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尊敬的各位领导、各位同仁：大家好！今天，我代表公司就“光影天府数字化小程序”上线运行情况作专题汇报。平台自2026年1月启动前期策划，历经需求论证、招标建设、研发与试运行，于2026年9月7日正式上线。下面，我从项目背景、建设过程、平台核心功能与建设成效四个方面作汇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四模块，影旅好物，展示四川特色文创与影旅衍生品，下设影旅好物与影旅风物两个子模块。影旅好物展示光影“养物集”“贡笑社”两大品牌好物产品信息，包括产品名称、图文效果展示，并支持跳转商城平台购买；影旅风物按四川21市州展示全川影旅风物产品，包括挂牌风物产品的标准展示，产品信息涵盖名称、图片与风物详情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五模块，影组服务。平台对全链资源进行整合，提供一站式入川拍摄指南，实现剧组落地保障服务一站式对接，包括餐饮、住宿、车辆租赁、服化道、器材、摄像棚等服务商的名称与图文信息查看，同时提供光影天府企业微信联系人添加入口与联系方式展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六模块，影视政策。平台汇聚各级影视扶持政策，支持在线查看与一键下载，并对政策文件、合同文书进行AI智能解析与要点提取，通过AI智能解读精准提炼政策要点，帮助剧组和从业者精准了解政策、用好用足政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第七模块，21市州影旅联动。一方面提供入川拍摄指南，支持查看与一键下载，并可进行AI智能解读、精准提炼指南内容；另一方面展示21市州地市活动资讯信息，包括活动名称与图文展示。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八模块，剧组福利。平台整合剧组专属优惠与属地资源，实现片场内外吃住行险“一键蓄能、一键享安心、一键全蓄力、一键全补给”。合作伙伴包括影旅保险合作伙伴中国人民保险、影旅出行合作伙伴滴滴出行与首约汽车、影旅住宿伙伴成都锦江宾馆等，展示合作简介、合作产品描述、购买联系及小程序跳转，并同步展示合作产品的安全提示与免责申明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九模块，常规功能。一是剧组工具箱，提供实时添加查询、交通路线规划、重大活动日历查看等功能；二是反馈互动，实现需求反馈与满意度评价闭环管理；三是我的收藏，方便快捷查看自己收藏的影剧服务，定位到服务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平台深度融合四川影旅特色元素，实现影视拍摄服务与文旅资源推广双向赋能。上线运行后，将实现三大核心价值：一是制片服务数字化升级，为来川剧组提供一站式数字化平台，实现服务从线下分散办理向线上集中办理转变，推动流程标准化、响应高效化，显著提升剧组获得感与满意度；二是影旅产业双向赋能，打通影视拍摄服务与文旅资源推广联动通道，实现“以影促旅、以旅兴影”的产业协同效应；三是安全体系全域保障，构建符合网络安全法律法规要求的全维度安全防护体系，系统架构具备高并发、高可用能力，故障率控制在极低水平，确保平台稳定可靠运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我的汇报到此结束。光影天府数字化小程序的上线运行，是公司数字化转型的重要一步，也是服务来川剧组、推动影旅融合发展的崭新起点。恳请各位领导批评指正，谢谢大家！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本次汇报共分四个部分：第一部分，项目背景与启动；第二部分，建设过程与阶段成果；第三部分，平台核心功能；第四部分，平台建设成效。下面逐一汇报。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为积极响应国家数字经济战略部署，加快推进公司主营业务数字化转型，提升影视制片服务效能与影旅融合水平，2026年1月，公司正式启动数字化平台建设前期策划工作。经充分调研论证，并与第三方专业团队多次进行技术方案沟通与需求磨合，明确了平台建设的总体目标与实施路径。2026年3月，公司依法依规启动项目招标，严格遵循公开、公平、公正原则。2026年4月，六合远教（成都）科技有限公司以综合评分第一成功中标，正式启动省级一站式影视制片服务数字化平台建设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2026年4月至5月，项目全面进入实施阶段，项目组与承建单位紧密协作，按照“需求牵引、设计先行、分步推进、质量可控”的原则，系统推进了需求沟通、项目设计、原型设计、设计稿输出、系统架构设计、数据库设计及程序代码研发等各阶段工作。6月，试运行版本研发完成，正式进入试运行验证阶段。7至8月开展为期两个月的正式试运行，期间收集各模块使用反馈，承建单位积极响应、持续完善，各项功能模块运行平稳，达到上线标准。8月底启动预上线工作，2026年9月7日，平台正式上线运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平台坚持“技术与业务深度融合”的建设理念，围绕来川拍摄剧组实际需求，构建了制片服务、智能场景AI大模型匹配等全景式数字化服务功能体系，共设九大功能模块：制片服务、拍摄场景、影旅融合、影旅好物、影组服务、影视政策、21市州影旅联动、剧组福利及常规功能，为来川拍摄剧组提供一站式影视制片服务数字化平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一模块，制片服务，实现影视制片全流程线上服务支撑与智能场景AI大模型匹配。剧组在场景智能匹配模块输入剧组信息、拍摄需求、风格偏好及拍摄计划后，系统基于AI大模型进行拍摄场景智能推荐与精准匹配，并增加AI智能内容审核，不符合法规要求的剧组需求不能生成匹配报告。生成的报告展示剧组信息、咨询服务、匹配场景数据集及一站式服务方案，涵盖餐饮、出行和精准匹配的住宿酒店，同时提供天气、节假日冲突提醒，支持一键导出方案并通过微信转发给好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制片服务板块下设光影推荐栏目，包含我要吃、我要住、在川拍摄、四川出品、影视川军五个子板块。我要吃展示餐饮服务商的图文信息介绍，我要住展示酒店服务商的图文信息介绍，在川拍摄与四川出品分别展示在川拍摄及四川拍摄的影视剧名称、描述与图文信息，影视川军对接四川影视人才库与团队资源，展示演员、群演、制片、技术等影视川军人才介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二模块，拍摄场景。平台将四川21个地市州优质拍摄场景资源进行数字化呈现，通过数字化地图进行全川21市州场景展示，支持按城市、风格、热门推荐、热门场景、离我最近等标签进行场景筛选。场景详情包含所属城市、地址、年代风格、场景风格、适合题材、关键字及场景描述等信息，支持通过微信进行分享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三模块，影旅融合，推动影视拍摄与文旅资源协同推广。一是展示热门影旅场景的图片与详细介绍；二是展示游学研学活动信息；三是展示公司最新活动信息，包括标题与图文描述；四是展示十条影视文旅路线，包括沿途场景图片展示与路线介绍；五是探味寻源模块，展示前往影旅风物原场地的标题、行程介绍、风物体验、文旅盛会、沉浸玩法及风物图片等信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E5C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5-Point Star 3"/>
          <p:cNvSpPr/>
          <p:nvPr/>
        </p:nvSpPr>
        <p:spPr>
          <a:xfrm>
            <a:off x="4285518" y="585216"/>
            <a:ext cx="146304" cy="14630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5-Point Star 4"/>
          <p:cNvSpPr/>
          <p:nvPr/>
        </p:nvSpPr>
        <p:spPr>
          <a:xfrm>
            <a:off x="5177058" y="608075"/>
            <a:ext cx="100584" cy="10058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5-Point Star 5"/>
          <p:cNvSpPr/>
          <p:nvPr/>
        </p:nvSpPr>
        <p:spPr>
          <a:xfrm>
            <a:off x="6045738" y="608075"/>
            <a:ext cx="100584" cy="10058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5-Point Star 6"/>
          <p:cNvSpPr/>
          <p:nvPr/>
        </p:nvSpPr>
        <p:spPr>
          <a:xfrm>
            <a:off x="6914418" y="608075"/>
            <a:ext cx="100584" cy="10058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5-Point Star 7"/>
          <p:cNvSpPr/>
          <p:nvPr/>
        </p:nvSpPr>
        <p:spPr>
          <a:xfrm>
            <a:off x="7760238" y="585216"/>
            <a:ext cx="146304" cy="14630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501670" y="941832"/>
            <a:ext cx="1188720" cy="457200"/>
          </a:xfrm>
          <a:prstGeom prst="roundRect">
            <a:avLst>
              <a:gd name="adj" fmla="val 2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110" y="982980"/>
            <a:ext cx="1005840" cy="3749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71600" y="1783080"/>
            <a:ext cx="944849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4400" b="1">
                <a:solidFill>
                  <a:srgbClr val="FFFFFF"/>
                </a:solidFill>
                <a:latin typeface="微软雅黑"/>
                <a:ea typeface="微软雅黑"/>
              </a:rPr>
              <a:t>光影天府数字化小程序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697480"/>
            <a:ext cx="944849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4400" b="1">
                <a:solidFill>
                  <a:srgbClr val="FFFFFF"/>
                </a:solidFill>
                <a:latin typeface="微软雅黑"/>
                <a:ea typeface="微软雅黑"/>
              </a:rPr>
              <a:t>上线运行汇报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41648" y="3840480"/>
            <a:ext cx="2011680" cy="27432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5-Point Star 13"/>
          <p:cNvSpPr/>
          <p:nvPr/>
        </p:nvSpPr>
        <p:spPr>
          <a:xfrm>
            <a:off x="5977158" y="3735324"/>
            <a:ext cx="237744" cy="23774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35624" y="3840480"/>
            <a:ext cx="2011680" cy="27432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371600" y="4133087"/>
            <a:ext cx="9448495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700" b="0">
                <a:solidFill>
                  <a:srgbClr val="C4956A"/>
                </a:solidFill>
                <a:latin typeface="微软雅黑"/>
                <a:ea typeface="微软雅黑"/>
              </a:rPr>
              <a:t>省级一站式影视制片服务数字化平台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64608" y="5349240"/>
            <a:ext cx="2468880" cy="20116"/>
          </a:xfrm>
          <a:prstGeom prst="rect">
            <a:avLst/>
          </a:prstGeom>
          <a:solidFill>
            <a:srgbClr val="D6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371600" y="5623560"/>
            <a:ext cx="9448495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0">
                <a:solidFill>
                  <a:srgbClr val="FFFFFF"/>
                </a:solidFill>
                <a:latin typeface="微软雅黑"/>
                <a:ea typeface="微软雅黑"/>
              </a:rPr>
              <a:t>汇报单位：××××××（请填写）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6053328"/>
            <a:ext cx="94484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D6C6A8"/>
                </a:solidFill>
                <a:latin typeface="微软雅黑"/>
                <a:ea typeface="微软雅黑"/>
              </a:rPr>
              <a:t>二〇二六年九月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影旅好物 —— 特色文创与影旅衍生品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89320" y="1517904"/>
            <a:ext cx="569671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190488" y="1664207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90488" y="1664207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影旅好物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0488" y="2029967"/>
            <a:ext cx="5294376" cy="17739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展示光影“养物集”“贡笑社”两大品牌好物产品信息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好物产品支持跳转商城平台购买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89320" y="3950208"/>
            <a:ext cx="5696712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190488" y="4096512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90488" y="4096512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影旅风物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0488" y="4462272"/>
            <a:ext cx="5294376" cy="17739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按四川21市州展示全川影旅风物产品，挂牌风物产品标准展示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风物产品信息：名称、图片、风物详情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1636776"/>
            <a:ext cx="5349240" cy="228600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2994659" y="2295144"/>
            <a:ext cx="365760" cy="117043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Isosceles Triangle 22"/>
          <p:cNvSpPr/>
          <p:nvPr/>
        </p:nvSpPr>
        <p:spPr>
          <a:xfrm>
            <a:off x="3067811" y="2137867"/>
            <a:ext cx="226771" cy="164592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3243376" y="2072030"/>
            <a:ext cx="87782" cy="87782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2825496"/>
            <a:ext cx="53492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此处放置【影旅好物 · 品牌产品】图片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3209544"/>
            <a:ext cx="5349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示例：养物集／贡笑社好物展示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4069080"/>
            <a:ext cx="5349240" cy="228600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2994659" y="4727448"/>
            <a:ext cx="365760" cy="117043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Isosceles Triangle 28"/>
          <p:cNvSpPr/>
          <p:nvPr/>
        </p:nvSpPr>
        <p:spPr>
          <a:xfrm>
            <a:off x="3067811" y="4570171"/>
            <a:ext cx="226771" cy="164592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3243376" y="4504334"/>
            <a:ext cx="87782" cy="87782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2920" y="5257800"/>
            <a:ext cx="53492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此处放置【影旅风物 · 21市州专区】图片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" y="5641848"/>
            <a:ext cx="5349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示例：挂牌风物产品标准展示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影组服务 —— 全链资源一站式对接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17904"/>
            <a:ext cx="5349240" cy="221284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04088" y="1664207"/>
            <a:ext cx="1161288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04088" y="1664207"/>
            <a:ext cx="1161288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剧组落地保障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" y="2029967"/>
            <a:ext cx="4946903" cy="17007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全链资源整合：餐饮、住宿、车辆租赁、服化道、器材、摄像棚等服务商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服务商名称、图文信息查看，一站式入川拍摄指南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877056"/>
            <a:ext cx="5349240" cy="221284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4088" y="4023360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4023360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对接入口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4389120"/>
            <a:ext cx="4946903" cy="17007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提供光影天府企业微信联系人添加入口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联系方式展示，剧组落地保障服务一站式对接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989320" y="1783080"/>
            <a:ext cx="5696712" cy="457200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471915" y="3099816"/>
            <a:ext cx="731520" cy="234086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Isosceles Triangle 22"/>
          <p:cNvSpPr/>
          <p:nvPr/>
        </p:nvSpPr>
        <p:spPr>
          <a:xfrm>
            <a:off x="8618219" y="2785262"/>
            <a:ext cx="453542" cy="329184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969349" y="2653588"/>
            <a:ext cx="175564" cy="175564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89320" y="4160520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此处放置【影组服务 · 服务商展示】图片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89320" y="4544568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示例：餐饮／住宿／器材等服务商图文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影视政策 —— 扶持政策汇聚与AI解析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89320" y="1517904"/>
            <a:ext cx="5696712" cy="221284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190488" y="1664207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90488" y="1664207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政策汇聚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0488" y="2029967"/>
            <a:ext cx="5294376" cy="17007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各级影视扶持政策文件汇聚，分类精准查看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支持在线查看、一键下载政策文件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89320" y="3877056"/>
            <a:ext cx="5696712" cy="221284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190488" y="4023360"/>
            <a:ext cx="1025499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90488" y="4023360"/>
            <a:ext cx="1025499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AI智能解析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0488" y="4389120"/>
            <a:ext cx="5294376" cy="17007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政策文件、合同文书AI智能解析与要点提取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AI智能解读，精准提炼政策要点，降低理解门槛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1783080"/>
            <a:ext cx="5349240" cy="457200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2811779" y="3099816"/>
            <a:ext cx="731520" cy="234086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Isosceles Triangle 22"/>
          <p:cNvSpPr/>
          <p:nvPr/>
        </p:nvSpPr>
        <p:spPr>
          <a:xfrm>
            <a:off x="2958083" y="2785262"/>
            <a:ext cx="453542" cy="329184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3309213" y="2653588"/>
            <a:ext cx="175564" cy="175564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4160520"/>
            <a:ext cx="53492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此处放置【影视政策 · 政策库与AI解读】图片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4544568"/>
            <a:ext cx="5349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示例：政策文件列表与AI智能解读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21市州影旅联动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17904"/>
            <a:ext cx="5349240" cy="21945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04088" y="1664207"/>
            <a:ext cx="1161288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04088" y="1664207"/>
            <a:ext cx="1161288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入川拍摄指南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" y="2029967"/>
            <a:ext cx="4946903" cy="168249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查看入川拍摄指南，一键下载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AI智能解读，精准提炼指南内容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858768"/>
            <a:ext cx="5349240" cy="21945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4088" y="4005072"/>
            <a:ext cx="1161288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4005072"/>
            <a:ext cx="1161288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市州地市活动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4370831"/>
            <a:ext cx="4946903" cy="168249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展示21市州地市活动资讯信息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活动名称、图文展示活动信息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989320" y="1819656"/>
            <a:ext cx="5696712" cy="219456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662111" y="2451689"/>
            <a:ext cx="351129" cy="112361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Isosceles Triangle 22"/>
          <p:cNvSpPr/>
          <p:nvPr/>
        </p:nvSpPr>
        <p:spPr>
          <a:xfrm>
            <a:off x="8732337" y="2300703"/>
            <a:ext cx="217700" cy="158008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900879" y="2237500"/>
            <a:ext cx="84271" cy="84271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89320" y="2960827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此处放置【入川拍摄指南】图片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89320" y="3344875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示例：指南全文与AI智能解读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989320" y="4160520"/>
            <a:ext cx="5696712" cy="219456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662111" y="4792553"/>
            <a:ext cx="351129" cy="112361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Isosceles Triangle 28"/>
          <p:cNvSpPr/>
          <p:nvPr/>
        </p:nvSpPr>
        <p:spPr>
          <a:xfrm>
            <a:off x="8732337" y="4641567"/>
            <a:ext cx="217700" cy="158008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8900879" y="4578364"/>
            <a:ext cx="84271" cy="84271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989320" y="5301691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此处放置【21市州活动资讯】图片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89320" y="5685739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示例：地市活动图文资讯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剧组福利 —— 专属优惠与资源整合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89320" y="1517904"/>
            <a:ext cx="5696712" cy="1426463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190488" y="1664207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90488" y="1664207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一键蓄能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0488" y="2029967"/>
            <a:ext cx="5294376" cy="9143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片场内外，吃住行险：一键蓄能、一键享安心、一键全蓄力、一键全补给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89320" y="3090672"/>
            <a:ext cx="5696712" cy="1426463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190488" y="3236976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90488" y="3236976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合作伙伴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0488" y="3602736"/>
            <a:ext cx="5294376" cy="9143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影旅保险合作伙伴：中国人民保险；影旅出行：滴滴出行、首约汽车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影旅住宿伙伴：成都锦江宾馆等；展示合作简介、产品描述、购买联系与小程序跳转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989320" y="4663440"/>
            <a:ext cx="5696712" cy="1426463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190488" y="4809744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90488" y="4809744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安全保障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0488" y="5175504"/>
            <a:ext cx="5294376" cy="9143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展示合作产品安全提示与免责申明信息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1783080"/>
            <a:ext cx="5349240" cy="457200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811779" y="3099816"/>
            <a:ext cx="731520" cy="234086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Isosceles Triangle 26"/>
          <p:cNvSpPr/>
          <p:nvPr/>
        </p:nvSpPr>
        <p:spPr>
          <a:xfrm>
            <a:off x="2958083" y="2785262"/>
            <a:ext cx="453542" cy="329184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3309213" y="2653588"/>
            <a:ext cx="175564" cy="175564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2920" y="4160520"/>
            <a:ext cx="53492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此处放置【剧组福利 · 合作伙伴专区】图片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4544568"/>
            <a:ext cx="5349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示例：人保／滴滴／首汽／锦江宾馆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常规功能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17904"/>
            <a:ext cx="5349240" cy="14173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04088" y="1664207"/>
            <a:ext cx="1010412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04088" y="1664207"/>
            <a:ext cx="1010412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剧组工具箱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" y="2029967"/>
            <a:ext cx="4946903" cy="9052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实时添加查询、交通路线规划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重大活动日历查看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081528"/>
            <a:ext cx="5349240" cy="14173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4088" y="3227832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3227832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反馈互动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3593592"/>
            <a:ext cx="4946903" cy="9052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需求反馈与满意度评价闭环管理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收集意见，持续优化服务体验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645152"/>
            <a:ext cx="5349240" cy="14173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04088" y="4791456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04088" y="4791456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我的收藏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4088" y="5157216"/>
            <a:ext cx="4946903" cy="9052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查看自己收藏的影剧服务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方便快捷定位到服务商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989320" y="1810511"/>
            <a:ext cx="5696712" cy="141732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724290" y="2218700"/>
            <a:ext cx="226771" cy="72566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Isosceles Triangle 26"/>
          <p:cNvSpPr/>
          <p:nvPr/>
        </p:nvSpPr>
        <p:spPr>
          <a:xfrm>
            <a:off x="8769644" y="2121188"/>
            <a:ext cx="140598" cy="102047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878494" y="2080369"/>
            <a:ext cx="54425" cy="54425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989320" y="2547518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此处放置【剧组工具箱】图片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89320" y="2931566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示例：查询／路线规划／活动日历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989320" y="3374135"/>
            <a:ext cx="5696712" cy="141732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724290" y="3782324"/>
            <a:ext cx="226771" cy="72566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Isosceles Triangle 32"/>
          <p:cNvSpPr/>
          <p:nvPr/>
        </p:nvSpPr>
        <p:spPr>
          <a:xfrm>
            <a:off x="8769644" y="3684812"/>
            <a:ext cx="140598" cy="102047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8878494" y="3643993"/>
            <a:ext cx="54425" cy="54425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989320" y="4111142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此处放置【反馈互动】图片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89320" y="4495190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示例：需求反馈与满意度评价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989320" y="4937759"/>
            <a:ext cx="5696712" cy="141732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724290" y="5345948"/>
            <a:ext cx="226771" cy="72566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Isosceles Triangle 38"/>
          <p:cNvSpPr/>
          <p:nvPr/>
        </p:nvSpPr>
        <p:spPr>
          <a:xfrm>
            <a:off x="8769644" y="5248436"/>
            <a:ext cx="140598" cy="102047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878494" y="5207617"/>
            <a:ext cx="54425" cy="54425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989320" y="5674766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此处放置【我的收藏】图片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89320" y="6058814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示例：收藏服务快捷定位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四、平台建设成效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平台建设成效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三大核心价值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17904"/>
            <a:ext cx="11183112" cy="658368"/>
          </a:xfrm>
          <a:prstGeom prst="roundRect">
            <a:avLst>
              <a:gd name="adj" fmla="val 18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1517904"/>
            <a:ext cx="11183112" cy="6583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2C3630"/>
                </a:solidFill>
                <a:latin typeface="微软雅黑"/>
                <a:ea typeface="微软雅黑"/>
              </a:rPr>
              <a:t>平台上线运行后，将实现以下三大核心价值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2432304"/>
            <a:ext cx="11183112" cy="1225296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2432304"/>
            <a:ext cx="1225296" cy="1225296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2432304"/>
            <a:ext cx="1225296" cy="1225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65960" y="2578608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制片服务数字化升级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65960" y="3090672"/>
            <a:ext cx="94640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150" b="0">
                <a:solidFill>
                  <a:srgbClr val="8A958E"/>
                </a:solidFill>
                <a:latin typeface="微软雅黑"/>
                <a:ea typeface="微软雅黑"/>
              </a:rPr>
              <a:t>为来川拍摄剧组提供一站式影视制片服务数字化平台，实现影视制片服务从线下分散办理向线上集中办理转变，推动服务流程标准化、响应高效化，显著提升剧组来川拍摄服务的获得感与满意度。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3767328"/>
            <a:ext cx="11183112" cy="1225296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02920" y="3767328"/>
            <a:ext cx="1225296" cy="1225296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3767328"/>
            <a:ext cx="1225296" cy="1225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65960" y="3913632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影旅产业双向赋能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65960" y="4425696"/>
            <a:ext cx="94640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150" b="0">
                <a:solidFill>
                  <a:srgbClr val="8A958E"/>
                </a:solidFill>
                <a:latin typeface="微软雅黑"/>
                <a:ea typeface="微软雅黑"/>
              </a:rPr>
              <a:t>深度融合四川影旅特色元素，打通影视拍摄服务与文旅资源推广联动通道，实现“以影促旅、以旅兴影”的产业协同效应，切实助力影视与文旅产业深度融合发展。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5102352"/>
            <a:ext cx="11183112" cy="1225296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02920" y="5102352"/>
            <a:ext cx="1225296" cy="1225296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2920" y="5102352"/>
            <a:ext cx="1225296" cy="1225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65960" y="5248656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安全体系全域保障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65960" y="5760720"/>
            <a:ext cx="94640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150" b="0">
                <a:solidFill>
                  <a:srgbClr val="8A958E"/>
                </a:solidFill>
                <a:latin typeface="微软雅黑"/>
                <a:ea typeface="微软雅黑"/>
              </a:rPr>
              <a:t>构建符合网络安全法律法规要求的全维度安全防护体系，全面保障平台数据安全与运行安全；系统架构具备高并发、高可用能力，故障率控制在极低水平，确保平台稳定可靠运行。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E5C4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5-Point Star 3"/>
          <p:cNvSpPr/>
          <p:nvPr/>
        </p:nvSpPr>
        <p:spPr>
          <a:xfrm>
            <a:off x="4285518" y="1344168"/>
            <a:ext cx="146304" cy="14630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5-Point Star 4"/>
          <p:cNvSpPr/>
          <p:nvPr/>
        </p:nvSpPr>
        <p:spPr>
          <a:xfrm>
            <a:off x="5177058" y="1367028"/>
            <a:ext cx="100584" cy="10058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5-Point Star 5"/>
          <p:cNvSpPr/>
          <p:nvPr/>
        </p:nvSpPr>
        <p:spPr>
          <a:xfrm>
            <a:off x="6045738" y="1367028"/>
            <a:ext cx="100584" cy="10058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5-Point Star 6"/>
          <p:cNvSpPr/>
          <p:nvPr/>
        </p:nvSpPr>
        <p:spPr>
          <a:xfrm>
            <a:off x="6914418" y="1367028"/>
            <a:ext cx="100584" cy="10058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5-Point Star 7"/>
          <p:cNvSpPr/>
          <p:nvPr/>
        </p:nvSpPr>
        <p:spPr>
          <a:xfrm>
            <a:off x="7760238" y="1344168"/>
            <a:ext cx="146304" cy="146304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501670" y="1892807"/>
            <a:ext cx="1188720" cy="457200"/>
          </a:xfrm>
          <a:prstGeom prst="roundRect">
            <a:avLst>
              <a:gd name="adj" fmla="val 2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110" y="1933955"/>
            <a:ext cx="1005840" cy="3749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71600" y="2697480"/>
            <a:ext cx="9448495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4400" b="1">
                <a:solidFill>
                  <a:srgbClr val="FFFFFF"/>
                </a:solidFill>
                <a:latin typeface="微软雅黑"/>
                <a:ea typeface="微软雅黑"/>
              </a:rPr>
              <a:t>汇报完毕，敬请指正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98848" y="3977639"/>
            <a:ext cx="1554480" cy="27432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5-Point Star 12"/>
          <p:cNvSpPr/>
          <p:nvPr/>
        </p:nvSpPr>
        <p:spPr>
          <a:xfrm>
            <a:off x="5986302" y="3881628"/>
            <a:ext cx="219456" cy="219456"/>
          </a:xfrm>
          <a:prstGeom prst="star5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135624" y="3977639"/>
            <a:ext cx="1554480" cy="27432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71600" y="4315968"/>
            <a:ext cx="9448495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0">
                <a:solidFill>
                  <a:srgbClr val="C4956A"/>
                </a:solidFill>
                <a:latin typeface="微软雅黑"/>
                <a:ea typeface="微软雅黑"/>
              </a:rPr>
              <a:t>光影天府数字化小程序 · 省级一站式影视制片服务数字化平台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6035040"/>
            <a:ext cx="9448495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0">
                <a:solidFill>
                  <a:srgbClr val="D6C6A8"/>
                </a:solidFill>
                <a:latin typeface="微软雅黑"/>
                <a:ea typeface="微软雅黑"/>
              </a:rPr>
              <a:t>二〇二六年九月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920" y="457200"/>
            <a:ext cx="36576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3200" b="1">
                <a:solidFill>
                  <a:srgbClr val="2C3630"/>
                </a:solidFill>
                <a:latin typeface="微软雅黑"/>
                <a:ea typeface="微软雅黑"/>
              </a:rPr>
              <a:t>目 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11556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C4956A"/>
                </a:solidFill>
                <a:latin typeface="微软雅黑"/>
                <a:ea typeface="微软雅黑"/>
              </a:rPr>
              <a:t>CONTENTS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481328"/>
            <a:ext cx="960120" cy="41148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965960"/>
            <a:ext cx="11183112" cy="93268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02920" y="1965960"/>
            <a:ext cx="82296" cy="932688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1965960"/>
            <a:ext cx="1371600" cy="9326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C4956A"/>
                </a:solidFill>
                <a:latin typeface="微软雅黑"/>
                <a:ea typeface="微软雅黑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31720" y="2112264"/>
            <a:ext cx="38404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2C3630"/>
                </a:solidFill>
                <a:latin typeface="微软雅黑"/>
                <a:ea typeface="微软雅黑"/>
              </a:rPr>
              <a:t>项目背景与启动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63640" y="2112264"/>
            <a:ext cx="52120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8A958E"/>
                </a:solidFill>
                <a:latin typeface="微软雅黑"/>
                <a:ea typeface="微软雅黑"/>
              </a:rPr>
              <a:t>响应国家数字经济战略，依法依规启动数字化平台建设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044952"/>
            <a:ext cx="11183112" cy="93268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02920" y="3044952"/>
            <a:ext cx="82296" cy="932688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044952"/>
            <a:ext cx="1371600" cy="9326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C4956A"/>
                </a:solidFill>
                <a:latin typeface="微软雅黑"/>
                <a:ea typeface="微软雅黑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1720" y="3191256"/>
            <a:ext cx="38404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2C3630"/>
                </a:solidFill>
                <a:latin typeface="微软雅黑"/>
                <a:ea typeface="微软雅黑"/>
              </a:rPr>
              <a:t>建设过程与阶段成果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3640" y="3191256"/>
            <a:ext cx="52120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8A958E"/>
                </a:solidFill>
                <a:latin typeface="微软雅黑"/>
                <a:ea typeface="微软雅黑"/>
              </a:rPr>
              <a:t>需求牵引、设计先行、分步推进，历经研发与试运行验证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4123944"/>
            <a:ext cx="11183112" cy="93268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02920" y="4123944"/>
            <a:ext cx="82296" cy="932688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4123944"/>
            <a:ext cx="1371600" cy="9326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C4956A"/>
                </a:solidFill>
                <a:latin typeface="微软雅黑"/>
                <a:ea typeface="微软雅黑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31720" y="4270248"/>
            <a:ext cx="38404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2C3630"/>
                </a:solidFill>
                <a:latin typeface="微软雅黑"/>
                <a:ea typeface="微软雅黑"/>
              </a:rPr>
              <a:t>平台核心功能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63640" y="4270248"/>
            <a:ext cx="52120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8A958E"/>
                </a:solidFill>
                <a:latin typeface="微软雅黑"/>
                <a:ea typeface="微软雅黑"/>
              </a:rPr>
              <a:t>九大功能模块构建一站式影视制片服务数字化平台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5202936"/>
            <a:ext cx="11183112" cy="932688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02920" y="5202936"/>
            <a:ext cx="82296" cy="932688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5202936"/>
            <a:ext cx="1371600" cy="9326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3000" b="1">
                <a:solidFill>
                  <a:srgbClr val="C4956A"/>
                </a:solidFill>
                <a:latin typeface="微软雅黑"/>
                <a:ea typeface="微软雅黑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31720" y="5349240"/>
            <a:ext cx="38404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900" b="1">
                <a:solidFill>
                  <a:srgbClr val="2C3630"/>
                </a:solidFill>
                <a:latin typeface="微软雅黑"/>
                <a:ea typeface="微软雅黑"/>
              </a:rPr>
              <a:t>平台建设成效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63640" y="5349240"/>
            <a:ext cx="52120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>
                <a:solidFill>
                  <a:srgbClr val="8A958E"/>
                </a:solidFill>
                <a:latin typeface="微软雅黑"/>
                <a:ea typeface="微软雅黑"/>
              </a:rPr>
              <a:t>制片服务数字化升级，影旅双向赋能，安全全域保障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一、项目背景与启动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项目背景与启动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总体谋划 · 依法依规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05840" y="2788920"/>
            <a:ext cx="10177272" cy="32004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220468" y="2642615"/>
            <a:ext cx="292608" cy="292608"/>
          </a:xfrm>
          <a:prstGeom prst="ellipse">
            <a:avLst/>
          </a:prstGeom>
          <a:solidFill>
            <a:srgbClr val="5B7553"/>
          </a:solidFill>
          <a:ln w="19050">
            <a:solidFill>
              <a:srgbClr val="C495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20468" y="2642615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微软雅黑"/>
                <a:ea typeface="微软雅黑"/>
              </a:rPr>
              <a:t>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83692" y="1417320"/>
            <a:ext cx="3566160" cy="960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83692" y="1536192"/>
            <a:ext cx="3566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>
                <a:solidFill>
                  <a:srgbClr val="5B7553"/>
                </a:solidFill>
                <a:latin typeface="微软雅黑"/>
                <a:ea typeface="微软雅黑"/>
              </a:rPr>
              <a:t>2026年1月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3692" y="1856231"/>
            <a:ext cx="3566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50" b="1">
                <a:solidFill>
                  <a:srgbClr val="2C3630"/>
                </a:solidFill>
                <a:latin typeface="微软雅黑"/>
                <a:ea typeface="微软雅黑"/>
              </a:rPr>
              <a:t>前期策划启动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3692" y="3154680"/>
            <a:ext cx="356616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150" b="0">
                <a:solidFill>
                  <a:srgbClr val="8A958E"/>
                </a:solidFill>
                <a:latin typeface="微软雅黑"/>
                <a:ea typeface="微软雅黑"/>
              </a:rPr>
              <a:t>响应国家数字经济战略，开展平台建设前期策划，经调研论证明确总体目标与实施路径</a:t>
            </a:r>
          </a:p>
        </p:txBody>
      </p:sp>
      <p:sp>
        <p:nvSpPr>
          <p:cNvPr id="20" name="Oval 19"/>
          <p:cNvSpPr/>
          <p:nvPr/>
        </p:nvSpPr>
        <p:spPr>
          <a:xfrm>
            <a:off x="5948171" y="2642615"/>
            <a:ext cx="292608" cy="292608"/>
          </a:xfrm>
          <a:prstGeom prst="ellipse">
            <a:avLst/>
          </a:prstGeom>
          <a:solidFill>
            <a:srgbClr val="5B7553"/>
          </a:solidFill>
          <a:ln w="19050">
            <a:solidFill>
              <a:srgbClr val="C495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8171" y="2642615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微软雅黑"/>
                <a:ea typeface="微软雅黑"/>
              </a:rPr>
              <a:t>2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311395" y="1417320"/>
            <a:ext cx="3566160" cy="960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311395" y="1536192"/>
            <a:ext cx="3566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>
                <a:solidFill>
                  <a:srgbClr val="5B7553"/>
                </a:solidFill>
                <a:latin typeface="微软雅黑"/>
                <a:ea typeface="微软雅黑"/>
              </a:rPr>
              <a:t>2026年3月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11395" y="1856231"/>
            <a:ext cx="3566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50" b="1">
                <a:solidFill>
                  <a:srgbClr val="2C3630"/>
                </a:solidFill>
                <a:latin typeface="微软雅黑"/>
                <a:ea typeface="微软雅黑"/>
              </a:rPr>
              <a:t>公开招标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11395" y="3154680"/>
            <a:ext cx="356616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150" b="0">
                <a:solidFill>
                  <a:srgbClr val="8A958E"/>
                </a:solidFill>
                <a:latin typeface="微软雅黑"/>
                <a:ea typeface="微软雅黑"/>
              </a:rPr>
              <a:t>依法依规启动项目招标工作，严格遵循公开、公平、公正原则组织实施</a:t>
            </a:r>
          </a:p>
        </p:txBody>
      </p:sp>
      <p:sp>
        <p:nvSpPr>
          <p:cNvPr id="26" name="Oval 25"/>
          <p:cNvSpPr/>
          <p:nvPr/>
        </p:nvSpPr>
        <p:spPr>
          <a:xfrm>
            <a:off x="9675876" y="2642615"/>
            <a:ext cx="292608" cy="292608"/>
          </a:xfrm>
          <a:prstGeom prst="ellipse">
            <a:avLst/>
          </a:prstGeom>
          <a:solidFill>
            <a:srgbClr val="5B7553"/>
          </a:solidFill>
          <a:ln w="19050">
            <a:solidFill>
              <a:srgbClr val="C495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75876" y="2642615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微软雅黑"/>
                <a:ea typeface="微软雅黑"/>
              </a:rPr>
              <a:t>3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039100" y="1417320"/>
            <a:ext cx="3566160" cy="960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039100" y="1536192"/>
            <a:ext cx="35661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500" b="1">
                <a:solidFill>
                  <a:srgbClr val="5B7553"/>
                </a:solidFill>
                <a:latin typeface="微软雅黑"/>
                <a:ea typeface="微软雅黑"/>
              </a:rPr>
              <a:t>2026年4月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39100" y="1856231"/>
            <a:ext cx="3566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250" b="1">
                <a:solidFill>
                  <a:srgbClr val="2C3630"/>
                </a:solidFill>
                <a:latin typeface="微软雅黑"/>
                <a:ea typeface="微软雅黑"/>
              </a:rPr>
              <a:t>正式启动建设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39100" y="3154680"/>
            <a:ext cx="356616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150" b="0">
                <a:solidFill>
                  <a:srgbClr val="8A958E"/>
                </a:solidFill>
                <a:latin typeface="微软雅黑"/>
                <a:ea typeface="微软雅黑"/>
              </a:rPr>
              <a:t>六合远教（成都）科技有限公司以综合评分第一中标，正式承建本项目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4892040"/>
            <a:ext cx="11183112" cy="1188720"/>
          </a:xfrm>
          <a:prstGeom prst="roundRect">
            <a:avLst>
              <a:gd name="adj" fmla="val 6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68680" y="5138928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68680" y="5138928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建设目标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48840" y="5120640"/>
            <a:ext cx="92354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2C3630"/>
                </a:solidFill>
                <a:latin typeface="微软雅黑"/>
                <a:ea typeface="微软雅黑"/>
              </a:rPr>
              <a:t>启动省级一站式影视制片服务数字化平台建设，推动影视制片服务线上化、标准化、高效化，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48840" y="5532120"/>
            <a:ext cx="9235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550" b="1">
                <a:solidFill>
                  <a:srgbClr val="2C3630"/>
                </a:solidFill>
                <a:latin typeface="微软雅黑"/>
                <a:ea typeface="微软雅黑"/>
              </a:rPr>
              <a:t>提升影视制片服务效能与影旅融合水平，加快推进公司主营业务数字化转型。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二、建设过程与阶段成果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建设过程与阶段成果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分步推进 · 质量可控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68680" y="3703320"/>
            <a:ext cx="10607040" cy="32004"/>
          </a:xfrm>
          <a:prstGeom prst="rect">
            <a:avLst/>
          </a:prstGeom>
          <a:solidFill>
            <a:srgbClr val="C495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389888" y="3538727"/>
            <a:ext cx="329184" cy="329184"/>
          </a:xfrm>
          <a:prstGeom prst="ellipse">
            <a:avLst/>
          </a:prstGeom>
          <a:solidFill>
            <a:srgbClr val="5B7553"/>
          </a:solidFill>
          <a:ln w="19050">
            <a:solidFill>
              <a:srgbClr val="C495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89888" y="3538727"/>
            <a:ext cx="329184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微软雅黑"/>
                <a:ea typeface="微软雅黑"/>
              </a:rPr>
              <a:t>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1481328"/>
            <a:ext cx="2103120" cy="9144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1591056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5B7553"/>
                </a:solidFill>
                <a:latin typeface="微软雅黑"/>
                <a:ea typeface="微软雅黑"/>
              </a:rPr>
              <a:t>2026年4-5月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1938528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2C3630"/>
                </a:solidFill>
                <a:latin typeface="微软雅黑"/>
                <a:ea typeface="微软雅黑"/>
              </a:rPr>
              <a:t>全面实施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160520"/>
            <a:ext cx="2103120" cy="1737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2000"/>
              </a:lnSpc>
            </a:pPr>
            <a:r>
              <a:rPr sz="1050" b="0">
                <a:solidFill>
                  <a:srgbClr val="8A958E"/>
                </a:solidFill>
                <a:latin typeface="微软雅黑"/>
                <a:ea typeface="微软雅黑"/>
              </a:rPr>
              <a:t>需求沟通、项目设计、原型设计、设计稿输出、架构与数据库设计、程序代码研发</a:t>
            </a:r>
          </a:p>
        </p:txBody>
      </p:sp>
      <p:sp>
        <p:nvSpPr>
          <p:cNvPr id="20" name="Oval 19"/>
          <p:cNvSpPr/>
          <p:nvPr/>
        </p:nvSpPr>
        <p:spPr>
          <a:xfrm>
            <a:off x="3659885" y="3538727"/>
            <a:ext cx="329184" cy="329184"/>
          </a:xfrm>
          <a:prstGeom prst="ellipse">
            <a:avLst/>
          </a:prstGeom>
          <a:solidFill>
            <a:srgbClr val="5B7553"/>
          </a:solidFill>
          <a:ln w="19050">
            <a:solidFill>
              <a:srgbClr val="C495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59885" y="3538727"/>
            <a:ext cx="329184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微软雅黑"/>
                <a:ea typeface="微软雅黑"/>
              </a:rPr>
              <a:t>2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772918" y="1481328"/>
            <a:ext cx="2103120" cy="9144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772918" y="1591056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5B7553"/>
                </a:solidFill>
                <a:latin typeface="微软雅黑"/>
                <a:ea typeface="微软雅黑"/>
              </a:rPr>
              <a:t>2026年6月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72918" y="1938528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2C3630"/>
                </a:solidFill>
                <a:latin typeface="微软雅黑"/>
                <a:ea typeface="微软雅黑"/>
              </a:rPr>
              <a:t>试运行版本完成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72918" y="4160520"/>
            <a:ext cx="2103120" cy="1737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2000"/>
              </a:lnSpc>
            </a:pPr>
            <a:r>
              <a:rPr sz="1050" b="0">
                <a:solidFill>
                  <a:srgbClr val="8A958E"/>
                </a:solidFill>
                <a:latin typeface="微软雅黑"/>
                <a:ea typeface="微软雅黑"/>
              </a:rPr>
              <a:t>试运行版本研发完成，正式进入试运行验证阶段</a:t>
            </a:r>
          </a:p>
        </p:txBody>
      </p:sp>
      <p:sp>
        <p:nvSpPr>
          <p:cNvPr id="26" name="Oval 25"/>
          <p:cNvSpPr/>
          <p:nvPr/>
        </p:nvSpPr>
        <p:spPr>
          <a:xfrm>
            <a:off x="5929883" y="3538727"/>
            <a:ext cx="329184" cy="329184"/>
          </a:xfrm>
          <a:prstGeom prst="ellipse">
            <a:avLst/>
          </a:prstGeom>
          <a:solidFill>
            <a:srgbClr val="5B7553"/>
          </a:solidFill>
          <a:ln w="19050">
            <a:solidFill>
              <a:srgbClr val="C495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29883" y="3538727"/>
            <a:ext cx="329184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微软雅黑"/>
                <a:ea typeface="微软雅黑"/>
              </a:rPr>
              <a:t>3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42916" y="1481328"/>
            <a:ext cx="2103120" cy="9144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42916" y="1591056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5B7553"/>
                </a:solidFill>
                <a:latin typeface="微软雅黑"/>
                <a:ea typeface="微软雅黑"/>
              </a:rPr>
              <a:t>2026年7-8月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42916" y="1938528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2C3630"/>
                </a:solidFill>
                <a:latin typeface="微软雅黑"/>
                <a:ea typeface="微软雅黑"/>
              </a:rPr>
              <a:t>正式试运行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42916" y="4160520"/>
            <a:ext cx="2103120" cy="1737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2000"/>
              </a:lnSpc>
            </a:pPr>
            <a:r>
              <a:rPr sz="1050" b="0">
                <a:solidFill>
                  <a:srgbClr val="8A958E"/>
                </a:solidFill>
                <a:latin typeface="微软雅黑"/>
                <a:ea typeface="微软雅黑"/>
              </a:rPr>
              <a:t>开展2个月试运行，收集各模块使用反馈，承建单位积极响应完善</a:t>
            </a:r>
          </a:p>
        </p:txBody>
      </p:sp>
      <p:sp>
        <p:nvSpPr>
          <p:cNvPr id="32" name="Oval 31"/>
          <p:cNvSpPr/>
          <p:nvPr/>
        </p:nvSpPr>
        <p:spPr>
          <a:xfrm>
            <a:off x="8199881" y="3538727"/>
            <a:ext cx="329184" cy="329184"/>
          </a:xfrm>
          <a:prstGeom prst="ellipse">
            <a:avLst/>
          </a:prstGeom>
          <a:solidFill>
            <a:srgbClr val="5B7553"/>
          </a:solidFill>
          <a:ln w="19050">
            <a:solidFill>
              <a:srgbClr val="C495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199881" y="3538727"/>
            <a:ext cx="329184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微软雅黑"/>
                <a:ea typeface="微软雅黑"/>
              </a:rPr>
              <a:t>4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12914" y="1481328"/>
            <a:ext cx="2103120" cy="9144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312914" y="1591056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5B7553"/>
                </a:solidFill>
                <a:latin typeface="微软雅黑"/>
                <a:ea typeface="微软雅黑"/>
              </a:rPr>
              <a:t>2026年8月底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2914" y="1938528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2C3630"/>
                </a:solidFill>
                <a:latin typeface="微软雅黑"/>
                <a:ea typeface="微软雅黑"/>
              </a:rPr>
              <a:t>预上线启动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12914" y="4160520"/>
            <a:ext cx="2103120" cy="1737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2000"/>
              </a:lnSpc>
            </a:pPr>
            <a:r>
              <a:rPr sz="1050" b="0">
                <a:solidFill>
                  <a:srgbClr val="8A958E"/>
                </a:solidFill>
                <a:latin typeface="微软雅黑"/>
                <a:ea typeface="微软雅黑"/>
              </a:rPr>
              <a:t>各项功能模块运行平稳、达到上线标准，启动预上线工作</a:t>
            </a:r>
          </a:p>
        </p:txBody>
      </p:sp>
      <p:sp>
        <p:nvSpPr>
          <p:cNvPr id="38" name="Oval 37"/>
          <p:cNvSpPr/>
          <p:nvPr/>
        </p:nvSpPr>
        <p:spPr>
          <a:xfrm>
            <a:off x="10469880" y="3538727"/>
            <a:ext cx="329184" cy="329184"/>
          </a:xfrm>
          <a:prstGeom prst="ellipse">
            <a:avLst/>
          </a:prstGeom>
          <a:solidFill>
            <a:srgbClr val="5B7553"/>
          </a:solidFill>
          <a:ln w="19050">
            <a:solidFill>
              <a:srgbClr val="C495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0469880" y="3538727"/>
            <a:ext cx="329184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300" b="1">
                <a:solidFill>
                  <a:srgbClr val="FFFFFF"/>
                </a:solidFill>
                <a:latin typeface="微软雅黑"/>
                <a:ea typeface="微软雅黑"/>
              </a:rPr>
              <a:t>5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9582912" y="1481328"/>
            <a:ext cx="2103120" cy="9144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582912" y="1591056"/>
            <a:ext cx="2103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400" b="1">
                <a:solidFill>
                  <a:srgbClr val="5B7553"/>
                </a:solidFill>
                <a:latin typeface="微软雅黑"/>
                <a:ea typeface="微软雅黑"/>
              </a:rPr>
              <a:t>2026年9月7日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582912" y="1938528"/>
            <a:ext cx="21031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2C3630"/>
                </a:solidFill>
                <a:latin typeface="微软雅黑"/>
                <a:ea typeface="微软雅黑"/>
              </a:rPr>
              <a:t>正式上线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582912" y="4160520"/>
            <a:ext cx="2103120" cy="1737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2000"/>
              </a:lnSpc>
            </a:pPr>
            <a:r>
              <a:rPr sz="1050" b="0">
                <a:solidFill>
                  <a:srgbClr val="8A958E"/>
                </a:solidFill>
                <a:latin typeface="微软雅黑"/>
                <a:ea typeface="微软雅黑"/>
              </a:rPr>
              <a:t>光影天府数字化小程序正式上线运行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02920" y="5074920"/>
            <a:ext cx="5349240" cy="1143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777240" y="5230368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77240" y="5230368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实施原则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77240" y="5614416"/>
            <a:ext cx="48463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450" b="1">
                <a:solidFill>
                  <a:srgbClr val="2C3630"/>
                </a:solidFill>
                <a:latin typeface="微软雅黑"/>
                <a:ea typeface="微软雅黑"/>
              </a:rPr>
              <a:t>需求牵引、设计先行、分步推进、质量可控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336792" y="5074920"/>
            <a:ext cx="5349240" cy="1143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6611112" y="5230368"/>
            <a:ext cx="1010412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611112" y="5230368"/>
            <a:ext cx="1010412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试运行闭环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611112" y="5614416"/>
            <a:ext cx="48463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450" b="1">
                <a:solidFill>
                  <a:srgbClr val="2C3630"/>
                </a:solidFill>
                <a:latin typeface="微软雅黑"/>
                <a:ea typeface="微软雅黑"/>
              </a:rPr>
              <a:t>试运行 → 收集反馈 → 响应完善 → 平稳达标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平台核心功能总览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九大模块 · 全景服务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72768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02920" y="1572768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58952" y="1737360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1847088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制片服务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5528" y="2441448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全流程线上服务，AI大模型场景智能匹配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74820" y="1572768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274820" y="1572768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30852" y="1737360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34940" y="1847088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拍摄场景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7428" y="2441448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21市州优质拍摄场景资源数字化呈现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46720" y="1572768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046720" y="1572768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302752" y="1737360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06840" y="1847088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影旅融合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39328" y="2441448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影视拍摄与文旅资源协同推广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2920" y="3145536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02920" y="3145536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58952" y="3310128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63040" y="3419856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影旅好物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95528" y="4014216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四川特色文创与影旅衍生品展示推广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274820" y="3145536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4274820" y="3145536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530852" y="3310128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234940" y="3419856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影组服务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67428" y="4014216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全链资源整合，一站式入川拍摄指南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046720" y="3145536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8046720" y="3145536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302752" y="3310128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006840" y="3419856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影视政策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39328" y="4014216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扶持政策汇聚，AI智能解析与要点提取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02920" y="4718304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502920" y="4718304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58952" y="4882896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463040" y="4992624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21市州联动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95528" y="5586984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市州影旅活动信息与入川拍摄指南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274820" y="4718304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4274820" y="4718304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530852" y="4882896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08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34940" y="4992624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剧组福利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567428" y="5586984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剧组专属优惠与属地资源整合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046720" y="4718304"/>
            <a:ext cx="3639312" cy="1444752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8046720" y="4718304"/>
            <a:ext cx="73152" cy="1444752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8302752" y="4882896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C4956A"/>
                </a:solidFill>
                <a:latin typeface="微软雅黑"/>
                <a:ea typeface="微软雅黑"/>
              </a:rPr>
              <a:t>09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006840" y="4992624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700" b="1">
                <a:solidFill>
                  <a:srgbClr val="2C3630"/>
                </a:solidFill>
                <a:latin typeface="微软雅黑"/>
                <a:ea typeface="微软雅黑"/>
              </a:rPr>
              <a:t>常规功能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339328" y="5586984"/>
            <a:ext cx="31546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剧组工具箱、反馈互动、我的收藏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制片服务 —— 影视制片全流程线上服务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17904"/>
            <a:ext cx="5349240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04088" y="1664207"/>
            <a:ext cx="1025499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04088" y="1664207"/>
            <a:ext cx="1025499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AI智能匹配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" y="2029967"/>
            <a:ext cx="4946903" cy="17739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剧组输入：剧组名称、联系人、联系电话、剧组人数、预算金额、计划拍摄周期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拍摄需求：拍摄类型、需求描述、风格偏好、拍摄计划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智能审核：AI智能内容审核，不符合法规要求的剧组需求不能生成报告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950208"/>
            <a:ext cx="5349240" cy="22860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4088" y="4096512"/>
            <a:ext cx="1161288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4096512"/>
            <a:ext cx="1161288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匹配报告展示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4462272"/>
            <a:ext cx="4946903" cy="17739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剧组信息、咨询服务、匹配场景数据集（场景图片／匹配度／描述）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一站式服务方案：餐饮、出行及每个场景精准匹配的住宿酒店信息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便捷服务：天气、节假日冲突提醒；一键导出方案并转发微信好友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989320" y="1636776"/>
            <a:ext cx="5696712" cy="283464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610904" y="2453152"/>
            <a:ext cx="453542" cy="145133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Isosceles Triangle 22"/>
          <p:cNvSpPr/>
          <p:nvPr/>
        </p:nvSpPr>
        <p:spPr>
          <a:xfrm>
            <a:off x="8701613" y="2258129"/>
            <a:ext cx="281196" cy="204094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919313" y="2176491"/>
            <a:ext cx="108850" cy="108850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89320" y="3110788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此处放置【AI智能匹配报告】图片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89320" y="3494836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示例：剧组需求AI智能匹配报告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989320" y="4617720"/>
            <a:ext cx="5696712" cy="173736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698687" y="5118079"/>
            <a:ext cx="277977" cy="88952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Isosceles Triangle 28"/>
          <p:cNvSpPr/>
          <p:nvPr/>
        </p:nvSpPr>
        <p:spPr>
          <a:xfrm>
            <a:off x="8754282" y="4998549"/>
            <a:ext cx="172346" cy="125089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8887711" y="4948513"/>
            <a:ext cx="66714" cy="66714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989320" y="5521147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此处放置【我的制片 · 需求提交】图片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89320" y="5905195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示例：制片需求提交与生成状态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制片服务 —— 光影推荐板块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89320" y="1517904"/>
            <a:ext cx="5696712" cy="826617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190488" y="1664207"/>
            <a:ext cx="708660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90488" y="1664207"/>
            <a:ext cx="70866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我要吃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0488" y="2029967"/>
            <a:ext cx="5294376" cy="31455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展示餐饮服务商图文信息介绍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89320" y="2490825"/>
            <a:ext cx="5696712" cy="826617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190488" y="2637129"/>
            <a:ext cx="708660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90488" y="2637129"/>
            <a:ext cx="708660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我要住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0488" y="3002889"/>
            <a:ext cx="5294376" cy="31455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展示酒店服务商图文信息介绍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989320" y="3463747"/>
            <a:ext cx="5696712" cy="826617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190488" y="3610051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90488" y="3610051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在川拍摄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0488" y="3975811"/>
            <a:ext cx="5294376" cy="31455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展示在川拍摄影视剧名称、描述与图文信息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989320" y="4436668"/>
            <a:ext cx="5696712" cy="826617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190488" y="4582972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190488" y="4582972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四川出品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90488" y="4948732"/>
            <a:ext cx="5294376" cy="31455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展示四川拍摄影视剧名称、描述与图文信息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989320" y="5409590"/>
            <a:ext cx="5696712" cy="826617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6190488" y="5555894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190488" y="5555894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影视川军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90488" y="5921654"/>
            <a:ext cx="5294376" cy="31455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四川影视人才库与团队资源对接：演员、群演、制片、技术人才介绍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1636776"/>
            <a:ext cx="5349240" cy="228600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2994659" y="2295144"/>
            <a:ext cx="365760" cy="117043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Isosceles Triangle 34"/>
          <p:cNvSpPr/>
          <p:nvPr/>
        </p:nvSpPr>
        <p:spPr>
          <a:xfrm>
            <a:off x="3067811" y="2137867"/>
            <a:ext cx="226771" cy="164592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3243376" y="2072030"/>
            <a:ext cx="87782" cy="87782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2825496"/>
            <a:ext cx="53492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此处放置【光影推荐板块】图片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3209544"/>
            <a:ext cx="5349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示例：我要吃／我要住／在川拍摄／四川出品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4069080"/>
            <a:ext cx="5349240" cy="228600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2994659" y="4727448"/>
            <a:ext cx="365760" cy="117043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Isosceles Triangle 40"/>
          <p:cNvSpPr/>
          <p:nvPr/>
        </p:nvSpPr>
        <p:spPr>
          <a:xfrm>
            <a:off x="3067811" y="4570171"/>
            <a:ext cx="226771" cy="164592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3243376" y="4504334"/>
            <a:ext cx="87782" cy="87782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02920" y="5257800"/>
            <a:ext cx="53492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此处放置【影视川军 · 人才库】图片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" y="5641848"/>
            <a:ext cx="5349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示例：演员、群演、制片、技术人才介绍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拍摄场景 —— 全川21市州场景资源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17904"/>
            <a:ext cx="5349240" cy="21945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04088" y="1664207"/>
            <a:ext cx="1010412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04088" y="1664207"/>
            <a:ext cx="1010412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数字化呈现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" y="2029967"/>
            <a:ext cx="4946903" cy="168249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四川21个地市州优质拍摄场景资源数字化呈现，通过数字化地图全景展示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支持城市、风格、热门推荐、热门场景、离我最近等标签筛选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3858768"/>
            <a:ext cx="5349240" cy="21945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4088" y="4005072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4005072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场景详情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4370831"/>
            <a:ext cx="4946903" cy="168249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图文展示：所属城市、地址、年代风格、场景风格、适合题材、关键字、场景描述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场景信息支持通过微信进行分享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989320" y="1819656"/>
            <a:ext cx="5696712" cy="219456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662111" y="2451689"/>
            <a:ext cx="351129" cy="112361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Isosceles Triangle 22"/>
          <p:cNvSpPr/>
          <p:nvPr/>
        </p:nvSpPr>
        <p:spPr>
          <a:xfrm>
            <a:off x="8732337" y="2300703"/>
            <a:ext cx="217700" cy="158008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900879" y="2237500"/>
            <a:ext cx="84271" cy="84271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89320" y="2960827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此处放置【21市州场景数字化地图】图片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89320" y="3344875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示例：全川场景地图与标签筛选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989320" y="4160520"/>
            <a:ext cx="5696712" cy="219456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662111" y="4792553"/>
            <a:ext cx="351129" cy="112361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Isosceles Triangle 28"/>
          <p:cNvSpPr/>
          <p:nvPr/>
        </p:nvSpPr>
        <p:spPr>
          <a:xfrm>
            <a:off x="8732337" y="4641567"/>
            <a:ext cx="217700" cy="158008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8900879" y="4578364"/>
            <a:ext cx="84271" cy="84271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989320" y="5301691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此处放置【场景详情页】图片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89320" y="5685739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示例：场景图文信息与微信分享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274320"/>
            <a:ext cx="91440" cy="237744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219456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>
                <a:solidFill>
                  <a:srgbClr val="5B7553"/>
                </a:solidFill>
                <a:latin typeface="微软雅黑"/>
                <a:ea typeface="微软雅黑"/>
              </a:rPr>
              <a:t>三、平台核心功能</a:t>
            </a:r>
          </a:p>
        </p:txBody>
      </p:sp>
      <p:pic>
        <p:nvPicPr>
          <p:cNvPr id="5" name="Picture 4" descr="screenshot-17878235192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232" y="118872"/>
            <a:ext cx="777240" cy="29260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3E5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292840" y="6565392"/>
            <a:ext cx="548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1">
                <a:solidFill>
                  <a:srgbClr val="FFFFFF"/>
                </a:solidFill>
                <a:latin typeface="微软雅黑"/>
                <a:ea typeface="微软雅黑"/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65392"/>
            <a:ext cx="731520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D6C6A8"/>
                </a:solidFill>
                <a:latin typeface="微软雅黑"/>
                <a:ea typeface="微软雅黑"/>
              </a:rPr>
              <a:t>—— 省级一站式影视制片服务数字化平台 ——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566928"/>
            <a:ext cx="100584" cy="548640"/>
          </a:xfrm>
          <a:prstGeom prst="rect">
            <a:avLst/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512064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2500" b="1">
                <a:solidFill>
                  <a:srgbClr val="2C3630"/>
                </a:solidFill>
                <a:latin typeface="微软雅黑"/>
                <a:ea typeface="微软雅黑"/>
              </a:rPr>
              <a:t>影旅融合 —— 影视与文旅协同推广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0928" y="621792"/>
            <a:ext cx="1975104" cy="438912"/>
          </a:xfrm>
          <a:prstGeom prst="roundRect">
            <a:avLst>
              <a:gd name="adj" fmla="val 50000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10928" y="621792"/>
            <a:ext cx="1975104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200" b="1">
                <a:solidFill>
                  <a:srgbClr val="5B7553"/>
                </a:solidFill>
                <a:latin typeface="微软雅黑"/>
                <a:ea typeface="微软雅黑"/>
              </a:rPr>
              <a:t>功能模块 03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517904"/>
            <a:ext cx="5349240" cy="771753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04088" y="1664207"/>
            <a:ext cx="1161288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04088" y="1664207"/>
            <a:ext cx="1161288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热门影旅场景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" y="2029967"/>
            <a:ext cx="4946903" cy="25968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展示热门影旅场景图片与详细介绍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2435961"/>
            <a:ext cx="5349240" cy="771753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04088" y="2582265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2582265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游研活动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2948025"/>
            <a:ext cx="4946903" cy="25968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展示游学研学活动信息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3354019"/>
            <a:ext cx="5349240" cy="771753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04088" y="3500323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04088" y="3500323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公司活动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4088" y="3866083"/>
            <a:ext cx="4946903" cy="25968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展示公司最新活动信息（标题、图文描述）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4272076"/>
            <a:ext cx="5349240" cy="771753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04088" y="4418380"/>
            <a:ext cx="1161288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04088" y="4418380"/>
            <a:ext cx="1161288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影视文旅路线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4088" y="4784140"/>
            <a:ext cx="4946903" cy="25968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十条影视文旅路线：沿途场景图片展示、路线介绍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02920" y="5190134"/>
            <a:ext cx="5349240" cy="771753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04088" y="5336438"/>
            <a:ext cx="859536" cy="310896"/>
          </a:xfrm>
          <a:prstGeom prst="roundRect">
            <a:avLst>
              <a:gd name="adj" fmla="val 50000"/>
            </a:avLst>
          </a:prstGeom>
          <a:solidFill>
            <a:srgbClr val="5B75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04088" y="5336438"/>
            <a:ext cx="859536" cy="3108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50" b="1">
                <a:solidFill>
                  <a:srgbClr val="FFFFFF"/>
                </a:solidFill>
                <a:latin typeface="微软雅黑"/>
                <a:ea typeface="微软雅黑"/>
              </a:rPr>
              <a:t>探味寻源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4088" y="5702198"/>
            <a:ext cx="4946903" cy="25968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50" b="0">
                <a:solidFill>
                  <a:srgbClr val="2C3630"/>
                </a:solidFill>
                <a:latin typeface="微软雅黑"/>
                <a:ea typeface="微软雅黑"/>
              </a:rPr>
              <a:t>• 影旅风物原场地：标题、行程介绍、风物体验、沉浸玩法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989320" y="1911095"/>
            <a:ext cx="5696712" cy="214884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8665768" y="2529961"/>
            <a:ext cx="343814" cy="110020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Isosceles Triangle 34"/>
          <p:cNvSpPr/>
          <p:nvPr/>
        </p:nvSpPr>
        <p:spPr>
          <a:xfrm>
            <a:off x="8734531" y="2382121"/>
            <a:ext cx="213164" cy="154716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8899562" y="2320235"/>
            <a:ext cx="82515" cy="82515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989320" y="3028492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此处放置【热门影旅场景】图片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89320" y="3412540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示例：影旅场景图文展示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989320" y="4206240"/>
            <a:ext cx="5696712" cy="2148840"/>
          </a:xfrm>
          <a:prstGeom prst="roundRect">
            <a:avLst>
              <a:gd name="adj" fmla="val 3000"/>
            </a:avLst>
          </a:prstGeom>
          <a:solidFill>
            <a:srgbClr val="F1EBDF"/>
          </a:solidFill>
          <a:ln w="17780">
            <a:solidFill>
              <a:srgbClr val="5B755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665768" y="4825105"/>
            <a:ext cx="343814" cy="110020"/>
          </a:xfrm>
          <a:prstGeom prst="rect">
            <a:avLst/>
          </a:prstGeom>
          <a:solidFill>
            <a:srgbClr val="C9BEA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Isosceles Triangle 40"/>
          <p:cNvSpPr/>
          <p:nvPr/>
        </p:nvSpPr>
        <p:spPr>
          <a:xfrm>
            <a:off x="8734531" y="4677265"/>
            <a:ext cx="213164" cy="154716"/>
          </a:xfrm>
          <a:prstGeom prst="triangle">
            <a:avLst/>
          </a:prstGeom>
          <a:solidFill>
            <a:srgbClr val="D9CEB8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899562" y="4615379"/>
            <a:ext cx="82515" cy="82515"/>
          </a:xfrm>
          <a:prstGeom prst="ellipse">
            <a:avLst/>
          </a:prstGeom>
          <a:solidFill>
            <a:srgbClr val="C4956A"/>
          </a:solidFill>
          <a:ln w="12700">
            <a:solidFill>
              <a:srgbClr val="A898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989320" y="5323636"/>
            <a:ext cx="5696712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600" b="1">
                <a:solidFill>
                  <a:srgbClr val="5B7553"/>
                </a:solidFill>
                <a:latin typeface="微软雅黑"/>
                <a:ea typeface="微软雅黑"/>
              </a:rPr>
              <a:t>此处放置【影视文旅路线 / 探味寻源】图片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89320" y="5707684"/>
            <a:ext cx="5696712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sz="1100" b="0">
                <a:solidFill>
                  <a:srgbClr val="8A958E"/>
                </a:solidFill>
                <a:latin typeface="微软雅黑"/>
                <a:ea typeface="微软雅黑"/>
              </a:rPr>
              <a:t>示例：十条文旅路线与风物体验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