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各位家长朋友，大家下午好！欢迎来到双河二小五年级一班的家长会，感谢您在百忙之中抽出时间参加。孩子升入五年级，是小学阶段承上启下的关键一年。今天，我们围绕班级情况、行为习惯、交通安全、语文教学、班级管理和五年级学习要求这几个方面，好好聊一聊。希望我们家校携手，陪孩子走好这关键的一年。（可先介绍自己：我是班主任XXX老师，联系电话……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第三个板块，说一说语文教学。语文是学好各门功课的基础，也是伴随孩子一生的能力。五年级的语文，和四年级相比，上了一个明显的台阶，无论是阅读的篇幅，还是习作的要求，都提高了不少。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五年级语文主要有四个变化：一是识字写字，会认、会写、写规范，每天坚持练字，作业书写工整、卷面干净。二是阅读，课文篇幅明显变长，阅读理解从“读懂”走向“读深”，要能概括主要内容、体会思想感情。三是习作，从写一段话到写一篇完整的作文，要求内容具体、语句通顺、有真情实感。四是积累，古诗文和“日积月累”要背诵默写，为六年级和初中打底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语文学习有四步法：第一步，预习，做到“读、标、问”——读通课文、标出生字词、提出不懂的问题。第二步，课堂，认真听讲、积极发言，跟着老师的思路走。第三步，复习，当天内容当天巩固，生字词听写过关。第四步，课外阅读，每天坚持30分钟，这学期我们鼓励孩子读整本书，比如名著少儿版、科普读物，读完后和家长聊一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给家长几条建议：第一，亲子共读。每天抽出十几分钟，和孩子一起读书、聊书，是最好的陪伴。第二，生活语文。聊天时让孩子把一件事说完整、说清楚，买菜、出游都是学语文的机会。第三，关注书写。纠正握笔姿势和坐姿，字如其人，作业书写要工整、卷面要干净。第四，鼓励孩子写日记，哪怕每天三五句话，坚持下来收获很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第四个板块，班级管理。一个班风正、学风浓的集体，离不开每位家长的支持。新学期，我们班将继续坚持“规范与温暖”并重：既要有规有矩，也要让孩子们在集体中感受到温暖。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班级管理主要抓四件事：一是班级公约，文明用语、遵守纪律、爱护公物，人人遵守、互相提醒。二是岗位轮值，班干部和值日生轮流担任，让每个孩子都有锻炼的机会、都有责任感。三是纪律卫生，抓好课堂纪律和校园卫生，争创“文明班级”、争得“流动红旗”。四是多彩活动，运动会、朗诵比赛、读书活动、社团课程，让孩子在活动中自信成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也请家长配合几件事：第一，保持沟通渠道畅通。请及时关注班级微信群，重要通知都会在群里发布；有特殊情况请私信或电话联系老师。第二，履行请假制度。孩子生病或有事不能到校，请提前请假。第三，物品标记。孩子的衣物、水杯、学具请写上名字，方便认领。第四，关注心理健康。多和孩子聊聊学校的事，关注情绪变化，发现异常及时和老师沟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第五个板块，五年级阶段的学习要求。五年级是小学高段的起点，也是为六年级、为初中打基础的关键期，学习要求和方法都要升级。这个板块很重要，请家长认真听。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五年级学习要求，概括为三个关键词：一是学科特点。语文读写量明显增大，要能独立阅读、完整表达；数学从形象思维走向抽象思维，应用题难度加大，要重视计算和审题；英语要开口读、认真写，打牢听说读写基础；科学重在观察和探究。二是习惯升级。学会自主预习、复习，建立错题本，合理安排时间，从“要我做”变成“我要做”。三是树立目标。为六年级毕业和小初衔接做好知识、习惯、心理的全面准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给家长三点建议：第一，帮孩子制定作息表，学习、运动、休息有规律，学会管理时间。第二，培养自主学习，减少“陪做作业”，多检查、多引导，让孩子学会自己检查作业。第三，少比较、多鼓励，看到孩子和自己的过去比有进步就及时肯定，保护好孩子的学习兴趣和自信心。五年级这一年很关键，我们一起陪孩子走好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今天的家长会主要有六个方面的内容：一是班级概况，二是行为习惯，三是交通安全，四是语文教学，五是班级管理，六是五年级阶段的学习要求。最后还有安全健康提示和家校沟通环节。会后我也很乐意和各位家长个别交流，大家可以有针对性地提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最后再提醒几件安全健康的事：一是防溺水，教育孩子牢记“六不”，不私自下水游泳，发现同伴溺水不盲目施救，要大声呼救。二是交通安全，上下学遵守交规，未满12周岁不骑车上路。三是消防安全，不玩火，注意用电用气安全。四是食品卫生，不吃“三无”食品，少吃路边摊。五是秋季传染病，广安秋季气温多变，注意防范流感、诺如病毒，勤洗手、多通风，生病及时就医并居家休息。六是心理健康，多倾听、多理解、多陪伴，让孩子有话愿意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教育是一场家校同心的“双向奔赴”。请家长相信学校、相信老师，也请老师理解家长。遇到问题，我们多沟通、多商量，目标一致，都是为了孩子好。您的信任和配合，是孩子成长最大的底气。家长有任何建议，欢迎随时和我们交流。（可在此留下班主任电话、班级群号。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今天的家长会就到这里。再次感谢各位家长的到来和信任！五年级这一年，让我们心往一处想、劲往一处使，共同守护孩子的平安与成长。静待花开，未来可期！会后，需要个别交流的家长请留下来，我们单独聊一聊。谢谢大家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简单介绍一下我们的班级。五年级一班是一个团结友爱的大家庭，孩子们活泼向上、各有闪光点。（可补充：全班共XX人，其中男生XX人、女生XX人；上学年获得XX荣誉；本学期新转入XX名同学。）新学期我们的目标是：养成好习惯、打好学习基础、健康快乐成长。孩子的每一点进步，都离不开家庭的配合，请各位家长继续支持班级工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接下来进入第一个板块——行为习惯。俗话说，好习惯受益终身。五年级的孩子自我意识开始增强，习惯也慢慢定型，现在抓习惯，还来得及，而且正当时。这个阶段，我们重点抓四个方面。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一是作息规律。五年级学习任务加重，请督促孩子晚上9点左右睡觉，保证每天10小时睡眠，早晨按时起床，不迟到。二是物品整理。书包、书桌、学具让孩子自己收拾，家长不代劳，培养条理性。三是专注倾听。上课专注、作业专注，写作业时不吃东西、不玩文具、不边写边玩。四是阅读与劳动。每天坚持阅读半小时，在家分担扫地、洗碗、整理房间等力所能及的家务，劳动也是成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给家长四条建议：第一，以身作则。要求孩子做到的，家长自己先做到，少看手机多看书。第二，立好规矩。温柔而坚定，态度和蔼、执行严格，定了的规矩不轻易让步。第三，管好手机。手机、平板、电视要限时使用，最好放在客厅，不在孩子房间过夜。第四，多鼓励、多陪伴。多看见孩子的进步，及时肯定，陪伴比反复说教更管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第二个板块，说说交通安全。孩子的安全是家庭最大的牵挂。现在广安城区和乡镇道路上车辆越来越多，学校门口上下学时段人流、车流集中，安全这根弦，一刻也不能松。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重点讲四个方面：一是步行安全。走人行道、过马路走斑马线，看信号灯、不闯红灯，不在马路上追逐打闹，更不能低头玩手机。二是乘车安全。坐私家车系好安全带，不坐超载车、不坐无牌无证的黑车。三是骑行安全。根据交通法规，未满12周岁的学生不得骑自行车上路，请家长务必管住。四是“一盔一带”。家长骑电动车接送，大人、孩子都要戴好安全头盔；开车、乘车都要系好安全带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接送时请家长做到：第一，按时接送。在约定地点等候，不拥挤、不扎堆，服从值班老师、保安和护学岗的指挥。第二，有序停车。校门口即停即走，不乱停乱放，不堵占通道。第三，秋季出行。广安秋季多雨多雾，路面湿滑，接送途中减速慢行，给孩子备好雨具。安全无小事，平安是底线，我们一起守护孩子的上下学之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29800" y="274320"/>
            <a:ext cx="960120" cy="960120"/>
          </a:xfrm>
          <a:prstGeom prst="ellipse">
            <a:avLst/>
          </a:prstGeom>
          <a:solidFill>
            <a:srgbClr val="FFE3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149840" y="594360"/>
            <a:ext cx="320040" cy="32004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799064" y="649224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616184" y="1069848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0204704" y="1234439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9793224" y="1069848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610344" y="649224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9793224" y="228600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0204704" y="64007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16184" y="228600"/>
            <a:ext cx="201168" cy="201168"/>
          </a:xfrm>
          <a:prstGeom prst="ellipse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384048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5-Point Star 12"/>
          <p:cNvSpPr/>
          <p:nvPr/>
        </p:nvSpPr>
        <p:spPr>
          <a:xfrm>
            <a:off x="11430000" y="566928"/>
            <a:ext cx="274320" cy="274320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5-Point Star 13"/>
          <p:cNvSpPr/>
          <p:nvPr/>
        </p:nvSpPr>
        <p:spPr>
          <a:xfrm>
            <a:off x="566928" y="2880360"/>
            <a:ext cx="237744" cy="237744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5-Point Star 14"/>
          <p:cNvSpPr/>
          <p:nvPr/>
        </p:nvSpPr>
        <p:spPr>
          <a:xfrm>
            <a:off x="11109960" y="5486400"/>
            <a:ext cx="292608" cy="292608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498848" y="256032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FFF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498848" y="256032"/>
            <a:ext cx="3200400" cy="45720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欢迎各位家长朋友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731520"/>
            <a:ext cx="9628632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20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280160" y="1298448"/>
            <a:ext cx="9628632" cy="960120"/>
          </a:xfrm>
          <a:prstGeom prst="roundRect">
            <a:avLst>
              <a:gd name="adj" fmla="val 16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280160" y="1298448"/>
            <a:ext cx="9628632" cy="9601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3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2026年秋季开学家长会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0160" y="2395728"/>
            <a:ext cx="9628632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8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同心同行 · 共育未来　｜　2026年9月</a:t>
            </a:r>
          </a:p>
        </p:txBody>
      </p:sp>
      <p:pic>
        <p:nvPicPr>
          <p:cNvPr id="22" name="Picture 21" descr="slide01_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728" y="2999232"/>
            <a:ext cx="5120640" cy="384048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3538728" y="2999232"/>
            <a:ext cx="5120640" cy="3840480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8C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" y="2148840"/>
            <a:ext cx="2057400" cy="2057400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5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4343400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第三板块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1880" y="2331720"/>
            <a:ext cx="4114800" cy="9144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30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语文教学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1880" y="3310128"/>
            <a:ext cx="41148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书香润童年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1880" y="3886200"/>
            <a:ext cx="3977639" cy="1371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sz="125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语文是学好各门功课的基础，也是伴随孩子一生的能力。五年级语文，和四年级相比上了一个明显的台阶。</a:t>
            </a:r>
          </a:p>
        </p:txBody>
      </p:sp>
      <p:pic>
        <p:nvPicPr>
          <p:cNvPr id="8" name="Picture 7" descr="slide10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79" y="1463040"/>
            <a:ext cx="3657600" cy="487375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726679" y="1463040"/>
            <a:ext cx="3657600" cy="4873752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5-Point Star 9"/>
          <p:cNvSpPr/>
          <p:nvPr/>
        </p:nvSpPr>
        <p:spPr>
          <a:xfrm>
            <a:off x="11109960" y="548640"/>
            <a:ext cx="292608" cy="292608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5-Point Star 10"/>
          <p:cNvSpPr/>
          <p:nvPr/>
        </p:nvSpPr>
        <p:spPr>
          <a:xfrm>
            <a:off x="548640" y="5852160"/>
            <a:ext cx="256032" cy="256032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6537960"/>
            <a:ext cx="365760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语文教学 · 五年级学什么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11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识字写字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会认、会写、写规范；坚持每天练字，作业书写工整、卷面干净。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阅读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课文篇幅明显变长，从“读懂”走向“读深”：会概括主要内容、体会思想感情。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77240" y="424281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习作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从写一段话到写一篇完整的作文，要求内容具体、语句通顺、有真情实感。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72000" y="424281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9379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积累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028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古诗文和“日积月累”要背诵、默写过关，为六年级和初中打下底子。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语文学习 · 四步法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12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7315200" cy="9601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02920" y="1517904"/>
            <a:ext cx="109728" cy="960120"/>
          </a:xfrm>
          <a:prstGeom prst="roundRect">
            <a:avLst>
              <a:gd name="adj" fmla="val 50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68680" y="1746504"/>
            <a:ext cx="502920" cy="502920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1719072"/>
            <a:ext cx="155448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预习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1719072"/>
            <a:ext cx="448056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读通课文 · 标出生字 · 提出问题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2651760"/>
            <a:ext cx="7315200" cy="9601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02920" y="2651760"/>
            <a:ext cx="109728" cy="960120"/>
          </a:xfrm>
          <a:prstGeom prst="roundRect">
            <a:avLst>
              <a:gd name="adj" fmla="val 50000"/>
            </a:avLst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68680" y="2880360"/>
            <a:ext cx="502920" cy="502920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2852928"/>
            <a:ext cx="155448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课堂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2852928"/>
            <a:ext cx="448056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认真听讲 · 积极发言 · 做好笔记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3785615"/>
            <a:ext cx="7315200" cy="9601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02920" y="3785615"/>
            <a:ext cx="109728" cy="960120"/>
          </a:xfrm>
          <a:prstGeom prst="roundRect">
            <a:avLst>
              <a:gd name="adj" fmla="val 50000"/>
            </a:avLst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68680" y="4014215"/>
            <a:ext cx="502920" cy="502920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3986783"/>
            <a:ext cx="155448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复习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0400" y="3986783"/>
            <a:ext cx="448056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当天巩固 · 听写过关 · 整理错题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4919472"/>
            <a:ext cx="7315200" cy="9601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502920" y="4919472"/>
            <a:ext cx="109728" cy="960120"/>
          </a:xfrm>
          <a:prstGeom prst="roundRect">
            <a:avLst>
              <a:gd name="adj" fmla="val 50000"/>
            </a:avLst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868680" y="5148072"/>
            <a:ext cx="502920" cy="502920"/>
          </a:xfrm>
          <a:prstGeom prst="ellipse">
            <a:avLst/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54480" y="5120640"/>
            <a:ext cx="155448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阅读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00400" y="5120640"/>
            <a:ext cx="4480560" cy="54864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每天30分钟 · 读整本书 · 读后分享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6053328"/>
            <a:ext cx="7315200" cy="457200"/>
          </a:xfrm>
          <a:prstGeom prst="roundRect">
            <a:avLst>
              <a:gd name="adj" fmla="val 50000"/>
            </a:avLst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2920" y="6053328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2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亲子共读 · 生活语文：让阅读成为日常，处处皆语文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语文教学 · 给家长的建议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13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亲子共读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每天抽出十几分钟，和孩子一起读书、聊书，是最好的陪伴。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生活语文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聊天时让孩子把一件事说完整、说清楚，生活处处都是语文。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77240" y="424281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关注书写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纠正握笔姿势和坐姿，作业书写工整、卷面干净，字如其人。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72000" y="4242816"/>
            <a:ext cx="475488" cy="475488"/>
          </a:xfrm>
          <a:prstGeom prst="ellipse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9379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坚持写日记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028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鼓励孩子每天写三五句话，坚持一个学期，收获会很大。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" y="2148840"/>
            <a:ext cx="2057400" cy="2057400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5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4343400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第四板块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1880" y="2331720"/>
            <a:ext cx="4114800" cy="9144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30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班级管理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1880" y="3310128"/>
            <a:ext cx="41148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规范与温暖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1880" y="3886200"/>
            <a:ext cx="3977639" cy="1371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sz="125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一个班风正、学风浓的集体，离不开每位家长的支持。新学期，班级管理坚持“规范与温暖”并重。</a:t>
            </a:r>
          </a:p>
        </p:txBody>
      </p:sp>
      <p:pic>
        <p:nvPicPr>
          <p:cNvPr id="8" name="Picture 7" descr="slide14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79" y="1463040"/>
            <a:ext cx="3657600" cy="487375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726679" y="1463040"/>
            <a:ext cx="3657600" cy="4873752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66BB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5-Point Star 9"/>
          <p:cNvSpPr/>
          <p:nvPr/>
        </p:nvSpPr>
        <p:spPr>
          <a:xfrm>
            <a:off x="11109960" y="548640"/>
            <a:ext cx="292608" cy="292608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5-Point Star 10"/>
          <p:cNvSpPr/>
          <p:nvPr/>
        </p:nvSpPr>
        <p:spPr>
          <a:xfrm>
            <a:off x="548640" y="5852160"/>
            <a:ext cx="256032" cy="256032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6537960"/>
            <a:ext cx="365760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班级管理 · 重点抓四件事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E4F3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E4F3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15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班级公约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文明用语、遵守纪律、爱护公物，人人遵守、互相提醒。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岗位轮值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班干部、值日生轮流担任，人人有岗位、人人有责任。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77240" y="424281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纪律卫生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抓好课堂纪律与校园卫生，争创“文明班级”，争得“流动红旗”。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72000" y="424281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9379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多彩活动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028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运动会、朗诵比赛、读书活动、社团课程，让孩子自信成长。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班级管理 · 请家长配合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E4F3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E4F3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16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沟通渠道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关注班级微信群，重要通知及时查收；有事私信或电话联系老师。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请假制度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孩子生病或有事不能到校，请提前请假，履行请假手续。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77240" y="424281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物品标记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衣物、水杯、学具写上名字，避免丢失和拿错。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72000" y="424281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9379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关注心理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028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多和孩子聊学校的事，关注情绪变化，异常情况及时与老师沟通。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" y="2148840"/>
            <a:ext cx="2057400" cy="2057400"/>
          </a:xfrm>
          <a:prstGeom prst="ellipse">
            <a:avLst/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5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4343400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第五板块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1880" y="2331720"/>
            <a:ext cx="4114800" cy="9144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30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五年级阶段学习要求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1880" y="3310128"/>
            <a:ext cx="41148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稳步成长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1880" y="3886200"/>
            <a:ext cx="3977639" cy="1371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sz="125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五年级是小学高段的起点，也是为六年级、为初中打基础的关键期。学习要求和方法，都要升级。</a:t>
            </a:r>
          </a:p>
        </p:txBody>
      </p:sp>
      <p:pic>
        <p:nvPicPr>
          <p:cNvPr id="8" name="Picture 7" descr="slide17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79" y="1463040"/>
            <a:ext cx="3657600" cy="487375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726679" y="1463040"/>
            <a:ext cx="3657600" cy="4873752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9C7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5-Point Star 9"/>
          <p:cNvSpPr/>
          <p:nvPr/>
        </p:nvSpPr>
        <p:spPr>
          <a:xfrm>
            <a:off x="11109960" y="548640"/>
            <a:ext cx="292608" cy="292608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5-Point Star 10"/>
          <p:cNvSpPr/>
          <p:nvPr/>
        </p:nvSpPr>
        <p:spPr>
          <a:xfrm>
            <a:off x="548640" y="5852160"/>
            <a:ext cx="256032" cy="256032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6537960"/>
            <a:ext cx="365760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五年级学习要求 · 三个关键词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EDE4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EDE4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18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7315200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02920" y="1517904"/>
            <a:ext cx="128016" cy="1417320"/>
          </a:xfrm>
          <a:prstGeom prst="roundRect">
            <a:avLst>
              <a:gd name="adj" fmla="val 50000"/>
            </a:avLst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1645919"/>
            <a:ext cx="146304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5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学科特点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2066543"/>
            <a:ext cx="6720840" cy="7772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8000"/>
              </a:lnSpc>
              <a:spcAft>
                <a:spcPts val="0"/>
              </a:spcAft>
            </a:pPr>
            <a:r>
              <a:rPr sz="11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语文：读写量增大，要求独立阅读、完整表达；数学：由形象思维走向抽象思维，重计算、重审题；英语：坚持开口读、认真写，打牢听说读写基础；科学：重在观察与探究。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08960"/>
            <a:ext cx="7315200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02920" y="3108960"/>
            <a:ext cx="128016" cy="1417320"/>
          </a:xfrm>
          <a:prstGeom prst="roundRect">
            <a:avLst>
              <a:gd name="adj" fmla="val 50000"/>
            </a:avLst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3236976"/>
            <a:ext cx="146304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5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习惯升级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3657600"/>
            <a:ext cx="6720840" cy="7772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8000"/>
              </a:lnSpc>
              <a:spcAft>
                <a:spcPts val="0"/>
              </a:spcAft>
            </a:pPr>
            <a:r>
              <a:rPr sz="11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学会自主预习、复习，建立错题本，合理安排时间——从“要我做”变成“我要做”。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700016"/>
            <a:ext cx="7315200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02920" y="4700016"/>
            <a:ext cx="128016" cy="1417320"/>
          </a:xfrm>
          <a:prstGeom prst="roundRect">
            <a:avLst>
              <a:gd name="adj" fmla="val 50000"/>
            </a:avLst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" y="4828031"/>
            <a:ext cx="146304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5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树立目标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" y="5248655"/>
            <a:ext cx="6720840" cy="7772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8000"/>
              </a:lnSpc>
              <a:spcAft>
                <a:spcPts val="0"/>
              </a:spcAft>
            </a:pPr>
            <a:r>
              <a:rPr sz="11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为六年级毕业和小初衔接做好知识、习惯、心理的全面准备，稳步迈向高年级。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五年级学习要求 · 给家长的三个建议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EDE4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EDE4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19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3774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制定作息表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3258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学习、运动、休息有规律，帮助孩子学会管理自己的时间。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3774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培养自主学习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3258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减少“陪做作业”，多检查、多引导，让孩子学会自己检查作业。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114800"/>
            <a:ext cx="7315200" cy="1143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EDE4F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22960" y="4389120"/>
            <a:ext cx="475488" cy="475488"/>
          </a:xfrm>
          <a:prstGeom prst="ellipse">
            <a:avLst/>
          </a:prstGeom>
          <a:solidFill>
            <a:srgbClr val="9C7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44752" y="4334256"/>
            <a:ext cx="3108960" cy="4114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0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少比较多鼓励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4752" y="4773168"/>
            <a:ext cx="6126480" cy="4114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看到孩子和自己的过去比有进步就及时肯定，保护学习兴趣和自信心。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5486400"/>
            <a:ext cx="7315200" cy="566928"/>
          </a:xfrm>
          <a:prstGeom prst="roundRect">
            <a:avLst>
              <a:gd name="adj" fmla="val 40000"/>
            </a:avLst>
          </a:prstGeom>
          <a:solidFill>
            <a:srgbClr val="EDE4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" y="5486400"/>
            <a:ext cx="7315200" cy="566928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9C7BD9"/>
                </a:solidFill>
                <a:latin typeface="Noto Sans CJK SC"/>
                <a:ea typeface="Noto Sans CJK SC"/>
                <a:cs typeface="Noto Sans CJK SC"/>
              </a:rPr>
              <a:t>陪孩子走好小学阶段最关键的一年！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今天的家长会 · 主要议程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84080" y="566928"/>
            <a:ext cx="1645920" cy="49377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2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会议议程</a:t>
            </a:r>
          </a:p>
        </p:txBody>
      </p:sp>
      <p:sp>
        <p:nvSpPr>
          <p:cNvPr id="6" name="Oval 5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22960" y="1517904"/>
            <a:ext cx="512064" cy="512064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9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6192" y="1536192"/>
            <a:ext cx="5943600" cy="5029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班级概况：走进我们的五年级一班</a:t>
            </a:r>
          </a:p>
        </p:txBody>
      </p:sp>
      <p:sp>
        <p:nvSpPr>
          <p:cNvPr id="9" name="Rectangle 8"/>
          <p:cNvSpPr/>
          <p:nvPr/>
        </p:nvSpPr>
        <p:spPr>
          <a:xfrm>
            <a:off x="1645920" y="2139696"/>
            <a:ext cx="5394960" cy="18288"/>
          </a:xfrm>
          <a:prstGeom prst="rect">
            <a:avLst/>
          </a:prstGeom>
          <a:solidFill>
            <a:srgbClr val="F0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822960" y="2267712"/>
            <a:ext cx="512064" cy="512064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9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6192" y="2286000"/>
            <a:ext cx="5943600" cy="5029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行为习惯：好习惯，伴成长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45920" y="2889504"/>
            <a:ext cx="5394960" cy="18288"/>
          </a:xfrm>
          <a:prstGeom prst="rect">
            <a:avLst/>
          </a:prstGeom>
          <a:solidFill>
            <a:srgbClr val="F0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2960" y="3017520"/>
            <a:ext cx="512064" cy="512064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9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36192" y="3035808"/>
            <a:ext cx="5943600" cy="5029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交通安全：平安上学路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45920" y="3639312"/>
            <a:ext cx="5394960" cy="18288"/>
          </a:xfrm>
          <a:prstGeom prst="rect">
            <a:avLst/>
          </a:prstGeom>
          <a:solidFill>
            <a:srgbClr val="F0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2960" y="3767328"/>
            <a:ext cx="512064" cy="512064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9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36192" y="3785615"/>
            <a:ext cx="5943600" cy="5029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语文教学：书香润童年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645920" y="4389120"/>
            <a:ext cx="5394960" cy="18288"/>
          </a:xfrm>
          <a:prstGeom prst="rect">
            <a:avLst/>
          </a:prstGeom>
          <a:solidFill>
            <a:srgbClr val="F0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22960" y="4517136"/>
            <a:ext cx="512064" cy="512064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9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6192" y="4535423"/>
            <a:ext cx="5943600" cy="5029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班级管理：规范与温暖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645920" y="5138927"/>
            <a:ext cx="5394960" cy="18288"/>
          </a:xfrm>
          <a:prstGeom prst="rect">
            <a:avLst/>
          </a:prstGeom>
          <a:solidFill>
            <a:srgbClr val="F0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22960" y="5266944"/>
            <a:ext cx="512064" cy="512064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9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36192" y="5285231"/>
            <a:ext cx="5943600" cy="5029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五年级阶段学习要求：稳步成长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217920"/>
            <a:ext cx="694944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会后安排个别交流时间，欢迎各位家长随时沟通</a:t>
            </a:r>
          </a:p>
        </p:txBody>
      </p:sp>
      <p:pic>
        <p:nvPicPr>
          <p:cNvPr id="25" name="Picture 24" descr="slide02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463040"/>
            <a:ext cx="3657600" cy="4873752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7772400" y="1463040"/>
            <a:ext cx="3657600" cy="4873752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DCEB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DCE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秋季安全健康 · 温馨提示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84080" y="566928"/>
            <a:ext cx="1645920" cy="49377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2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安全提示</a:t>
            </a:r>
          </a:p>
        </p:txBody>
      </p:sp>
      <p:sp>
        <p:nvSpPr>
          <p:cNvPr id="6" name="Oval 5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FF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517904"/>
            <a:ext cx="3520440" cy="14173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58952" y="1737360"/>
            <a:ext cx="502920" cy="329184"/>
          </a:xfrm>
          <a:prstGeom prst="roundRect">
            <a:avLst>
              <a:gd name="adj" fmla="val 35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1737360"/>
            <a:ext cx="502920" cy="32918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99032" y="1755648"/>
            <a:ext cx="2514600" cy="34747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3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防溺水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" y="2176272"/>
            <a:ext cx="3035808" cy="7132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0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牢记“六不”：不私自下水游泳；发现同伴溺水，不盲目施救，要大声呼救。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97680" y="1517904"/>
            <a:ext cx="3520440" cy="14173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553712" y="1737360"/>
            <a:ext cx="502920" cy="329184"/>
          </a:xfrm>
          <a:prstGeom prst="roundRect">
            <a:avLst>
              <a:gd name="adj" fmla="val 35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53712" y="1737360"/>
            <a:ext cx="502920" cy="32918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93792" y="1755648"/>
            <a:ext cx="2514600" cy="34747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3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交通安全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53712" y="2176272"/>
            <a:ext cx="3035808" cy="7132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0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上下学遵守交规，不闯红灯、不追逐打闹，未满12周岁不骑车上路。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108960"/>
            <a:ext cx="3520440" cy="14173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58952" y="3328415"/>
            <a:ext cx="502920" cy="329184"/>
          </a:xfrm>
          <a:prstGeom prst="roundRect">
            <a:avLst>
              <a:gd name="adj" fmla="val 35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8952" y="3328415"/>
            <a:ext cx="502920" cy="32918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3346704"/>
            <a:ext cx="2514600" cy="34747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3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消防安全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3767328"/>
            <a:ext cx="3035808" cy="7132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0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不玩火，不随意触碰电器插座，牢记火警电话119，学会逃生自救。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108960"/>
            <a:ext cx="3520440" cy="14173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53712" y="3328415"/>
            <a:ext cx="502920" cy="329184"/>
          </a:xfrm>
          <a:prstGeom prst="roundRect">
            <a:avLst>
              <a:gd name="adj" fmla="val 35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328415"/>
            <a:ext cx="502920" cy="32918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93792" y="3346704"/>
            <a:ext cx="2514600" cy="34747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3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食品卫生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53712" y="3767328"/>
            <a:ext cx="3035808" cy="7132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0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不吃“三无”食品，少吃路边摊零食，饭前便后洗手，均衡饮食。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4700016"/>
            <a:ext cx="3520440" cy="14173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758952" y="4919472"/>
            <a:ext cx="502920" cy="329184"/>
          </a:xfrm>
          <a:prstGeom prst="roundRect">
            <a:avLst>
              <a:gd name="adj" fmla="val 35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58952" y="4919472"/>
            <a:ext cx="502920" cy="32918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99032" y="4937759"/>
            <a:ext cx="2514600" cy="34747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3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秋季传染病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8952" y="5358383"/>
            <a:ext cx="3035808" cy="7132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0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防范流感、诺如病毒，勤洗手、多通风，生病及时就医、居家休息。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97680" y="4700016"/>
            <a:ext cx="3520440" cy="14173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53712" y="4919472"/>
            <a:ext cx="502920" cy="329184"/>
          </a:xfrm>
          <a:prstGeom prst="roundRect">
            <a:avLst>
              <a:gd name="adj" fmla="val 35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53712" y="4919472"/>
            <a:ext cx="502920" cy="32918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93792" y="4937759"/>
            <a:ext cx="2514600" cy="34747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3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心理健康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53712" y="5358383"/>
            <a:ext cx="3035808" cy="7132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05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多倾听、多理解、多陪伴，让孩子有话愿意说，有情绪会疏导。</a:t>
            </a:r>
          </a:p>
        </p:txBody>
      </p:sp>
      <p:pic>
        <p:nvPicPr>
          <p:cNvPr id="37" name="Picture 36" descr="slide20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FF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家校共育 · 同心同行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84080" y="566928"/>
            <a:ext cx="1645920" cy="49377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2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家校篇</a:t>
            </a:r>
          </a:p>
        </p:txBody>
      </p:sp>
      <p:sp>
        <p:nvSpPr>
          <p:cNvPr id="6" name="Oval 5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E4F3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517904"/>
            <a:ext cx="3520440" cy="19202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信任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2386584"/>
            <a:ext cx="2935224" cy="8686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相信学校、相信老师，也请理解老师的工作，遇事多沟通、不焦虑。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80" y="1517904"/>
            <a:ext cx="3520440" cy="19202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理解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0288" y="2386584"/>
            <a:ext cx="2935224" cy="8686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孩子成长有快有慢，多给孩子一点时间和耐心，静待花开。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66744"/>
            <a:ext cx="3520440" cy="19202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77240" y="392277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9032" y="3941063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配合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5528" y="4535424"/>
            <a:ext cx="2935224" cy="8686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家校要求一致，共同落实班级公约和学习要求，教育效果最大化。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97680" y="3666744"/>
            <a:ext cx="3520440" cy="19202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4572000" y="3922776"/>
            <a:ext cx="475488" cy="475488"/>
          </a:xfrm>
          <a:prstGeom prst="ellipse">
            <a:avLst/>
          </a:prstGeom>
          <a:solidFill>
            <a:srgbClr val="66B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3792" y="3941063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沟通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0288" y="4535424"/>
            <a:ext cx="2935224" cy="8686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班级群、电话、家访都是沟通渠道，欢迎随时联系，我们一起想办法。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5760720"/>
            <a:ext cx="7315200" cy="530352"/>
          </a:xfrm>
          <a:prstGeom prst="roundRect">
            <a:avLst>
              <a:gd name="adj" fmla="val 50000"/>
            </a:avLst>
          </a:prstGeom>
          <a:solidFill>
            <a:srgbClr val="E4F3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5760720"/>
            <a:ext cx="7315200" cy="53035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300" b="1">
                <a:solidFill>
                  <a:srgbClr val="66BB6A"/>
                </a:solidFill>
                <a:latin typeface="Noto Sans CJK SC"/>
                <a:ea typeface="Noto Sans CJK SC"/>
                <a:cs typeface="Noto Sans CJK SC"/>
              </a:rPr>
              <a:t>班级微信群｜班主任电话：____________｜欢迎随时联系</a:t>
            </a:r>
          </a:p>
        </p:txBody>
      </p:sp>
      <p:pic>
        <p:nvPicPr>
          <p:cNvPr id="25" name="Picture 24" descr="slide21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E4F3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E4F3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5-Point Star 1"/>
          <p:cNvSpPr/>
          <p:nvPr/>
        </p:nvSpPr>
        <p:spPr>
          <a:xfrm>
            <a:off x="566928" y="6035040"/>
            <a:ext cx="274320" cy="274320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5-Point Star 2"/>
          <p:cNvSpPr/>
          <p:nvPr/>
        </p:nvSpPr>
        <p:spPr>
          <a:xfrm>
            <a:off x="11292840" y="566928"/>
            <a:ext cx="274320" cy="274320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874519"/>
            <a:ext cx="6400800" cy="10515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44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感谢聆听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99232"/>
            <a:ext cx="6400800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2000" b="1">
                <a:solidFill>
                  <a:srgbClr val="4A90D9"/>
                </a:solidFill>
                <a:latin typeface="Noto Sans CJK SC"/>
                <a:ea typeface="Noto Sans CJK SC"/>
                <a:cs typeface="Noto Sans CJK SC"/>
              </a:rPr>
              <a:t>感谢信任 · 同心同行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639312"/>
            <a:ext cx="64008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5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让我们携手同行，静待花开，共育未来！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187952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五年级一班（2022级）｜2026年9月</a:t>
            </a:r>
          </a:p>
        </p:txBody>
      </p:sp>
      <p:sp>
        <p:nvSpPr>
          <p:cNvPr id="8" name="5-Point Star 7"/>
          <p:cNvSpPr/>
          <p:nvPr/>
        </p:nvSpPr>
        <p:spPr>
          <a:xfrm>
            <a:off x="2331720" y="4800600"/>
            <a:ext cx="457200" cy="457200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5-Point Star 8"/>
          <p:cNvSpPr/>
          <p:nvPr/>
        </p:nvSpPr>
        <p:spPr>
          <a:xfrm>
            <a:off x="3154680" y="4663440"/>
            <a:ext cx="594360" cy="594360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5-Point Star 9"/>
          <p:cNvSpPr/>
          <p:nvPr/>
        </p:nvSpPr>
        <p:spPr>
          <a:xfrm>
            <a:off x="3977639" y="4800600"/>
            <a:ext cx="457200" cy="457200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80644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1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会后留有个别交流时间，欢迎家长留下来沟通</a:t>
            </a:r>
          </a:p>
        </p:txBody>
      </p:sp>
      <p:pic>
        <p:nvPicPr>
          <p:cNvPr id="12" name="Picture 11" descr="slide22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822960"/>
            <a:ext cx="3657600" cy="487375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7635240" y="822960"/>
            <a:ext cx="3657600" cy="4873752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8C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班级概况 · 我们的五年级一班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84080" y="566928"/>
            <a:ext cx="1645920" cy="49377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2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班级概况</a:t>
            </a:r>
          </a:p>
        </p:txBody>
      </p:sp>
      <p:sp>
        <p:nvSpPr>
          <p:cNvPr id="6" name="Oval 5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FFE8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517904"/>
            <a:ext cx="7269480" cy="16459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22960" y="1719072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44752" y="1737360"/>
            <a:ext cx="6035040" cy="4114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我们的班级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249424"/>
            <a:ext cx="6629400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五年级一班是一个团结友爱的大家庭，孩子们活泼开朗、积极向上，各有各的闪光点。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300984"/>
            <a:ext cx="7269480" cy="16459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22960" y="3502152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44752" y="3520439"/>
            <a:ext cx="6035040" cy="4114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上学年回顾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032504"/>
            <a:ext cx="6629400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在全体家长的支持配合下，孩子们在学习和活动中都有进步，班级各项工作顺利开展。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5084064"/>
            <a:ext cx="7269480" cy="16459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2960" y="5285231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44752" y="5303520"/>
            <a:ext cx="6035040" cy="4114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新学期目标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815583"/>
            <a:ext cx="6629400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养成好习惯，打好学习基础，健康快乐成长——让每一个孩子都闪闪发光。</a:t>
            </a:r>
          </a:p>
        </p:txBody>
      </p:sp>
      <p:pic>
        <p:nvPicPr>
          <p:cNvPr id="19" name="Picture 18" descr="slide03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FFE8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" y="2148840"/>
            <a:ext cx="2057400" cy="2057400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5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4343400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第一板块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1880" y="2331720"/>
            <a:ext cx="4114800" cy="9144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30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行为习惯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1880" y="3310128"/>
            <a:ext cx="41148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好习惯 · 伴成长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1880" y="3886200"/>
            <a:ext cx="3977639" cy="1371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sz="125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五年级是习惯定型的关键期。作息、整理、专注、阅读、劳动——抓住这几个方面，帮孩子养成终身受益的好习惯。</a:t>
            </a:r>
          </a:p>
        </p:txBody>
      </p:sp>
      <p:pic>
        <p:nvPicPr>
          <p:cNvPr id="8" name="Picture 7" descr="slide04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79" y="1463040"/>
            <a:ext cx="3657600" cy="487375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726679" y="1463040"/>
            <a:ext cx="3657600" cy="4873752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8C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5-Point Star 9"/>
          <p:cNvSpPr/>
          <p:nvPr/>
        </p:nvSpPr>
        <p:spPr>
          <a:xfrm>
            <a:off x="11109960" y="548640"/>
            <a:ext cx="292608" cy="292608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5-Point Star 10"/>
          <p:cNvSpPr/>
          <p:nvPr/>
        </p:nvSpPr>
        <p:spPr>
          <a:xfrm>
            <a:off x="548640" y="5852160"/>
            <a:ext cx="256032" cy="256032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6537960"/>
            <a:ext cx="365760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行为习惯 · 重点抓四个方面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FFE8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FFE8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05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作息规律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晚上9点前入睡，保证每天10小时睡眠；早晨按时起床，上学不迟到。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物品整理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书包、书桌、学具自己收拾，家长不代劳，培养孩子的条理性。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77240" y="424281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专注倾听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上课专注、作业专注；写作业时不吃东西、不玩文具、不边写边玩。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72000" y="424281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9379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阅读劳动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028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每天阅读30分钟；在家扫地、洗碗、整理房间，劳动也是成长。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行为习惯 · 给家长的四个建议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FFE8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FFE8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06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以身作则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要求孩子做到的，家长先做到：少看手机、多看书，做孩子的榜样。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立好规矩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温柔而坚定：态度和蔼、执行严格，定了的规矩不轻易让步。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77240" y="424281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管好手机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手机、平板、电视限时使用，放在客厅，不在孩子房间过夜。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8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72000" y="4242816"/>
            <a:ext cx="475488" cy="475488"/>
          </a:xfrm>
          <a:prstGeom prst="ellipse">
            <a:avLst/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9379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FF8C42"/>
                </a:solidFill>
                <a:latin typeface="Noto Sans CJK SC"/>
                <a:ea typeface="Noto Sans CJK SC"/>
                <a:cs typeface="Noto Sans CJK SC"/>
              </a:rPr>
              <a:t>多鼓励陪伴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028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多看见孩子的进步，及时肯定；多陪伴，比反复说教更管用。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" y="2148840"/>
            <a:ext cx="2057400" cy="2057400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5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4343400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4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第二板块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1880" y="2331720"/>
            <a:ext cx="4114800" cy="9144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3000" b="1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交通安全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1880" y="3310128"/>
            <a:ext cx="41148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平安上学路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1880" y="3886200"/>
            <a:ext cx="3977639" cy="1371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sz="125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安全是家庭最大的牵挂。上下学路上车多人多，步行、乘车、骑行，每一个环节都要讲安全。</a:t>
            </a:r>
          </a:p>
        </p:txBody>
      </p:sp>
      <p:pic>
        <p:nvPicPr>
          <p:cNvPr id="8" name="Picture 7" descr="slide07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79" y="1463040"/>
            <a:ext cx="3657600" cy="487375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726679" y="1463040"/>
            <a:ext cx="3657600" cy="4873752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EF53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5-Point Star 9"/>
          <p:cNvSpPr/>
          <p:nvPr/>
        </p:nvSpPr>
        <p:spPr>
          <a:xfrm>
            <a:off x="11109960" y="548640"/>
            <a:ext cx="292608" cy="292608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5-Point Star 10"/>
          <p:cNvSpPr/>
          <p:nvPr/>
        </p:nvSpPr>
        <p:spPr>
          <a:xfrm>
            <a:off x="548640" y="5852160"/>
            <a:ext cx="256032" cy="256032"/>
          </a:xfrm>
          <a:prstGeom prst="star5">
            <a:avLst/>
          </a:prstGeom>
          <a:solidFill>
            <a:srgbClr val="FFC9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6537960"/>
            <a:ext cx="365760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交通安全 · 四个方面要牢记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FF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FF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08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步行安全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走人行道、走斑马线，看信号灯、不闯红灯；不在马路上追逐打闹、低头玩手机。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乘车安全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坐私家车系好安全带；不坐超载车，不坐无牌无证的“黑车”。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77240" y="4242816"/>
            <a:ext cx="475488" cy="475488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骑行安全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未满12周岁不得骑自行车上路，这是法规要求，请家长务必管住。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986784"/>
            <a:ext cx="3520440" cy="224028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72000" y="4242816"/>
            <a:ext cx="475488" cy="475488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93792" y="426110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一盔一带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0288" y="4855464"/>
            <a:ext cx="2935224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家长骑电动车接送，大人孩子都要戴好头盔；开车乘车系好安全带。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091672" cy="713232"/>
          </a:xfrm>
          <a:prstGeom prst="roundRect">
            <a:avLst>
              <a:gd name="adj" fmla="val 50000"/>
            </a:avLst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86384" y="612648"/>
            <a:ext cx="402336" cy="40233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57200"/>
            <a:ext cx="82296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交通安全 · 家长接送须知</a:t>
            </a:r>
          </a:p>
        </p:txBody>
      </p:sp>
      <p:sp>
        <p:nvSpPr>
          <p:cNvPr id="5" name="Oval 4"/>
          <p:cNvSpPr/>
          <p:nvPr/>
        </p:nvSpPr>
        <p:spPr>
          <a:xfrm>
            <a:off x="11320272" y="329184"/>
            <a:ext cx="201168" cy="201168"/>
          </a:xfrm>
          <a:prstGeom prst="ellipse">
            <a:avLst/>
          </a:prstGeom>
          <a:solidFill>
            <a:srgbClr val="FF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6419088"/>
            <a:ext cx="11091672" cy="109728"/>
          </a:xfrm>
          <a:prstGeom prst="rect">
            <a:avLst/>
          </a:prstGeom>
          <a:solidFill>
            <a:srgbClr val="FF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0" y="6537960"/>
            <a:ext cx="3017520" cy="2286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sz="800" b="0">
                <a:solidFill>
                  <a:srgbClr val="8A8478"/>
                </a:solidFill>
                <a:latin typeface="Noto Sans CJK SC"/>
                <a:ea typeface="Noto Sans CJK SC"/>
                <a:cs typeface="Noto Sans CJK SC"/>
              </a:rPr>
              <a:t>双河二小 · 五年级一班（2022级）</a:t>
            </a:r>
          </a:p>
        </p:txBody>
      </p:sp>
      <p:pic>
        <p:nvPicPr>
          <p:cNvPr id="8" name="Picture 7" descr="slide09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63040"/>
            <a:ext cx="3474720" cy="46360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01000" y="1463040"/>
            <a:ext cx="3474720" cy="4636008"/>
          </a:xfrm>
          <a:prstGeom prst="roundRect">
            <a:avLst>
              <a:gd name="adj" fmla="val 3500"/>
            </a:avLst>
          </a:prstGeom>
          <a:noFill/>
          <a:ln w="22225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2920" y="1517904"/>
            <a:ext cx="3520440" cy="23774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77240" y="1773936"/>
            <a:ext cx="475488" cy="475488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按时接送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386584"/>
            <a:ext cx="2935224" cy="13258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在约定地点、约定时间接送孩子，不拥挤、不扎堆，服从值班老师和护学岗的指挥。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1517904"/>
            <a:ext cx="3520440" cy="23774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572000" y="1773936"/>
            <a:ext cx="475488" cy="475488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792" y="1792224"/>
            <a:ext cx="2377440" cy="43891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45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有序停车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386584"/>
            <a:ext cx="2935224" cy="13258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校门口即停即走，不乱停乱放，不堵占通道，保障孩子们的通行安全。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114800"/>
            <a:ext cx="7315200" cy="1143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FFE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22960" y="4389120"/>
            <a:ext cx="475488" cy="475488"/>
          </a:xfrm>
          <a:prstGeom prst="ellipse">
            <a:avLst/>
          </a:prstGeom>
          <a:solidFill>
            <a:srgbClr val="EF53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44752" y="4334256"/>
            <a:ext cx="2194560" cy="4114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5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秋季出行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4752" y="4773168"/>
            <a:ext cx="6126480" cy="4114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200" b="0">
                <a:solidFill>
                  <a:srgbClr val="3E3A39"/>
                </a:solidFill>
                <a:latin typeface="Noto Sans CJK SC"/>
                <a:ea typeface="Noto Sans CJK SC"/>
                <a:cs typeface="Noto Sans CJK SC"/>
              </a:rPr>
              <a:t>广安秋季多雨多雾，路面湿滑，接送途中减速慢行，给孩子备好雨具。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5486400"/>
            <a:ext cx="7315200" cy="566928"/>
          </a:xfrm>
          <a:prstGeom prst="roundRect">
            <a:avLst>
              <a:gd name="adj" fmla="val 40000"/>
            </a:avLst>
          </a:prstGeom>
          <a:solidFill>
            <a:srgbClr val="FF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" y="5486400"/>
            <a:ext cx="7315200" cy="566928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sz="1600" b="1">
                <a:solidFill>
                  <a:srgbClr val="EF5350"/>
                </a:solidFill>
                <a:latin typeface="Noto Sans CJK SC"/>
                <a:ea typeface="Noto Sans CJK SC"/>
                <a:cs typeface="Noto Sans CJK SC"/>
              </a:rPr>
              <a:t>安全无小事 · 平安是底线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