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notesMaster" Target="notesMasters/notesMaster1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各位领导，大家好。</a:t>
            </a:r>
          </a:p>
          <a:p/>
          <a:p>
            <a:r>
              <a:t>今天向各位汇报的是"干部任免无纸化上会PAD系统"项目方案。</a:t>
            </a:r>
          </a:p>
          <a:p/>
          <a:p>
            <a:r>
              <a:t>这套系统的核心场景是：市委常委会议审议干部任免议题时，用PAD替代纸质材料，实现无纸化阅卷。</a:t>
            </a:r>
          </a:p>
          <a:p/>
          <a:p>
            <a:r>
              <a:t>系统服务于15位参会常委，仅作为数据查看工具，不做其他操作。会前推送材料，会后数据清零，确保安全保密。</a:t>
            </a:r>
          </a:p>
          <a:p/>
          <a:p>
            <a:r>
              <a:t>整个方案围绕"安全、简单、实用"三个关键词展开，下面我逐一向各位汇报。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安全保密是本系统的重中之重，我们设计了五重保障：</a:t>
            </a:r>
          </a:p>
          <a:p/>
          <a:p>
            <a:r>
              <a:t>第一重，物理隔离——专用局域网部署，与互联网物理隔离，不接任何外部网络。这是最基础也是最重要的一道防线。</a:t>
            </a:r>
          </a:p>
          <a:p/>
          <a:p>
            <a:r>
              <a:t>第二重，国密加密——传输用SM2加密、哈希校验用SM3、存储用SM4，全部采用国密标准，满足党政信息系统安全要求。</a:t>
            </a:r>
          </a:p>
          <a:p/>
          <a:p>
            <a:r>
              <a:t>第三重，水印追溯——屏幕叠加隐含水印，包含常委姓名和时间戳，截屏行为自动阻断。即使拍照也能追溯到人。</a:t>
            </a:r>
          </a:p>
          <a:p/>
          <a:p>
            <a:r>
              <a:t>第四重，远程擦除——管理员可以发远程指令，秒级清除任意一台PAD的数据，会后一键全部清除。</a:t>
            </a:r>
          </a:p>
          <a:p/>
          <a:p>
            <a:r>
              <a:t>第五重，会后清零——会议结束后所有PAD自动清除数据、解除绑定、设备回收，不留任何痕迹。</a:t>
            </a:r>
          </a:p>
          <a:p/>
          <a:p>
            <a:r>
              <a:t>底部是六项关键技术需求，包括文档渲染引擎、离线可用、推送服务、屏幕水印、远程擦除和国密算法，这些都有成熟的技术方案支撑。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这一页展示PAD端的界面设计和交互方案。</a:t>
            </a:r>
          </a:p>
          <a:p/>
          <a:p>
            <a:r>
              <a:t>左侧是PAD界面示意图：顶部显示会议名称和时间，左侧导航栏是干部列表，选中某位干部后，主内容区展示对应材料，底部有四个标签切换四类材料——汇报说明、名册、审批表、考察材料。最底部是页码和翻页按钮。</a:t>
            </a:r>
          </a:p>
          <a:p/>
          <a:p>
            <a:r>
              <a:t>右侧是8个交互设计要点，这里重点强调几条：</a:t>
            </a:r>
          </a:p>
          <a:p/>
          <a:p>
            <a:r>
              <a:t>第一，字号足够大——参会领导大多60岁左右，正文不小于16磅，标题不小于24磅，确保阅读舒适。</a:t>
            </a:r>
          </a:p>
          <a:p/>
          <a:p>
            <a:r>
              <a:t>第二，触摸区域大——按钮不小于44pt×44pt，防止误触。</a:t>
            </a:r>
          </a:p>
          <a:p/>
          <a:p>
            <a:r>
              <a:t>第三，操作极简——翻页优先用左右滑手势，不需要精准点击，降低操作门槛。</a:t>
            </a:r>
          </a:p>
          <a:p/>
          <a:p>
            <a:r>
              <a:t>第四，配置防窥膜——侧面30度以外看不见屏幕内容，防止相邻座位的无意窥视。</a:t>
            </a:r>
          </a:p>
          <a:p/>
          <a:p>
            <a:r>
              <a:t>整体设计原则是：让不熟悉电子设备的领导也能零学习成本上手。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部署方案采用纯局域网架构，与互联网完全物理隔离。</a:t>
            </a:r>
          </a:p>
          <a:p/>
          <a:p>
            <a:r>
              <a:t>左侧网络架构图：管理端PC和服务器通过千兆交换机有线连接，交换机下接2到3个企业级无线AP，15台PAD通过WiFi接入局域网。整个网络不连接任何外部网络。</a:t>
            </a:r>
          </a:p>
          <a:p/>
          <a:p>
            <a:r>
              <a:t>右侧是硬件配置清单：服务器1台（至强银牌CPU、32G内存、2T SSD）、管理端PC 1台、无线AP 2到3个、PAD终端15台（10.8到13寸，Android 12或鸿蒙4.0以上）、千兆交换机1台、15槽充电柜1个、防窥膜15片。</a:t>
            </a:r>
          </a:p>
          <a:p/>
          <a:p>
            <a:r>
              <a:t>PAD选型有四个硬性要求：屏幕不小于10.8寸、分辨率不低于2560×1600确保审批表小字清晰、支持MDM远程管控、续航不低于8小时。</a:t>
            </a:r>
          </a:p>
          <a:p/>
          <a:p>
            <a:r>
              <a:t>建议准备2到3台备用PAD，万一会议中某台设备故障可以快速替换。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项目分三期建设，总周期约3到4个月。</a:t>
            </a:r>
          </a:p>
          <a:p/>
          <a:p>
            <a:r>
              <a:t>一期MVP，1到2个月，目标是核心功能上线。交付内容：会议创建、材料上传、PAD推送、四类材料查看、基本管理、会后清除、屏幕水印和留痕日志。一期结束就能实际投入使用。</a:t>
            </a:r>
          </a:p>
          <a:p/>
          <a:p>
            <a:r>
              <a:t>二期增强，1个月，目标是安全加固。交付内容：系统级防截屏阻断、远程擦除能力、国密SM4加密存储、设备MDM管控。二期补齐安全能力，达到正式保密标准。</a:t>
            </a:r>
          </a:p>
          <a:p/>
          <a:p>
            <a:r>
              <a:t>三期完善，1个月，目标是体验优化。交付内容：主席台同步控制、全局搜索和书签、统计报表、归档系统对接。三期是锦上添花。</a:t>
            </a:r>
          </a:p>
          <a:p/>
          <a:p>
            <a:r>
              <a:t>底部的总结是一期MVP的核心公式：会议创建+材料上传+推送+PAD查看+会后清除+水印留痕。我们以"能用、安全、简单"为首要目标，不过度设计。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以上就是"干部任免无纸化上会PAD系统"项目方案的全部内容。</a:t>
            </a:r>
          </a:p>
          <a:p/>
          <a:p>
            <a:r>
              <a:t>总结一下核心要点：</a:t>
            </a:r>
          </a:p>
          <a:p>
            <a:r>
              <a:t>第一，系统定位是安全保密的只读材料展示工具，不是复杂的信息系统。</a:t>
            </a:r>
          </a:p>
          <a:p>
            <a:r>
              <a:t>第二，五重安全保障：物理隔离、国密加密、水印追溯、远程擦除、会后清零。</a:t>
            </a:r>
          </a:p>
          <a:p>
            <a:r>
              <a:t>第三，极简体验：15位常委只需翻页和缩放，零学习成本。</a:t>
            </a:r>
          </a:p>
          <a:p>
            <a:r>
              <a:t>第四，四类材料100%还原原版排版，尤其审批表3.0标准。</a:t>
            </a:r>
          </a:p>
          <a:p>
            <a:r>
              <a:t>第五，分三期建设，一期快速上线，二期安全加固，三期体验优化。</a:t>
            </a:r>
          </a:p>
          <a:p/>
          <a:p>
            <a:r>
              <a:t>感谢各位领导的聆听，恭请指导。如有问题和建议，我们可以现场交流。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今天的汇报内容分为九个部分：</a:t>
            </a:r>
          </a:p>
          <a:p/>
          <a:p>
            <a:r>
              <a:t>第一，项目背景与政策依据——为什么要做这套系统，政策合规要求是什么。</a:t>
            </a:r>
          </a:p>
          <a:p>
            <a:r>
              <a:t>第二，业务场景与角色定义——谁在用、怎么用、用什么场景。</a:t>
            </a:r>
          </a:p>
          <a:p>
            <a:r>
              <a:t>第三，四类材料说明——上会材料具体有哪些，格式怎么处理。</a:t>
            </a:r>
          </a:p>
          <a:p>
            <a:r>
              <a:t>第四，系统总体架构——整体功能框架怎么设计。</a:t>
            </a:r>
          </a:p>
          <a:p>
            <a:r>
              <a:t>第五，核心功能详述——会前、会中、会后三个阶段的具体功能。</a:t>
            </a:r>
          </a:p>
          <a:p>
            <a:r>
              <a:t>第六，安全保密体系——这是本系统的重中之重。</a:t>
            </a:r>
          </a:p>
          <a:p>
            <a:r>
              <a:t>第七，PAD界面设计——领导端长什么样、怎么操作。</a:t>
            </a:r>
          </a:p>
          <a:p>
            <a:r>
              <a:t>第八，部署方案与硬件配置——需要什么设备、怎么组网。</a:t>
            </a:r>
          </a:p>
          <a:p>
            <a:r>
              <a:t>第九，实施路线与分期建设——分几期做、每期交付什么。</a:t>
            </a:r>
          </a:p>
          <a:p/>
          <a:p>
            <a:r>
              <a:t>下面我们逐一展开。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首先看项目背景。</a:t>
            </a:r>
          </a:p>
          <a:p/>
          <a:p>
            <a:r>
              <a:t>干部任免工作有明确的政策依据。2019年修订的《党政领导干部选拔任用工作条例》明确了动议、民主推荐、考察、讨论决定的完整程序。《干部任用工作监督检查和责任追究办法》要求整个过程可追溯、有记录。中组部统一的任免审批表3.0版标准，是我们要100%还原的格式标准。</a:t>
            </a:r>
          </a:p>
          <a:p/>
          <a:p>
            <a:r>
              <a:t>右侧是五条核心合规约束：</a:t>
            </a:r>
          </a:p>
          <a:p>
            <a:r>
              <a:t>第一，信息保密——上会材料在会前属于绝密级，PAD绝不能留存数据。</a:t>
            </a:r>
          </a:p>
          <a:p>
            <a:r>
              <a:t>第二，数据只读——常委领导只有查看权限，不能编辑、不能导出。</a:t>
            </a:r>
          </a:p>
          <a:p>
            <a:r>
              <a:t>第三，痕迹管理——谁在什么时间看了哪份材料，必须有记录。</a:t>
            </a:r>
          </a:p>
          <a:p>
            <a:r>
              <a:t>第四，材料完整——每位拟任免干部的四类材料必须完整呈现，不能遗漏。</a:t>
            </a:r>
          </a:p>
          <a:p>
            <a:r>
              <a:t>第五，会议效率——PAD操作必须极简，翻页和切换不超过2秒，不能拖慢会议节奏。</a:t>
            </a:r>
          </a:p>
          <a:p/>
          <a:p>
            <a:r>
              <a:t>这五条约束就是我们系统设计的红线。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接下来看业务场景。</a:t>
            </a:r>
          </a:p>
          <a:p/>
          <a:p>
            <a:r>
              <a:t>左侧是使用场景画像：会议类型是市委常委会议的干部任免议题；参会人员约15位常委；使用方式是仅查看、不做操作；单次议题时长约30到60分钟；一次会议通常涉及5到20名干部；设备管理方式是会前分发、会后收回清零。</a:t>
            </a:r>
          </a:p>
          <a:p/>
          <a:p>
            <a:r>
              <a:t>右侧是三类用户角色：</a:t>
            </a:r>
          </a:p>
          <a:p>
            <a:r>
              <a:t>第一类，常委领导，15人，只读权限，浏览全部材料，支持翻页和缩放。这是系统的主要使用者。</a:t>
            </a:r>
          </a:p>
          <a:p>
            <a:r>
              <a:t>第二类，会议管理员，1到2人，负责会前推送材料、会后清除数据、查看留痕记录。</a:t>
            </a:r>
          </a:p>
          <a:p>
            <a:r>
              <a:t>第三类，系统管理员，1人，负责设备管理、用户绑定、日志管理和系统维护。</a:t>
            </a:r>
          </a:p>
          <a:p/>
          <a:p>
            <a:r>
              <a:t>三类角色权限清晰分离，常委领导端做到极简，管理端做到可控。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上会材料一共四类，每类格式和来源不同：</a:t>
            </a:r>
          </a:p>
          <a:p/>
          <a:p>
            <a:r>
              <a:t>第一类，汇报材料说明，Word格式，由组织部起草，内容是任免方案总体说明、任免理由和常委会审议报告。</a:t>
            </a:r>
          </a:p>
          <a:p/>
          <a:p>
            <a:r>
              <a:t>第二类，临时名册，Excel格式，由组织部编制，包含本次上会全部干部的名册，含姓名、原职务、拟任职务等字段。</a:t>
            </a:r>
          </a:p>
          <a:p/>
          <a:p>
            <a:r>
              <a:t>第三类，任免审批表，3.0标准格式，中组部统一标准，A4竖版固定字段，包括基本信息、简历、奖惩情况、家庭成员等。这是格式要求最严格的材料，必须100%原样还原。</a:t>
            </a:r>
          </a:p>
          <a:p/>
          <a:p>
            <a:r>
              <a:t>第四类，考察材料，Word格式，由考察组撰写，包含德能勤绩廉的全面评价。</a:t>
            </a:r>
          </a:p>
          <a:p/>
          <a:p>
            <a:r>
              <a:t>底部的处理方案很关键：Word和Excel材料在服务端统一转换为PDF再图片化渲染，确保排版不走样；审批表3.0严格按中组部标准还原，含照片字段；所有材料在服务端预处理完毕后推送到PAD，PAD端离线可看，会议期间不需要实时网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系统整体设计是一个"会前—会中—会后"的全流程闭环。</a:t>
            </a:r>
          </a:p>
          <a:p/>
          <a:p>
            <a:r>
              <a:t>会前准备阶段，管理员创建会议、导入四类材料、将材料与干部一一关联、绑定PAD编号与常委身份，然后一键推送到所有PAD。</a:t>
            </a:r>
          </a:p>
          <a:p/>
          <a:p>
            <a:r>
              <a:t>会中使用阶段，常委打开PAD看到会议信息和干部列表，选择干部后可以查看四类材料，支持翻页浏览和手势缩放，系统在后台自动记录查看留痕。</a:t>
            </a:r>
          </a:p>
          <a:p/>
          <a:p>
            <a:r>
              <a:t>会后管理阶段，管理员一键清除所有PAD数据、解除设备绑定、导出留痕日志、将材料和日志打包加密存档、回收设备入库。</a:t>
            </a:r>
          </a:p>
          <a:p/>
          <a:p>
            <a:r>
              <a:t>三个阶段形成闭环：会前有准备、会中有记录、会后有清理。确保材料不外泄、行为可追溯。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会前准备是管理员端的核心功能。</a:t>
            </a:r>
          </a:p>
          <a:p/>
          <a:p>
            <a:r>
              <a:t>左侧表格列出了7个功能项，其中P0级（必须做）的有5个：创建会议、参会人员管理、干部信息录入、材料上传、一键推送。P1级（优先做）的有2个：材料预览校验和会议状态管理。</a:t>
            </a:r>
          </a:p>
          <a:p/>
          <a:p>
            <a:r>
              <a:t>创建会议时录入会议名称、时间、地点和议题数量。参会人员管理需要录入15位常委的姓名、职务和座位号。干部信息录入包括姓名、原职务、拟任职务。材料上传支持四类材料批量上传并按干部关联。一键推送将所有材料推送到全部或选定的PAD。</a:t>
            </a:r>
          </a:p>
          <a:p/>
          <a:p>
            <a:r>
              <a:t>右侧是会前操作流程，五步走：创建会议→录入干部→上传材料→关联绑定→一键推送。整个流程设计目标是让管理员在30分钟内完成一次会议的全部准备工作。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会中查看是常委领导使用的PAD端功能，这是系统的核心使用场景。</a:t>
            </a:r>
          </a:p>
          <a:p/>
          <a:p>
            <a:r>
              <a:t>左侧表格列出了11个功能项。P0级功能包括：登录认证（PIN码或人脸绑定身份）、首页仪表板、干部列表、材料分类查看、Word文档查看、Excel名册查看、审批表3.0查看、翻页浏览、手势缩放、防截屏水印。</a:t>
            </a:r>
          </a:p>
          <a:p/>
          <a:p>
            <a:r>
              <a:t>特别强调几点：审批表3.0必须严格按标准格式还原；翻页响应不超过1秒；屏幕全程叠加常委姓名和时间水印，防截屏防拍照。</a:t>
            </a:r>
          </a:p>
          <a:p/>
          <a:p>
            <a:r>
              <a:t>右侧是五个关键性能指标：材料打开不超过2秒、翻页响应不超过0.5秒、15台PAD并发不卡顿、全部推送3分钟内完成、审批表格式100%还原。</a:t>
            </a:r>
          </a:p>
          <a:p/>
          <a:p>
            <a:r>
              <a:t>这些指标是系统验收的硬性标准。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会后管理是安全闭环的最后一步。</a:t>
            </a:r>
          </a:p>
          <a:p/>
          <a:p>
            <a:r>
              <a:t>左上表格是会后管理功能：一键清除（P0，所有PAD数据远程擦除）、设备解锁（P0，解除PAD与常委绑定）、留痕日志（P0，记录谁在何时看了哪份材料）、日志导出（P1）、会议归档（P2）。</a:t>
            </a:r>
          </a:p>
          <a:p/>
          <a:p>
            <a:r>
              <a:t>右上表格是安全管理功能：传输加密用国密SM4、本地数据加密存储、远程擦除能力、防截屏水印、网络物理隔离。</a:t>
            </a:r>
          </a:p>
          <a:p/>
          <a:p>
            <a:r>
              <a:t>底部的留痕审计示例展示了日志的格式：张某某常委14点05分打开干部A的汇报材料，查看时长3分12秒。每一条查看行为都有详细记录，满足干部监督审计要求。</a:t>
            </a:r>
          </a:p>
          <a:p/>
          <a:p>
            <a:r>
              <a:t>会后管理的核心目标就是：会议一结束，所有PAD数据清零，但所有查看行为有据可查。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828800"/>
            <a:ext cx="54864" cy="32004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88720" y="1371600"/>
            <a:ext cx="9144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PROJECT PROPOSAL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18288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微软雅黑"/>
              </a:defRPr>
            </a:pPr>
            <a:r>
              <a:t>干部任免无纸化上会</a:t>
            </a:r>
            <a:br/>
            <a:r>
              <a:t>PAD系统项目方案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347472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800" b="0">
                <a:solidFill>
                  <a:srgbClr val="CCD6E8"/>
                </a:solidFill>
                <a:latin typeface="微软雅黑"/>
              </a:defRPr>
            </a:pPr>
            <a:r>
              <a:t>市委常委会干部任免议题 · 无纸化阅卷系统</a:t>
            </a:r>
          </a:p>
        </p:txBody>
      </p:sp>
      <p:sp>
        <p:nvSpPr>
          <p:cNvPr id="9" name="Rectangle 8"/>
          <p:cNvSpPr/>
          <p:nvPr/>
        </p:nvSpPr>
        <p:spPr>
          <a:xfrm>
            <a:off x="1188720" y="4206240"/>
            <a:ext cx="36576" cy="7315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371600" y="4206240"/>
            <a:ext cx="73152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400"/>
              </a:spcAft>
              <a:defRPr sz="1300" b="0">
                <a:solidFill>
                  <a:srgbClr val="8899BB"/>
                </a:solidFill>
                <a:latin typeface="微软雅黑"/>
              </a:defRPr>
            </a:pPr>
            <a:r>
              <a:t>适用场景：市委常委会议 · 干部任免审议</a:t>
            </a:r>
          </a:p>
          <a:p>
            <a:pPr algn="l">
              <a:spcAft>
                <a:spcPts val="400"/>
              </a:spcAft>
              <a:defRPr sz="1300" b="0">
                <a:solidFill>
                  <a:srgbClr val="8899BB"/>
                </a:solidFill>
                <a:latin typeface="微软雅黑"/>
              </a:defRPr>
            </a:pPr>
            <a:r>
              <a:t>使用方式：15台PAD · 仅查看 · 会后清零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86800" y="548640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2026年7月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86800" y="5806440"/>
            <a:ext cx="292608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项目方案 V1.0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安全保密体系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五重保障 · 国密标准 · 全方位防护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88720"/>
            <a:ext cx="210312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188720"/>
            <a:ext cx="2103120" cy="822960"/>
          </a:xfrm>
          <a:prstGeom prst="roundRect">
            <a:avLst>
              <a:gd name="adj" fmla="val 5000"/>
            </a:avLst>
          </a:prstGeom>
          <a:solidFill>
            <a:srgbClr val="8B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280160" y="1371600"/>
            <a:ext cx="548640" cy="548640"/>
          </a:xfrm>
          <a:prstGeom prst="ellipse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280160" y="144475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8B1A1A"/>
                </a:solidFill>
                <a:latin typeface="微软雅黑"/>
              </a:defRPr>
            </a:pPr>
            <a: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2920" y="210312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物理隔离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" y="2560320"/>
            <a:ext cx="1828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专用局域网部署</a:t>
            </a:r>
            <a:br/>
            <a:r>
              <a:t>与互联网物理隔离</a:t>
            </a:r>
            <a:br/>
            <a:r>
              <a:t>不接任何外部网络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43200" y="1188720"/>
            <a:ext cx="210312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2743200" y="1188720"/>
            <a:ext cx="2103120" cy="822960"/>
          </a:xfrm>
          <a:prstGeom prst="roundRect">
            <a:avLst>
              <a:gd name="adj" fmla="val 5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3520440" y="1371600"/>
            <a:ext cx="548640" cy="548640"/>
          </a:xfrm>
          <a:prstGeom prst="ellipse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3520440" y="144475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2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10312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国密加密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880360" y="2560320"/>
            <a:ext cx="1828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SM2加密传输</a:t>
            </a:r>
            <a:br/>
            <a:r>
              <a:t>SM3哈希校验</a:t>
            </a:r>
            <a:br/>
            <a:r>
              <a:t>SM4加密存储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983480" y="1188720"/>
            <a:ext cx="210312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4983480" y="1188720"/>
            <a:ext cx="2103120" cy="822960"/>
          </a:xfrm>
          <a:prstGeom prst="roundRect">
            <a:avLst>
              <a:gd name="adj" fmla="val 5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5760720" y="1371600"/>
            <a:ext cx="548640" cy="548640"/>
          </a:xfrm>
          <a:prstGeom prst="ellipse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5760720" y="144475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4A6BA8"/>
                </a:solidFill>
                <a:latin typeface="微软雅黑"/>
              </a:defRPr>
            </a:pPr>
            <a:r>
              <a:t>3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983480" y="210312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水印追溯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120640" y="2560320"/>
            <a:ext cx="1828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屏幕叠加隐水印</a:t>
            </a:r>
            <a:br/>
            <a:r>
              <a:t>常委姓名+时间戳</a:t>
            </a:r>
            <a:br/>
            <a:r>
              <a:t>截屏自动阻断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223760" y="1188720"/>
            <a:ext cx="210312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223760" y="1188720"/>
            <a:ext cx="2103120" cy="822960"/>
          </a:xfrm>
          <a:prstGeom prst="roundRect">
            <a:avLst>
              <a:gd name="adj" fmla="val 5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8001000" y="1371600"/>
            <a:ext cx="548640" cy="548640"/>
          </a:xfrm>
          <a:prstGeom prst="ellipse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8001000" y="144475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2D8B5C"/>
                </a:solidFill>
                <a:latin typeface="微软雅黑"/>
              </a:defRPr>
            </a:pPr>
            <a:r>
              <a:t>4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223760" y="210312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远程擦除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360920" y="2560320"/>
            <a:ext cx="1828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管理员远程指令</a:t>
            </a:r>
            <a:br/>
            <a:r>
              <a:t>秒级清除任意PAD</a:t>
            </a:r>
            <a:br/>
            <a:r>
              <a:t>会后一键全清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9464040" y="1188720"/>
            <a:ext cx="210312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464040" y="1188720"/>
            <a:ext cx="2103120" cy="822960"/>
          </a:xfrm>
          <a:prstGeom prst="roundRect">
            <a:avLst>
              <a:gd name="adj" fmla="val 5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Oval 32"/>
          <p:cNvSpPr/>
          <p:nvPr/>
        </p:nvSpPr>
        <p:spPr>
          <a:xfrm>
            <a:off x="10241280" y="1371600"/>
            <a:ext cx="548640" cy="548640"/>
          </a:xfrm>
          <a:prstGeom prst="ellipse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10241280" y="1444752"/>
            <a:ext cx="54864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200" b="1">
                <a:solidFill>
                  <a:srgbClr val="C9A961"/>
                </a:solidFill>
                <a:latin typeface="微软雅黑"/>
              </a:defRPr>
            </a:pPr>
            <a:r>
              <a:t>5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464040" y="2103120"/>
            <a:ext cx="21031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会后清零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9601200" y="2560320"/>
            <a:ext cx="182880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会议结束自动清除</a:t>
            </a:r>
            <a:br/>
            <a:r>
              <a:t>所有PAD不留数据</a:t>
            </a:r>
            <a:br/>
            <a:r>
              <a:t>设备回收解绑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502920" y="4663440"/>
            <a:ext cx="11155680" cy="164592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31520" y="4773168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C9A961"/>
                </a:solidFill>
                <a:latin typeface="微软雅黑"/>
              </a:defRPr>
            </a:pPr>
            <a:r>
              <a:t>▎ 关键技术需求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31520" y="516636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T-01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23444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文档渲染引擎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74320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Word/Excel→PDF/HTML5，保留原排版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297680" y="516636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T-02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80060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离线可用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30936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PAD端材料预下载，断网可查看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7863840" y="516636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836676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推送服务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9875520" y="516636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局域网一对多推送，15台同时接收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31520" y="566928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T-04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23444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屏幕水印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74320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底层水印叠加，不影响阅读可追溯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4297680" y="566928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T-05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80060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远程擦除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30936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MDM移动设备管理，远程指令清除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7863840" y="5669280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C9A961"/>
                </a:solidFill>
                <a:latin typeface="微软雅黑"/>
              </a:defRPr>
            </a:pPr>
            <a:r>
              <a:t>T-06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36676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国密算法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9875520" y="5669280"/>
            <a:ext cx="146304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SM2/SM3/SM4国密标准加密</a:t>
            </a:r>
          </a:p>
        </p:txBody>
      </p:sp>
      <p:sp>
        <p:nvSpPr>
          <p:cNvPr id="57" name="Rectangle 5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10 / 14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PAD界面设计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界面布局 · 交互设计 · 用户体验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43000"/>
            <a:ext cx="4389120" cy="4846320"/>
          </a:xfrm>
          <a:prstGeom prst="roundRect">
            <a:avLst>
              <a:gd name="adj" fmla="val 3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40080" y="1234440"/>
            <a:ext cx="4206240" cy="4663440"/>
          </a:xfrm>
          <a:prstGeom prst="roundRect">
            <a:avLst>
              <a:gd name="adj" fmla="val 2000"/>
            </a:avLst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640080" y="1234440"/>
            <a:ext cx="4206240" cy="365760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31520" y="1280160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FFFFFF"/>
                </a:solidFill>
                <a:latin typeface="微软雅黑"/>
              </a:defRPr>
            </a:pPr>
            <a:r>
              <a:t>市委常委会议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23360" y="1280160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14:05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40080" y="1600200"/>
            <a:ext cx="1097280" cy="429768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731520" y="164592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1">
                <a:solidFill>
                  <a:srgbClr val="C9A961"/>
                </a:solidFill>
                <a:latin typeface="微软雅黑"/>
              </a:defRPr>
            </a:pPr>
            <a:r>
              <a:t>干部列表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31520" y="192024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□ 干部A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31520" y="228600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C9A961"/>
                </a:solidFill>
                <a:latin typeface="微软雅黑"/>
              </a:defRPr>
            </a:pPr>
            <a:r>
              <a:t>■ 干部B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1520" y="265176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□ 干部C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1520" y="301752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□ 干部D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520" y="338328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□ 干部E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1520" y="3749040"/>
            <a:ext cx="9144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□ 干部F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737360" y="1600200"/>
            <a:ext cx="3017520" cy="3200400"/>
          </a:xfrm>
          <a:prstGeom prst="roundRect">
            <a:avLst>
              <a:gd name="adj" fmla="val 3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1874520" y="1691640"/>
            <a:ext cx="2743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任免审批表（3.0）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874520" y="19659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姓名：张XX    性别：男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874520" y="21945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出生：1975.08    民族：汉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74520" y="24231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籍贯：四川广安    入党：1998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874520" y="26517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学历：大学    职务：XX局副局长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874520" y="2880360"/>
            <a:ext cx="27432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1">
                <a:solidFill>
                  <a:srgbClr val="C9A961"/>
                </a:solidFill>
                <a:latin typeface="微软雅黑"/>
              </a:defRPr>
            </a:pPr>
            <a:r>
              <a:t>拟任：XX局党组书记、局长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874520" y="3246120"/>
            <a:ext cx="2743200" cy="1371600"/>
          </a:xfrm>
          <a:prstGeom prst="roundRect">
            <a:avLst>
              <a:gd name="adj" fmla="val 2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1920240" y="3291840"/>
            <a:ext cx="25603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8899BB"/>
                </a:solidFill>
                <a:latin typeface="微软雅黑"/>
              </a:defRPr>
            </a:pPr>
            <a:r>
              <a:t>简历：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920240" y="3474720"/>
            <a:ext cx="256032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700" b="0">
                <a:solidFill>
                  <a:srgbClr val="CCD6E8"/>
                </a:solidFill>
                <a:latin typeface="微软雅黑"/>
              </a:defRPr>
            </a:pPr>
            <a:r>
              <a:t>2015.03-2018.06 XX区XX局副局长</a:t>
            </a:r>
            <a:br/>
            <a:r>
              <a:t>2018.06-2021.12 XX区XX局</a:t>
            </a:r>
            <a:br/>
            <a:r>
              <a:t>局长、党组书记</a:t>
            </a:r>
            <a:br/>
            <a:r>
              <a:t>2021.12-至今 XX局副局长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874520" y="4892039"/>
            <a:ext cx="777240" cy="320040"/>
          </a:xfrm>
          <a:prstGeom prst="roundRect">
            <a:avLst>
              <a:gd name="adj" fmla="val 10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874520" y="493775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CCD6E8"/>
                </a:solidFill>
                <a:latin typeface="微软雅黑"/>
              </a:defRPr>
            </a:pPr>
            <a:r>
              <a:t>汇报说明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2743200" y="4892039"/>
            <a:ext cx="777240" cy="320040"/>
          </a:xfrm>
          <a:prstGeom prst="roundRect">
            <a:avLst>
              <a:gd name="adj" fmla="val 10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2743200" y="493775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CCD6E8"/>
                </a:solidFill>
                <a:latin typeface="微软雅黑"/>
              </a:defRPr>
            </a:pPr>
            <a:r>
              <a:t>名册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3611880" y="4892039"/>
            <a:ext cx="777240" cy="320040"/>
          </a:xfrm>
          <a:prstGeom prst="roundRect">
            <a:avLst>
              <a:gd name="adj" fmla="val 1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611880" y="493775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0F1B2D"/>
                </a:solidFill>
                <a:latin typeface="微软雅黑"/>
              </a:defRPr>
            </a:pPr>
            <a:r>
              <a:t>审批表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480560" y="4892039"/>
            <a:ext cx="777240" cy="320040"/>
          </a:xfrm>
          <a:prstGeom prst="roundRect">
            <a:avLst>
              <a:gd name="adj" fmla="val 10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480560" y="4937759"/>
            <a:ext cx="77724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700" b="0">
                <a:solidFill>
                  <a:srgbClr val="CCD6E8"/>
                </a:solidFill>
                <a:latin typeface="微软雅黑"/>
              </a:defRPr>
            </a:pPr>
            <a:r>
              <a:t>考察材料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737360" y="5303520"/>
            <a:ext cx="3017520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1874520" y="534924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800" b="0">
                <a:solidFill>
                  <a:srgbClr val="8899BB"/>
                </a:solidFill>
                <a:latin typeface="微软雅黑"/>
              </a:defRPr>
            </a:pPr>
            <a:r>
              <a:t>第 3/12 页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023360" y="534924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800" b="0">
                <a:solidFill>
                  <a:srgbClr val="C9A961"/>
                </a:solidFill>
                <a:latin typeface="微软雅黑"/>
              </a:defRPr>
            </a:pPr>
            <a:r>
              <a:t>◀ 上一页    下一页 ▶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486400" y="114300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交互设计要点</a:t>
            </a:r>
          </a:p>
        </p:txBody>
      </p:sp>
      <p:sp>
        <p:nvSpPr>
          <p:cNvPr id="42" name="Oval 41"/>
          <p:cNvSpPr/>
          <p:nvPr/>
        </p:nvSpPr>
        <p:spPr>
          <a:xfrm>
            <a:off x="5486400" y="1600200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760720" y="155448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字号足够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8046720" y="155448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60岁领导使用，正文≥16pt，标题≥24pt</a:t>
            </a:r>
          </a:p>
        </p:txBody>
      </p:sp>
      <p:sp>
        <p:nvSpPr>
          <p:cNvPr id="45" name="Oval 44"/>
          <p:cNvSpPr/>
          <p:nvPr/>
        </p:nvSpPr>
        <p:spPr>
          <a:xfrm>
            <a:off x="5486400" y="2167128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5760720" y="2121408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对比度高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046720" y="212140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深色文字浅色背景，WCAG AA标准以上</a:t>
            </a:r>
          </a:p>
        </p:txBody>
      </p:sp>
      <p:sp>
        <p:nvSpPr>
          <p:cNvPr id="48" name="Oval 47"/>
          <p:cNvSpPr/>
          <p:nvPr/>
        </p:nvSpPr>
        <p:spPr>
          <a:xfrm>
            <a:off x="5486400" y="2734056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5760720" y="2688336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触摸区域大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046720" y="2688336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按钮可触摸区域≥44pt×44pt</a:t>
            </a:r>
          </a:p>
        </p:txBody>
      </p:sp>
      <p:sp>
        <p:nvSpPr>
          <p:cNvPr id="51" name="Oval 50"/>
          <p:cNvSpPr/>
          <p:nvPr/>
        </p:nvSpPr>
        <p:spPr>
          <a:xfrm>
            <a:off x="5486400" y="3300984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5760720" y="3255264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操作简单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8046720" y="3255264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翻页优先左右滑手势，不需精准点击</a:t>
            </a:r>
          </a:p>
        </p:txBody>
      </p:sp>
      <p:sp>
        <p:nvSpPr>
          <p:cNvPr id="54" name="Oval 53"/>
          <p:cNvSpPr/>
          <p:nvPr/>
        </p:nvSpPr>
        <p:spPr>
          <a:xfrm>
            <a:off x="5486400" y="3867912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5760720" y="3822192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防误触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046720" y="3822192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退出等关键操作需二次确认</a:t>
            </a:r>
          </a:p>
        </p:txBody>
      </p:sp>
      <p:sp>
        <p:nvSpPr>
          <p:cNvPr id="57" name="Oval 56"/>
          <p:cNvSpPr/>
          <p:nvPr/>
        </p:nvSpPr>
        <p:spPr>
          <a:xfrm>
            <a:off x="5486400" y="4434840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5760720" y="4389120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横屏为主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8046720" y="438912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A4竖版文档横屏分页阅读</a:t>
            </a:r>
          </a:p>
        </p:txBody>
      </p:sp>
      <p:sp>
        <p:nvSpPr>
          <p:cNvPr id="60" name="Oval 59"/>
          <p:cNvSpPr/>
          <p:nvPr/>
        </p:nvSpPr>
        <p:spPr>
          <a:xfrm>
            <a:off x="5486400" y="5001768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TextBox 60"/>
          <p:cNvSpPr txBox="1"/>
          <p:nvPr/>
        </p:nvSpPr>
        <p:spPr>
          <a:xfrm>
            <a:off x="5760720" y="4956048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加载提示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8046720" y="4956048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切换材料显示加载状态，避免白屏</a:t>
            </a:r>
          </a:p>
        </p:txBody>
      </p:sp>
      <p:sp>
        <p:nvSpPr>
          <p:cNvPr id="63" name="Oval 62"/>
          <p:cNvSpPr/>
          <p:nvPr/>
        </p:nvSpPr>
        <p:spPr>
          <a:xfrm>
            <a:off x="5486400" y="5568696"/>
            <a:ext cx="182880" cy="18288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TextBox 63"/>
          <p:cNvSpPr txBox="1"/>
          <p:nvPr/>
        </p:nvSpPr>
        <p:spPr>
          <a:xfrm>
            <a:off x="5760720" y="5522976"/>
            <a:ext cx="2286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防窥膜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8046720" y="5522976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配置防窥膜，侧面不可见</a:t>
            </a:r>
          </a:p>
        </p:txBody>
      </p:sp>
      <p:sp>
        <p:nvSpPr>
          <p:cNvPr id="66" name="Rectangle 65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11 / 14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部署方案与硬件配置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网络架构 · 设备选型 · 软件部署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网络架构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1508760"/>
            <a:ext cx="1828800" cy="6400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31520" y="1572768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管理端PC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31520" y="182880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组织部操作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200400" y="1508760"/>
            <a:ext cx="1828800" cy="6400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200400" y="1572768"/>
            <a:ext cx="18288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服务器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00400" y="1828800"/>
            <a:ext cx="18288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材料管理+推送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560320" y="1691640"/>
            <a:ext cx="6400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─────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71600" y="2560320"/>
            <a:ext cx="3017520" cy="548640"/>
          </a:xfrm>
          <a:prstGeom prst="roundRect">
            <a:avLst>
              <a:gd name="adj" fmla="val 6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371600" y="2633472"/>
            <a:ext cx="3017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FFFFFF"/>
                </a:solidFill>
                <a:latin typeface="微软雅黑"/>
              </a:defRPr>
            </a:pPr>
            <a:r>
              <a:t>千兆交换机（有线）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743200" y="224028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C9A961"/>
                </a:solidFill>
                <a:latin typeface="微软雅黑"/>
              </a:defRPr>
            </a:pPr>
            <a:r>
              <a:t>│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371600" y="3383280"/>
            <a:ext cx="1188720" cy="502920"/>
          </a:xfrm>
          <a:prstGeom prst="roundRect">
            <a:avLst>
              <a:gd name="adj" fmla="val 6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371600" y="3429000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AP1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371600" y="363016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WiFi覆盖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200400" y="3383280"/>
            <a:ext cx="1188720" cy="502920"/>
          </a:xfrm>
          <a:prstGeom prst="roundRect">
            <a:avLst>
              <a:gd name="adj" fmla="val 6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200400" y="3429000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FFFFFF"/>
                </a:solidFill>
                <a:latin typeface="微软雅黑"/>
              </a:defRPr>
            </a:pPr>
            <a:r>
              <a:t>AP2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200400" y="3630168"/>
            <a:ext cx="118872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800" b="0">
                <a:solidFill>
                  <a:srgbClr val="CCD6E8"/>
                </a:solidFill>
                <a:latin typeface="微软雅黑"/>
              </a:defRPr>
            </a:pPr>
            <a:r>
              <a:t>WiFi覆盖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828800" y="3108960"/>
            <a:ext cx="4572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│     │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31520" y="4206240"/>
            <a:ext cx="4297680" cy="64008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731520" y="4279392"/>
            <a:ext cx="42976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15台PAD（局域网终端）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31520" y="4526280"/>
            <a:ext cx="42976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CCD6E8"/>
                </a:solidFill>
                <a:latin typeface="微软雅黑"/>
              </a:defRPr>
            </a:pPr>
            <a:r>
              <a:t>PAD1  PAD2  PAD3 ... PAD15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486400" y="1097280"/>
            <a:ext cx="6400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硬件配置清单</a:t>
            </a:r>
          </a:p>
        </p:txBody>
      </p:sp>
      <p:graphicFrame>
        <p:nvGraphicFramePr>
          <p:cNvPr id="29" name="Table 28"/>
          <p:cNvGraphicFramePr>
            <a:graphicFrameLocks noGrp="1"/>
          </p:cNvGraphicFramePr>
          <p:nvPr/>
        </p:nvGraphicFramePr>
        <p:xfrm>
          <a:off x="5486400" y="1508760"/>
          <a:ext cx="6126479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3803"/>
                <a:gridCol w="3770141"/>
                <a:gridCol w="942535"/>
              </a:tblGrid>
              <a:tr h="40005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设备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配置要求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数量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服务器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2U机架式·至强银牌CPU·32G内存·2T SSD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1台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管理端PC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普通办公电脑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1台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无线AP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企业级AP·支持15+终端并发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2-3个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PAD终端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10.8-13寸·Android12+/鸿蒙4.0+·4G+64G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15台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交换机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千兆24口管理型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1台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充电柜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15槽一体充电柜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1个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防窥膜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配套PAD型号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15片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</a:tbl>
          </a:graphicData>
        </a:graphic>
      </p:graphicFrame>
      <p:sp>
        <p:nvSpPr>
          <p:cNvPr id="30" name="TextBox 29"/>
          <p:cNvSpPr txBox="1"/>
          <p:nvPr/>
        </p:nvSpPr>
        <p:spPr>
          <a:xfrm>
            <a:off x="5486400" y="4937760"/>
            <a:ext cx="6126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C9A961"/>
                </a:solidFill>
                <a:latin typeface="微软雅黑"/>
              </a:defRPr>
            </a:pPr>
            <a:r>
              <a:t>▎ PAD选型建议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486400" y="5303520"/>
            <a:ext cx="182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715000" y="530352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屏幕≥10.8寸，分辨率≥2560×1600，审批表小字清晰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5486400" y="5623560"/>
            <a:ext cx="182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715000" y="562356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支持MDM移动设备管理，可远程管控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486400" y="5943600"/>
            <a:ext cx="182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715000" y="594360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续航≥8小时持续使用，统一充电柜管理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486400" y="6263640"/>
            <a:ext cx="18288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715000" y="6263640"/>
            <a:ext cx="59436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配置防窥膜，侧面30°以外不可见</a:t>
            </a:r>
          </a:p>
        </p:txBody>
      </p:sp>
      <p:sp>
        <p:nvSpPr>
          <p:cNvPr id="39" name="Rectangle 38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12 / 14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实施路线与分期建设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三期规划 · 快速上线 · 逐步完善</a:t>
            </a:r>
          </a:p>
        </p:txBody>
      </p:sp>
      <p:sp>
        <p:nvSpPr>
          <p:cNvPr id="7" name="Rectangle 6"/>
          <p:cNvSpPr/>
          <p:nvPr/>
        </p:nvSpPr>
        <p:spPr>
          <a:xfrm>
            <a:off x="731520" y="1645920"/>
            <a:ext cx="10515600" cy="36576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822960" y="1508760"/>
            <a:ext cx="320040" cy="320040"/>
          </a:xfrm>
          <a:prstGeom prst="ellipse">
            <a:avLst/>
          </a:prstGeom>
          <a:solidFill>
            <a:srgbClr val="C9A961"/>
          </a:solidFill>
          <a:ln w="25400">
            <a:solidFill>
              <a:srgbClr val="0F1B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48640" y="1737360"/>
            <a:ext cx="3383280" cy="41148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ounded Rectangle 9"/>
          <p:cNvSpPr/>
          <p:nvPr/>
        </p:nvSpPr>
        <p:spPr>
          <a:xfrm>
            <a:off x="548640" y="1737360"/>
            <a:ext cx="3383280" cy="777240"/>
          </a:xfrm>
          <a:prstGeom prst="roundRect">
            <a:avLst>
              <a:gd name="adj" fmla="val 4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8640" y="1828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一期（MVP）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8640" y="212140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1-2个月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8640" y="230428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F1B2D"/>
                </a:solidFill>
                <a:latin typeface="微软雅黑"/>
              </a:defRPr>
            </a:pPr>
            <a:r>
              <a:t>核心功能上线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77240" y="274320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04672" y="272491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269748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会议创建 + 材料上传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777240" y="347472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04672" y="345643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97280" y="342900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PAD推送 + 4类材料查看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77240" y="420624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04672" y="418795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097280" y="416052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基本管理 + 会后清除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77240" y="493776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804672" y="491947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097280" y="48920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屏幕水印 + 留痕日志</a:t>
            </a:r>
          </a:p>
        </p:txBody>
      </p:sp>
      <p:sp>
        <p:nvSpPr>
          <p:cNvPr id="26" name="Oval 25"/>
          <p:cNvSpPr/>
          <p:nvPr/>
        </p:nvSpPr>
        <p:spPr>
          <a:xfrm>
            <a:off x="4434840" y="1508760"/>
            <a:ext cx="320040" cy="320040"/>
          </a:xfrm>
          <a:prstGeom prst="ellipse">
            <a:avLst/>
          </a:prstGeom>
          <a:solidFill>
            <a:srgbClr val="4A6BA8"/>
          </a:solidFill>
          <a:ln w="25400">
            <a:solidFill>
              <a:srgbClr val="0F1B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4160520" y="1737360"/>
            <a:ext cx="3383280" cy="41148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4160520" y="1737360"/>
            <a:ext cx="3383280" cy="777240"/>
          </a:xfrm>
          <a:prstGeom prst="roundRect">
            <a:avLst>
              <a:gd name="adj" fmla="val 4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160520" y="1828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二期（增强）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60520" y="212140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1个月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160520" y="230428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F1B2D"/>
                </a:solidFill>
                <a:latin typeface="微软雅黑"/>
              </a:defRPr>
            </a:pPr>
            <a:r>
              <a:t>安全加固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89120" y="274320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416552" y="272491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709160" y="269748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防截屏（系统级阻断）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89120" y="347472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4416552" y="345643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709160" y="342900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远程擦除能力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4389120" y="420624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4416552" y="418795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4709160" y="416052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国密SM4加密存储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389120" y="493776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4416552" y="491947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4709160" y="48920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设备MDM管控</a:t>
            </a:r>
          </a:p>
        </p:txBody>
      </p:sp>
      <p:sp>
        <p:nvSpPr>
          <p:cNvPr id="44" name="Oval 43"/>
          <p:cNvSpPr/>
          <p:nvPr/>
        </p:nvSpPr>
        <p:spPr>
          <a:xfrm>
            <a:off x="8046720" y="1508760"/>
            <a:ext cx="320040" cy="320040"/>
          </a:xfrm>
          <a:prstGeom prst="ellipse">
            <a:avLst/>
          </a:prstGeom>
          <a:solidFill>
            <a:srgbClr val="2D8B5C"/>
          </a:solidFill>
          <a:ln w="25400">
            <a:solidFill>
              <a:srgbClr val="0F1B2D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7772400" y="1737360"/>
            <a:ext cx="3383280" cy="41148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7772400" y="1737360"/>
            <a:ext cx="3383280" cy="777240"/>
          </a:xfrm>
          <a:prstGeom prst="roundRect">
            <a:avLst>
              <a:gd name="adj" fmla="val 4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7772400" y="1828800"/>
            <a:ext cx="33832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三期（完善）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7772400" y="212140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1个月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72400" y="2304288"/>
            <a:ext cx="338328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1">
                <a:solidFill>
                  <a:srgbClr val="0F1B2D"/>
                </a:solidFill>
                <a:latin typeface="微软雅黑"/>
              </a:defRPr>
            </a:pPr>
            <a:r>
              <a:t>体验优化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001000" y="274320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028432" y="272491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8321040" y="269748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主席台同步控制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8001000" y="347472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028432" y="345643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321040" y="342900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全局搜索/书签</a:t>
            </a:r>
          </a:p>
        </p:txBody>
      </p:sp>
      <p:sp>
        <p:nvSpPr>
          <p:cNvPr id="56" name="Rounded Rectangle 55"/>
          <p:cNvSpPr/>
          <p:nvPr/>
        </p:nvSpPr>
        <p:spPr>
          <a:xfrm>
            <a:off x="8001000" y="420624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8028432" y="418795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321040" y="416052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统计报表/数据可视化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8001000" y="4937760"/>
            <a:ext cx="182880" cy="182880"/>
          </a:xfrm>
          <a:prstGeom prst="roundRect">
            <a:avLst>
              <a:gd name="adj" fmla="val 1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TextBox 59"/>
          <p:cNvSpPr txBox="1"/>
          <p:nvPr/>
        </p:nvSpPr>
        <p:spPr>
          <a:xfrm>
            <a:off x="8028432" y="4919472"/>
            <a:ext cx="137160" cy="182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1">
                <a:solidFill>
                  <a:srgbClr val="0F1B2D"/>
                </a:solidFill>
                <a:latin typeface="微软雅黑"/>
              </a:defRPr>
            </a:pPr>
            <a:r>
              <a:t>✓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8321040" y="4892040"/>
            <a:ext cx="265176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归档系统对接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548640" y="6035040"/>
            <a:ext cx="11064240" cy="45720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777240" y="6108192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▎ 一期MVP = 会议创建 + 材料上传 + 推送 + PAD查看 + 会后清除 + 水印留痕    →    以「能用、安全、简单」为首要目标</a:t>
            </a:r>
          </a:p>
        </p:txBody>
      </p:sp>
      <p:sp>
        <p:nvSpPr>
          <p:cNvPr id="64" name="Rectangle 6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13 / 14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3716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720840"/>
            <a:ext cx="12191695" cy="13716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5029200" y="2286000"/>
            <a:ext cx="54864" cy="2286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2743200" y="2286000"/>
            <a:ext cx="66751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 b="1">
                <a:solidFill>
                  <a:srgbClr val="C9A961"/>
                </a:solidFill>
                <a:latin typeface="微软雅黑"/>
              </a:defRPr>
            </a:pPr>
            <a:r>
              <a:t>THANK YOU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0" y="2834640"/>
            <a:ext cx="850392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3600" b="1">
                <a:solidFill>
                  <a:srgbClr val="FFFFFF"/>
                </a:solidFill>
                <a:latin typeface="微软雅黑"/>
              </a:defRPr>
            </a:pPr>
            <a:r>
              <a:t>感谢聆听 · 恭请指导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0" y="3657600"/>
            <a:ext cx="8503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0">
                <a:solidFill>
                  <a:srgbClr val="CCD6E8"/>
                </a:solidFill>
                <a:latin typeface="微软雅黑"/>
              </a:defRPr>
            </a:pPr>
            <a:r>
              <a:t>干部任免无纸化上会PAD系统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828800" y="5029200"/>
            <a:ext cx="8503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项目方案 V1.0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8800" y="5394960"/>
            <a:ext cx="8503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2026年7月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目 录 CONTENTS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18872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31520" y="141732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44475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137160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项目背景与政策依据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178308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政策环境 · 合规约束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297679" y="118872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4480559" y="141732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480559" y="144475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120639" y="137160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业务场景与角色定义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120639" y="178308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使用场景 · 用户画像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046718" y="118872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8229598" y="141732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229598" y="144475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69678" y="137160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四类材料说明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78" y="178308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材料格式 · 处理方案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548640" y="283464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731520" y="306324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31520" y="309067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371600" y="301752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系统总体架构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371600" y="342900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功能架构 · 技术框架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97679" y="283464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Oval 26"/>
          <p:cNvSpPr/>
          <p:nvPr/>
        </p:nvSpPr>
        <p:spPr>
          <a:xfrm>
            <a:off x="4480559" y="306324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480559" y="309067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05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120639" y="301752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核心功能详述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120639" y="342900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会前 · 会中 · 会后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18" y="283464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8229598" y="306324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29598" y="309067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06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869678" y="301752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安全保密体系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8869678" y="342900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五重保障 · 国密标准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548640" y="448056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Oval 36"/>
          <p:cNvSpPr/>
          <p:nvPr/>
        </p:nvSpPr>
        <p:spPr>
          <a:xfrm>
            <a:off x="731520" y="470916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731520" y="473659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371600" y="46634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PAD界面设计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371600" y="507492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交互设计 · 界面布局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297679" y="448056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4480559" y="470916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4480559" y="473659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08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120639" y="46634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部署方案与硬件配置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120639" y="507492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网络架构 · 设备选型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046718" y="4480560"/>
            <a:ext cx="3474720" cy="1371600"/>
          </a:xfrm>
          <a:prstGeom prst="roundRect">
            <a:avLst>
              <a:gd name="adj" fmla="val 8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8229598" y="4709160"/>
            <a:ext cx="502920" cy="50292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229598" y="4736592"/>
            <a:ext cx="5029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600" b="1">
                <a:solidFill>
                  <a:srgbClr val="0F1B2D"/>
                </a:solidFill>
                <a:latin typeface="微软雅黑"/>
              </a:defRPr>
            </a:pPr>
            <a:r>
              <a:t>09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869678" y="4663440"/>
            <a:ext cx="246888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FFFFFF"/>
                </a:solidFill>
                <a:latin typeface="微软雅黑"/>
              </a:defRPr>
            </a:pPr>
            <a:r>
              <a:t>实施路线与分期建设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8869678" y="5074920"/>
            <a:ext cx="2468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三期规划 · 里程碑</a:t>
            </a:r>
          </a:p>
        </p:txBody>
      </p:sp>
      <p:sp>
        <p:nvSpPr>
          <p:cNvPr id="51" name="Rectangle 50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2 / 14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项目背景与政策依据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干部任免材料管理的政策环境与合规要求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4300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C9A961"/>
                </a:solidFill>
                <a:latin typeface="微软雅黑"/>
              </a:defRPr>
            </a:pPr>
            <a:r>
              <a:t>▎ 政策依据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54480"/>
            <a:ext cx="5303520" cy="100584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ectangle 8"/>
          <p:cNvSpPr/>
          <p:nvPr/>
        </p:nvSpPr>
        <p:spPr>
          <a:xfrm>
            <a:off x="548640" y="1554480"/>
            <a:ext cx="54864" cy="10058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7240" y="164592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《党政领导干部选拔任用工作条例》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663440" y="1645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63440" y="1664208"/>
            <a:ext cx="1005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FFFFFF"/>
                </a:solidFill>
                <a:latin typeface="微软雅黑"/>
              </a:defRPr>
            </a:pPr>
            <a:r>
              <a:t>2019修订版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20116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明确动议、民主推荐、考察、讨论决定程序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48640" y="2697480"/>
            <a:ext cx="5303520" cy="100584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ectangle 14"/>
          <p:cNvSpPr/>
          <p:nvPr/>
        </p:nvSpPr>
        <p:spPr>
          <a:xfrm>
            <a:off x="548640" y="2697480"/>
            <a:ext cx="54864" cy="10058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77240" y="278892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《干部任用工作监督检查和责任追究办法》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663440" y="2788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663440" y="2807208"/>
            <a:ext cx="1005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FFFFFF"/>
                </a:solidFill>
                <a:latin typeface="微软雅黑"/>
              </a:defRPr>
            </a:pPr>
            <a:r>
              <a:t>监督要求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77240" y="31546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干部任用过程可追溯、有记录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840480"/>
            <a:ext cx="5303520" cy="100584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ectangle 20"/>
          <p:cNvSpPr/>
          <p:nvPr/>
        </p:nvSpPr>
        <p:spPr>
          <a:xfrm>
            <a:off x="548640" y="3840480"/>
            <a:ext cx="54864" cy="10058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777240" y="393192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干部任免审批表3.0版标准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4663440" y="3931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663440" y="3950208"/>
            <a:ext cx="1005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FFFFFF"/>
                </a:solidFill>
                <a:latin typeface="微软雅黑"/>
              </a:defRPr>
            </a:pPr>
            <a:r>
              <a:t>中组部统一格式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77240" y="42976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2019版后统一为3.0，A4竖版固定字段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640" y="4983480"/>
            <a:ext cx="5303520" cy="100584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ectangle 26"/>
          <p:cNvSpPr/>
          <p:nvPr/>
        </p:nvSpPr>
        <p:spPr>
          <a:xfrm>
            <a:off x="548640" y="4983480"/>
            <a:ext cx="54864" cy="100584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777240" y="5074920"/>
            <a:ext cx="38404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保密管理规定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4663440" y="5074920"/>
            <a:ext cx="1005840" cy="274320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663440" y="5093208"/>
            <a:ext cx="100584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900" b="0">
                <a:solidFill>
                  <a:srgbClr val="FFFFFF"/>
                </a:solidFill>
                <a:latin typeface="微软雅黑"/>
              </a:defRPr>
            </a:pPr>
            <a:r>
              <a:t>内部敏感信息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77240" y="5440680"/>
            <a:ext cx="5029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上会材料属绝密级，会前会中会后均需保密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217920" y="114300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C9A961"/>
                </a:solidFill>
                <a:latin typeface="微软雅黑"/>
              </a:defRPr>
            </a:pPr>
            <a:r>
              <a:t>▎ 核心合规约束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6217920" y="1554480"/>
            <a:ext cx="539496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6355080" y="1691640"/>
            <a:ext cx="457200" cy="45720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355080" y="1719072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0F1B2D"/>
                </a:solidFill>
                <a:latin typeface="微软雅黑"/>
              </a:defRPr>
            </a:pPr>
            <a:r>
              <a:t>1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164592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信息保密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9440" y="1938528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上会材料属绝密级，PAD不得留存数据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6217920" y="2423160"/>
            <a:ext cx="539496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Oval 38"/>
          <p:cNvSpPr/>
          <p:nvPr/>
        </p:nvSpPr>
        <p:spPr>
          <a:xfrm>
            <a:off x="6355080" y="2560320"/>
            <a:ext cx="457200" cy="45720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6355080" y="2587752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2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49440" y="251460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数据只读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49440" y="2807208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常委仅审阅签批，无编辑/导出权限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6217920" y="3291840"/>
            <a:ext cx="539496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6355080" y="3429000"/>
            <a:ext cx="457200" cy="45720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6355080" y="3456432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3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949440" y="338328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痕迹管理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949440" y="3675888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谁何时查看了哪份材料需留痕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6217920" y="4160520"/>
            <a:ext cx="539496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Oval 48"/>
          <p:cNvSpPr/>
          <p:nvPr/>
        </p:nvSpPr>
        <p:spPr>
          <a:xfrm>
            <a:off x="6355080" y="4297680"/>
            <a:ext cx="457200" cy="45720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6355080" y="4325112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4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949440" y="425196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材料完整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949440" y="4544568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每位干部4类材料必须完整呈现</a:t>
            </a:r>
          </a:p>
        </p:txBody>
      </p:sp>
      <p:sp>
        <p:nvSpPr>
          <p:cNvPr id="53" name="Rounded Rectangle 52"/>
          <p:cNvSpPr/>
          <p:nvPr/>
        </p:nvSpPr>
        <p:spPr>
          <a:xfrm>
            <a:off x="6217920" y="5029200"/>
            <a:ext cx="539496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6355080" y="5166360"/>
            <a:ext cx="457200" cy="45720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6355080" y="5193792"/>
            <a:ext cx="457200" cy="411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5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949440" y="5120640"/>
            <a:ext cx="16459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会议效率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6949440" y="5413248"/>
            <a:ext cx="4389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PAD操作极简，翻页/切换≤2秒</a:t>
            </a:r>
          </a:p>
        </p:txBody>
      </p:sp>
      <p:sp>
        <p:nvSpPr>
          <p:cNvPr id="58" name="Rectangle 5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3 / 14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业务场景与角色定义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常委会议事场景画像与用户角色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097280"/>
            <a:ext cx="45720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C9A961"/>
                </a:solidFill>
                <a:latin typeface="微软雅黑"/>
              </a:defRPr>
            </a:pPr>
            <a:r>
              <a:t>▎ 使用场景画像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48640" y="1508760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548640" y="1508760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640080" y="161848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会议类型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57400" y="1618488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市委常委会议事（干部任免议题）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48640" y="2221992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548640" y="2221992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" y="2331720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参会人员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57400" y="2331720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市委常委（约15人）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48640" y="2935224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548640" y="2935224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40080" y="3044952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使用方式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7400" y="3044952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仅查看，不做操作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548640" y="3648456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548640" y="3648456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640080" y="3758184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会议时长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057400" y="3758184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单次议题约30-60分钟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548640" y="4361688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548640" y="4361688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" y="4471416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材料数量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057400" y="4471416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单次涉及干部通常5-20人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548640" y="5074920"/>
            <a:ext cx="5120640" cy="59436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548640" y="5074920"/>
            <a:ext cx="1371600" cy="59436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640080" y="518464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1">
                <a:solidFill>
                  <a:srgbClr val="C9A961"/>
                </a:solidFill>
                <a:latin typeface="微软雅黑"/>
              </a:defRPr>
            </a:pPr>
            <a:r>
              <a:t>设备管理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057400" y="5184648"/>
            <a:ext cx="347472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会前分发，会后收回清零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0" y="109728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C9A961"/>
                </a:solidFill>
                <a:latin typeface="微软雅黑"/>
              </a:defRPr>
            </a:pPr>
            <a:r>
              <a:t>▎ 用户角色定义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5943600" y="1508760"/>
            <a:ext cx="5669280" cy="132588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ectangle 33"/>
          <p:cNvSpPr/>
          <p:nvPr/>
        </p:nvSpPr>
        <p:spPr>
          <a:xfrm>
            <a:off x="5943600" y="1508760"/>
            <a:ext cx="54864" cy="132588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217920" y="1618488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常委领导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503920" y="1618488"/>
            <a:ext cx="731520" cy="292608"/>
          </a:xfrm>
          <a:prstGeom prst="roundRect">
            <a:avLst>
              <a:gd name="adj" fmla="val 5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8503920" y="1636776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15人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9418320" y="1618488"/>
            <a:ext cx="20116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只读浏览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217920" y="2011680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浏览全部任免材料</a:t>
            </a:r>
            <a:br/>
            <a:r>
              <a:t>支持翻页、缩放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5943600" y="2990088"/>
            <a:ext cx="5669280" cy="132588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ectangle 40"/>
          <p:cNvSpPr/>
          <p:nvPr/>
        </p:nvSpPr>
        <p:spPr>
          <a:xfrm>
            <a:off x="5943600" y="2990088"/>
            <a:ext cx="54864" cy="1325880"/>
          </a:xfrm>
          <a:prstGeom prst="rect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6217920" y="3099816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会议管理员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8503920" y="3099816"/>
            <a:ext cx="731520" cy="292608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503920" y="3118104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1-2人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418320" y="3099816"/>
            <a:ext cx="20116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管理操作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6217920" y="3493008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会前推送材料·会后清除</a:t>
            </a:r>
            <a:br/>
            <a:r>
              <a:t>查看留痕记录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5943600" y="4471416"/>
            <a:ext cx="5669280" cy="132588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5943600" y="4471416"/>
            <a:ext cx="54864" cy="1325880"/>
          </a:xfrm>
          <a:prstGeom prst="rect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6217920" y="4581144"/>
            <a:ext cx="22860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FFFFFF"/>
                </a:solidFill>
                <a:latin typeface="微软雅黑"/>
              </a:defRPr>
            </a:pPr>
            <a:r>
              <a:t>系统管理员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503920" y="4581144"/>
            <a:ext cx="731520" cy="292608"/>
          </a:xfrm>
          <a:prstGeom prst="roundRect">
            <a:avLst>
              <a:gd name="adj" fmla="val 5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8503920" y="4599432"/>
            <a:ext cx="73152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1人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418320" y="4581144"/>
            <a:ext cx="2011680" cy="292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系统运维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6217920" y="4974336"/>
            <a:ext cx="512064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设备管理·用户绑定</a:t>
            </a:r>
            <a:br/>
            <a:r>
              <a:t>日志管理·系统维护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4 / 14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四类材料说明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上会材料格式、来源与处理方案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265176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548640" y="1188720"/>
            <a:ext cx="2651760" cy="73152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22960" y="14173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C9A961"/>
                </a:solidFill>
                <a:latin typeface="微软雅黑"/>
              </a:defRPr>
            </a:pPr>
            <a: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19659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汇报材料说明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22960" y="246888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22960" y="248716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Word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83080" y="2487168"/>
            <a:ext cx="1371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组织部起草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22960" y="2880360"/>
            <a:ext cx="2103120" cy="18288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22960" y="301752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任免方案总体说明、任免理由、常委会审议报告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822960" y="3840480"/>
            <a:ext cx="2103120" cy="4114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3383280" y="1188720"/>
            <a:ext cx="265176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3383280" y="1188720"/>
            <a:ext cx="2651760" cy="73152"/>
          </a:xfrm>
          <a:prstGeom prst="rect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657600" y="14173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4A6BA8"/>
                </a:solidFill>
                <a:latin typeface="微软雅黑"/>
              </a:defRPr>
            </a:pPr>
            <a:r>
              <a:t>02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657600" y="19659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临时名册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3657600" y="246888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3657600" y="248716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Excel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17720" y="2487168"/>
            <a:ext cx="1371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组织部编制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657600" y="2880360"/>
            <a:ext cx="2103120" cy="18288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3657600" y="301752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本次上会全部干部名册，含姓名/原职务/拟任职务等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3657600" y="3840480"/>
            <a:ext cx="2103120" cy="4114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217920" y="1188720"/>
            <a:ext cx="265176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17920" y="1188720"/>
            <a:ext cx="2651760" cy="73152"/>
          </a:xfrm>
          <a:prstGeom prst="rect">
            <a:avLst/>
          </a:prstGeom>
          <a:solidFill>
            <a:srgbClr val="8B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92240" y="14173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8B1A1A"/>
                </a:solidFill>
                <a:latin typeface="微软雅黑"/>
              </a:defRPr>
            </a:pPr>
            <a:r>
              <a:t>03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19659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任免审批表（3.0）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6492240" y="246888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8B1A1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492240" y="248716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3.0标准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452360" y="2487168"/>
            <a:ext cx="1371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中组部标准格式</a:t>
            </a:r>
          </a:p>
        </p:txBody>
      </p:sp>
      <p:sp>
        <p:nvSpPr>
          <p:cNvPr id="34" name="Rectangle 33"/>
          <p:cNvSpPr/>
          <p:nvPr/>
        </p:nvSpPr>
        <p:spPr>
          <a:xfrm>
            <a:off x="6492240" y="2880360"/>
            <a:ext cx="2103120" cy="18288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6492240" y="301752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A4竖版固定字段：基本信息/简历/奖惩/家庭成员等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6492240" y="3840480"/>
            <a:ext cx="2103120" cy="4114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9052560" y="1188720"/>
            <a:ext cx="2651760" cy="3200400"/>
          </a:xfrm>
          <a:prstGeom prst="roundRect">
            <a:avLst>
              <a:gd name="adj" fmla="val 5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9052560" y="1188720"/>
            <a:ext cx="2651760" cy="73152"/>
          </a:xfrm>
          <a:prstGeom prst="rect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9326880" y="1417320"/>
            <a:ext cx="1828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800" b="1">
                <a:solidFill>
                  <a:srgbClr val="2D8B5C"/>
                </a:solidFill>
                <a:latin typeface="微软雅黑"/>
              </a:defRPr>
            </a:pPr>
            <a:r>
              <a:t>04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9326880" y="1965960"/>
            <a:ext cx="219456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500" b="1">
                <a:solidFill>
                  <a:srgbClr val="FFFFFF"/>
                </a:solidFill>
                <a:latin typeface="微软雅黑"/>
              </a:defRPr>
            </a:pPr>
            <a:r>
              <a:t>考察材料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9326880" y="2468880"/>
            <a:ext cx="822960" cy="274320"/>
          </a:xfrm>
          <a:prstGeom prst="roundRect">
            <a:avLst>
              <a:gd name="adj" fmla="val 50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326880" y="2487168"/>
            <a:ext cx="82296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000" b="1">
                <a:solidFill>
                  <a:srgbClr val="0F1B2D"/>
                </a:solidFill>
                <a:latin typeface="微软雅黑"/>
              </a:defRPr>
            </a:pPr>
            <a:r>
              <a:t>Word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10287000" y="2487168"/>
            <a:ext cx="1371600" cy="2560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考察组撰写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326880" y="2880360"/>
            <a:ext cx="2103120" cy="18288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9326880" y="3017520"/>
            <a:ext cx="21945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干部考察报告，含德能勤绩廉全面评价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9326880" y="3840480"/>
            <a:ext cx="2103120" cy="411480"/>
          </a:xfrm>
          <a:prstGeom prst="roundRect">
            <a:avLst>
              <a:gd name="adj" fmla="val 6000"/>
            </a:avLst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548640" y="4663440"/>
            <a:ext cx="11064240" cy="164592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77240" y="48006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C9A961"/>
                </a:solidFill>
                <a:latin typeface="微软雅黑"/>
              </a:defRPr>
            </a:pPr>
            <a:r>
              <a:t>▎ 材料格式处理方案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7240" y="5166360"/>
            <a:ext cx="18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1005840" y="51663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Word材料 → PDF转换 → 图片化渲染（保留原排版分页）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6263640" y="5166360"/>
            <a:ext cx="18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6492240" y="51663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Excel名册 → 表格引擎渲染（保留单元格/合并/边框，支持横滑）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77240" y="5623560"/>
            <a:ext cx="18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1005840" y="56235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审批表3.0 → 严格按中组部标准100%原样还原（含照片字段）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6263640" y="5623560"/>
            <a:ext cx="18288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9A961"/>
                </a:solidFill>
                <a:latin typeface="微软雅黑"/>
              </a:defRPr>
            </a:pPr>
            <a:r>
              <a:t>▶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492240" y="5623560"/>
            <a:ext cx="5029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所有材料服务端预处理，PAD端离线可看，无需实时网络</a:t>
            </a:r>
          </a:p>
        </p:txBody>
      </p:sp>
      <p:sp>
        <p:nvSpPr>
          <p:cNvPr id="57" name="Rectangle 56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5 / 14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系统总体架构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会前·会中·会后 全流程闭环设计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02920" y="1143000"/>
            <a:ext cx="3566160" cy="50292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502920" y="1143000"/>
            <a:ext cx="3566160" cy="731520"/>
          </a:xfrm>
          <a:prstGeom prst="roundRect">
            <a:avLst>
              <a:gd name="adj" fmla="val 4000"/>
            </a:avLst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02920" y="1234440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F1B2D"/>
                </a:solidFill>
                <a:latin typeface="微软雅黑"/>
              </a:defRPr>
            </a:pPr>
            <a:r>
              <a:t>会前准备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158191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管理员端</a:t>
            </a:r>
          </a:p>
        </p:txBody>
      </p:sp>
      <p:sp>
        <p:nvSpPr>
          <p:cNvPr id="11" name="Oval 10"/>
          <p:cNvSpPr/>
          <p:nvPr/>
        </p:nvSpPr>
        <p:spPr>
          <a:xfrm>
            <a:off x="777240" y="2176272"/>
            <a:ext cx="137160" cy="13716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05840" y="210312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会议创建（名称/时间/地点）</a:t>
            </a:r>
          </a:p>
        </p:txBody>
      </p:sp>
      <p:sp>
        <p:nvSpPr>
          <p:cNvPr id="13" name="Oval 12"/>
          <p:cNvSpPr/>
          <p:nvPr/>
        </p:nvSpPr>
        <p:spPr>
          <a:xfrm>
            <a:off x="777240" y="2907792"/>
            <a:ext cx="137160" cy="13716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283464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材料导入（4类材料上传）</a:t>
            </a:r>
          </a:p>
        </p:txBody>
      </p:sp>
      <p:sp>
        <p:nvSpPr>
          <p:cNvPr id="15" name="Oval 14"/>
          <p:cNvSpPr/>
          <p:nvPr/>
        </p:nvSpPr>
        <p:spPr>
          <a:xfrm>
            <a:off x="777240" y="3639312"/>
            <a:ext cx="137160" cy="13716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05840" y="356616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材料与干部一一关联</a:t>
            </a:r>
          </a:p>
        </p:txBody>
      </p:sp>
      <p:sp>
        <p:nvSpPr>
          <p:cNvPr id="17" name="Oval 16"/>
          <p:cNvSpPr/>
          <p:nvPr/>
        </p:nvSpPr>
        <p:spPr>
          <a:xfrm>
            <a:off x="777240" y="4370832"/>
            <a:ext cx="137160" cy="13716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1005840" y="429768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PAD编号 ↔ 常委身份绑定</a:t>
            </a:r>
          </a:p>
        </p:txBody>
      </p:sp>
      <p:sp>
        <p:nvSpPr>
          <p:cNvPr id="19" name="Oval 18"/>
          <p:cNvSpPr/>
          <p:nvPr/>
        </p:nvSpPr>
        <p:spPr>
          <a:xfrm>
            <a:off x="777240" y="5102352"/>
            <a:ext cx="137160" cy="137160"/>
          </a:xfrm>
          <a:prstGeom prst="ellipse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1005840" y="502920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一键推送至所有PAD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4206240" y="1143000"/>
            <a:ext cx="3566160" cy="50292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ounded Rectangle 21"/>
          <p:cNvSpPr/>
          <p:nvPr/>
        </p:nvSpPr>
        <p:spPr>
          <a:xfrm>
            <a:off x="4206240" y="1143000"/>
            <a:ext cx="3566160" cy="731520"/>
          </a:xfrm>
          <a:prstGeom prst="roundRect">
            <a:avLst>
              <a:gd name="adj" fmla="val 4000"/>
            </a:avLst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4206240" y="1234440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F1B2D"/>
                </a:solidFill>
                <a:latin typeface="微软雅黑"/>
              </a:defRPr>
            </a:pPr>
            <a:r>
              <a:t>会中使用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206240" y="158191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领导端PAD</a:t>
            </a:r>
          </a:p>
        </p:txBody>
      </p:sp>
      <p:sp>
        <p:nvSpPr>
          <p:cNvPr id="25" name="Oval 24"/>
          <p:cNvSpPr/>
          <p:nvPr/>
        </p:nvSpPr>
        <p:spPr>
          <a:xfrm>
            <a:off x="4480560" y="2176272"/>
            <a:ext cx="137160" cy="13716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4709160" y="210312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会议信息+干部列表展示</a:t>
            </a:r>
          </a:p>
        </p:txBody>
      </p:sp>
      <p:sp>
        <p:nvSpPr>
          <p:cNvPr id="27" name="Oval 26"/>
          <p:cNvSpPr/>
          <p:nvPr/>
        </p:nvSpPr>
        <p:spPr>
          <a:xfrm>
            <a:off x="4480560" y="2907792"/>
            <a:ext cx="137160" cy="13716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4709160" y="283464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4类材料分类查看</a:t>
            </a:r>
          </a:p>
        </p:txBody>
      </p:sp>
      <p:sp>
        <p:nvSpPr>
          <p:cNvPr id="29" name="Oval 28"/>
          <p:cNvSpPr/>
          <p:nvPr/>
        </p:nvSpPr>
        <p:spPr>
          <a:xfrm>
            <a:off x="4480560" y="3639312"/>
            <a:ext cx="137160" cy="13716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4709160" y="356616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Word/Excel/审批表原样呈现</a:t>
            </a:r>
          </a:p>
        </p:txBody>
      </p:sp>
      <p:sp>
        <p:nvSpPr>
          <p:cNvPr id="31" name="Oval 30"/>
          <p:cNvSpPr/>
          <p:nvPr/>
        </p:nvSpPr>
        <p:spPr>
          <a:xfrm>
            <a:off x="4480560" y="4370832"/>
            <a:ext cx="137160" cy="13716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4709160" y="429768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翻页浏览·手势缩放</a:t>
            </a:r>
          </a:p>
        </p:txBody>
      </p:sp>
      <p:sp>
        <p:nvSpPr>
          <p:cNvPr id="33" name="Oval 32"/>
          <p:cNvSpPr/>
          <p:nvPr/>
        </p:nvSpPr>
        <p:spPr>
          <a:xfrm>
            <a:off x="4480560" y="5102352"/>
            <a:ext cx="137160" cy="137160"/>
          </a:xfrm>
          <a:prstGeom prst="ellipse">
            <a:avLst/>
          </a:prstGeom>
          <a:solidFill>
            <a:srgbClr val="4A6BA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4709160" y="502920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自动记录查看留痕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7909560" y="1143000"/>
            <a:ext cx="3566160" cy="502920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>
            <a:off x="7909560" y="1143000"/>
            <a:ext cx="3566160" cy="731520"/>
          </a:xfrm>
          <a:prstGeom prst="roundRect">
            <a:avLst>
              <a:gd name="adj" fmla="val 4000"/>
            </a:avLst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909560" y="1234440"/>
            <a:ext cx="3566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800" b="1">
                <a:solidFill>
                  <a:srgbClr val="0F1B2D"/>
                </a:solidFill>
                <a:latin typeface="微软雅黑"/>
              </a:defRPr>
            </a:pPr>
            <a:r>
              <a:t>会后管理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909560" y="1581912"/>
            <a:ext cx="356616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100" b="0">
                <a:solidFill>
                  <a:srgbClr val="0F1B2D"/>
                </a:solidFill>
                <a:latin typeface="微软雅黑"/>
              </a:defRPr>
            </a:pPr>
            <a:r>
              <a:t>管理员端</a:t>
            </a:r>
          </a:p>
        </p:txBody>
      </p:sp>
      <p:sp>
        <p:nvSpPr>
          <p:cNvPr id="39" name="Oval 38"/>
          <p:cNvSpPr/>
          <p:nvPr/>
        </p:nvSpPr>
        <p:spPr>
          <a:xfrm>
            <a:off x="8183880" y="2176272"/>
            <a:ext cx="137160" cy="137160"/>
          </a:xfrm>
          <a:prstGeom prst="ellipse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8412480" y="210312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所有PAD一键数据清除</a:t>
            </a:r>
          </a:p>
        </p:txBody>
      </p:sp>
      <p:sp>
        <p:nvSpPr>
          <p:cNvPr id="41" name="Oval 40"/>
          <p:cNvSpPr/>
          <p:nvPr/>
        </p:nvSpPr>
        <p:spPr>
          <a:xfrm>
            <a:off x="8183880" y="2907792"/>
            <a:ext cx="137160" cy="137160"/>
          </a:xfrm>
          <a:prstGeom prst="ellipse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8412480" y="283464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解除设备与常委绑定</a:t>
            </a:r>
          </a:p>
        </p:txBody>
      </p:sp>
      <p:sp>
        <p:nvSpPr>
          <p:cNvPr id="43" name="Oval 42"/>
          <p:cNvSpPr/>
          <p:nvPr/>
        </p:nvSpPr>
        <p:spPr>
          <a:xfrm>
            <a:off x="8183880" y="3639312"/>
            <a:ext cx="137160" cy="137160"/>
          </a:xfrm>
          <a:prstGeom prst="ellipse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8412480" y="356616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留痕日志导出归档</a:t>
            </a:r>
          </a:p>
        </p:txBody>
      </p:sp>
      <p:sp>
        <p:nvSpPr>
          <p:cNvPr id="45" name="Oval 44"/>
          <p:cNvSpPr/>
          <p:nvPr/>
        </p:nvSpPr>
        <p:spPr>
          <a:xfrm>
            <a:off x="8183880" y="4370832"/>
            <a:ext cx="137160" cy="137160"/>
          </a:xfrm>
          <a:prstGeom prst="ellipse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412480" y="429768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材料+日志打包存档</a:t>
            </a:r>
          </a:p>
        </p:txBody>
      </p:sp>
      <p:sp>
        <p:nvSpPr>
          <p:cNvPr id="47" name="Oval 46"/>
          <p:cNvSpPr/>
          <p:nvPr/>
        </p:nvSpPr>
        <p:spPr>
          <a:xfrm>
            <a:off x="8183880" y="5102352"/>
            <a:ext cx="137160" cy="137160"/>
          </a:xfrm>
          <a:prstGeom prst="ellipse">
            <a:avLst/>
          </a:prstGeom>
          <a:solidFill>
            <a:srgbClr val="2D8B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8412480" y="5029200"/>
            <a:ext cx="292608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100" b="0">
                <a:solidFill>
                  <a:srgbClr val="CCD6E8"/>
                </a:solidFill>
                <a:latin typeface="微软雅黑"/>
              </a:defRPr>
            </a:pPr>
            <a:r>
              <a:t>设备回收入库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02920" y="6355080"/>
            <a:ext cx="11155680" cy="0"/>
          </a:xfrm>
          <a:prstGeom prst="rect">
            <a:avLst/>
          </a:prstGeom>
          <a:solidFill>
            <a:srgbClr val="24335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6 / 14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核心功能 · 会前准备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管理员端：会议创建→材料导入→推送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188720"/>
          <a:ext cx="7315199" cy="438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0021"/>
                <a:gridCol w="1925052"/>
                <a:gridCol w="770021"/>
                <a:gridCol w="3850105"/>
              </a:tblGrid>
              <a:tr h="548640"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编号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功能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优先级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功能说明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创建会议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会议名称、时间、地点、议题数量录入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M-02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参会人员管理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15位常委姓名/职务/座位号录入或选择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M-03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干部信息录入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本次任免干部名单（姓名/原职务/拟任职务）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M-04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材料上传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支持4类材料上传，按干部关联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M-05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材料预览校验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上传后预览检查格式是否正确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M-06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一键推送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推送至全部或选定PAD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M-07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会议状态管理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待开始/进行中/已结束状态切换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229600" y="1188720"/>
            <a:ext cx="3657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会前流程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0" y="1600200"/>
            <a:ext cx="3291840" cy="548640"/>
          </a:xfrm>
          <a:prstGeom prst="roundRect">
            <a:avLst>
              <a:gd name="adj" fmla="val 30000"/>
            </a:avLst>
          </a:prstGeom>
          <a:solidFill>
            <a:srgbClr val="1A2744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12480" y="1709928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C9A961"/>
                </a:solidFill>
                <a:latin typeface="微软雅黑"/>
              </a:defRPr>
            </a:pPr>
            <a:r>
              <a:t>STEP 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26880" y="170992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创建会议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92640" y="214884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9A961"/>
                </a:solidFill>
                <a:latin typeface="微软雅黑"/>
              </a:defRPr>
            </a:pPr>
            <a:r>
              <a:t>↓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0" y="2377440"/>
            <a:ext cx="3291840" cy="548640"/>
          </a:xfrm>
          <a:prstGeom prst="roundRect">
            <a:avLst>
              <a:gd name="adj" fmla="val 30000"/>
            </a:avLst>
          </a:prstGeom>
          <a:solidFill>
            <a:srgbClr val="1A2744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412480" y="2487168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C9A961"/>
                </a:solidFill>
                <a:latin typeface="微软雅黑"/>
              </a:defRPr>
            </a:pPr>
            <a:r>
              <a:t>STEP 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26880" y="248716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录入干部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92640" y="292608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9A961"/>
                </a:solidFill>
                <a:latin typeface="微软雅黑"/>
              </a:defRPr>
            </a:pPr>
            <a:r>
              <a:t>↓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229600" y="3154680"/>
            <a:ext cx="3291840" cy="548640"/>
          </a:xfrm>
          <a:prstGeom prst="roundRect">
            <a:avLst>
              <a:gd name="adj" fmla="val 30000"/>
            </a:avLst>
          </a:prstGeom>
          <a:solidFill>
            <a:srgbClr val="1A2744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0" y="3264408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C9A961"/>
                </a:solidFill>
                <a:latin typeface="微软雅黑"/>
              </a:defRPr>
            </a:pPr>
            <a:r>
              <a:t>STEP 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326880" y="326440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上传材料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92640" y="370332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9A961"/>
                </a:solidFill>
                <a:latin typeface="微软雅黑"/>
              </a:defRPr>
            </a:pPr>
            <a:r>
              <a:t>↓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29600" y="3931920"/>
            <a:ext cx="3291840" cy="548640"/>
          </a:xfrm>
          <a:prstGeom prst="roundRect">
            <a:avLst>
              <a:gd name="adj" fmla="val 30000"/>
            </a:avLst>
          </a:prstGeom>
          <a:solidFill>
            <a:srgbClr val="1A2744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412480" y="4041648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C9A961"/>
                </a:solidFill>
                <a:latin typeface="微软雅黑"/>
              </a:defRPr>
            </a:pPr>
            <a:r>
              <a:t>STEP 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326880" y="404164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关联绑定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92640" y="4480560"/>
            <a:ext cx="914400" cy="228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1400" b="0">
                <a:solidFill>
                  <a:srgbClr val="C9A961"/>
                </a:solidFill>
                <a:latin typeface="微软雅黑"/>
              </a:defRPr>
            </a:pPr>
            <a:r>
              <a:t>↓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229600" y="4709160"/>
            <a:ext cx="3291840" cy="548640"/>
          </a:xfrm>
          <a:prstGeom prst="roundRect">
            <a:avLst>
              <a:gd name="adj" fmla="val 30000"/>
            </a:avLst>
          </a:prstGeom>
          <a:solidFill>
            <a:srgbClr val="1A2744"/>
          </a:solidFill>
          <a:ln w="19050">
            <a:solidFill>
              <a:srgbClr val="C9A96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8412480" y="4818888"/>
            <a:ext cx="4572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1">
                <a:solidFill>
                  <a:srgbClr val="C9A961"/>
                </a:solidFill>
                <a:latin typeface="微软雅黑"/>
              </a:defRPr>
            </a:pPr>
            <a:r>
              <a:t>STEP 5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326880" y="4818888"/>
            <a:ext cx="21031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1">
                <a:solidFill>
                  <a:srgbClr val="FFFFFF"/>
                </a:solidFill>
                <a:latin typeface="微软雅黑"/>
              </a:defRPr>
            </a:pPr>
            <a:r>
              <a:t>一键推送</a:t>
            </a:r>
          </a:p>
        </p:txBody>
      </p:sp>
      <p:sp>
        <p:nvSpPr>
          <p:cNvPr id="28" name="Rectangle 27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7 / 14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核心功能 · 会中查看（PAD端）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常委领导：仅查看·翻页·缩放·极简操作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188720"/>
          <a:ext cx="7772400" cy="5029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77240"/>
                <a:gridCol w="1943100"/>
                <a:gridCol w="777240"/>
                <a:gridCol w="4274820"/>
              </a:tblGrid>
              <a:tr h="4191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编号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功能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优先级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登录认证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PIN码/人脸/刷卡登录（绑定身份）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P-02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首页仪表板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会议信息+干部列表+材料统计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P-03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干部列表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以干部为维度的卡片列表，快速选择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P-04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材料分类查看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选中干部后展示4类材料标签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P-05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Word文档查看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汇报材料/考察材料原样呈现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P-06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Excel名册查看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临时名册表格，支持横滑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P-07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审批表3.0查看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严格按3.0标准格式还原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P-08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翻页浏览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上下/左右滑动翻页，≤1秒响应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P-09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手势缩放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双指缩放查看细节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P-10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全局搜索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P1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按干部姓名快速定位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191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P-14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防截屏水印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屏幕叠加常委姓名+时间水印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8686800" y="1188720"/>
            <a:ext cx="3200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关键指标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686800" y="1600200"/>
            <a:ext cx="301752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869680" y="1673352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≤2秒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332720" y="180136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材料打开速度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86800" y="2468880"/>
            <a:ext cx="301752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869680" y="2542032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≤0.5秒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332720" y="267004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翻页响应时间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686800" y="3337560"/>
            <a:ext cx="301752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869680" y="3410712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15台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332720" y="353872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并发不卡顿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8686800" y="4206240"/>
            <a:ext cx="301752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0" y="4279392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3分钟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332720" y="440740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全部推送完毕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86800" y="5074920"/>
            <a:ext cx="3017520" cy="731520"/>
          </a:xfrm>
          <a:prstGeom prst="roundRect">
            <a:avLst>
              <a:gd name="adj" fmla="val 6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869680" y="5148072"/>
            <a:ext cx="1371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000" b="1">
                <a:solidFill>
                  <a:srgbClr val="C9A961"/>
                </a:solidFill>
                <a:latin typeface="微软雅黑"/>
              </a:defRPr>
            </a:pPr>
            <a:r>
              <a:t>100%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332720" y="5276088"/>
            <a:ext cx="128016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审批表格式还原</a:t>
            </a:r>
          </a:p>
        </p:txBody>
      </p:sp>
      <p:sp>
        <p:nvSpPr>
          <p:cNvPr id="24" name="Rectangle 23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8 / 14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1B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09728" cy="685800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48640" y="320040"/>
            <a:ext cx="73152" cy="502920"/>
          </a:xfrm>
          <a:prstGeom prst="rect">
            <a:avLst/>
          </a:prstGeom>
          <a:solidFill>
            <a:srgbClr val="C9A9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31520" y="320040"/>
            <a:ext cx="9144000" cy="502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2400" b="1">
                <a:solidFill>
                  <a:srgbClr val="FFFFFF"/>
                </a:solidFill>
                <a:latin typeface="微软雅黑"/>
              </a:defRPr>
            </a:pPr>
            <a:r>
              <a:t>核心功能 · 会后管理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795528"/>
            <a:ext cx="9144000" cy="274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200" b="0">
                <a:solidFill>
                  <a:srgbClr val="8899BB"/>
                </a:solidFill>
                <a:latin typeface="微软雅黑"/>
              </a:defRPr>
            </a:pPr>
            <a:r>
              <a:t>管理员端：数据清除→留痕归档→设备回收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548640" y="1188720"/>
          <a:ext cx="685800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2000"/>
                <a:gridCol w="1524000"/>
                <a:gridCol w="762000"/>
                <a:gridCol w="3810000"/>
              </a:tblGrid>
              <a:tr h="533400"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编号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功能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优先级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2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A-01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一键清除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所有PAD数据远程擦除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A-02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设备解锁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解除PAD与常委的绑定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A-03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留痕日志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P0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谁在何时看了哪份材料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A-04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日志导出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P1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留痕记录导出PDF/Excel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533400">
                <a:tc>
                  <a:txBody>
                    <a:bodyPr/>
                    <a:lstStyle/>
                    <a:p>
                      <a:pPr algn="l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A-05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会议归档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P2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材料+日志打包加密存档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7772400" y="1188720"/>
            <a:ext cx="41148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400" b="1">
                <a:solidFill>
                  <a:srgbClr val="C9A961"/>
                </a:solidFill>
                <a:latin typeface="微软雅黑"/>
              </a:defRPr>
            </a:pPr>
            <a:r>
              <a:t>▎ 安全管理功能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7772400" y="1600200"/>
          <a:ext cx="3931918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61702"/>
                <a:gridCol w="1123405"/>
                <a:gridCol w="2246811"/>
              </a:tblGrid>
              <a:tr h="457200"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编号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功能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100" b="1">
                          <a:solidFill>
                            <a:srgbClr val="0F1B2D"/>
                          </a:solidFill>
                          <a:latin typeface="微软雅黑"/>
                        </a:defRPr>
                      </a:pPr>
                      <a:r>
                        <a:t>说明</a:t>
                      </a:r>
                    </a:p>
                  </a:txBody>
                  <a:tcPr>
                    <a:solidFill>
                      <a:srgbClr val="C9A96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S-01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传输加密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国密SM4加密传输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S-02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本地加密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PAD端数据加密存储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S-03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远程擦除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远程清除任意PAD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S-04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防截屏水印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屏幕水印+截屏阻断</a:t>
                      </a:r>
                    </a:p>
                  </a:txBody>
                  <a:tcPr>
                    <a:solidFill>
                      <a:srgbClr val="243355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algn="l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S-05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网络隔离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 sz="1000">
                          <a:solidFill>
                            <a:srgbClr val="CCD6E8"/>
                          </a:solidFill>
                          <a:latin typeface="微软雅黑"/>
                        </a:defRPr>
                      </a:pPr>
                      <a:r>
                        <a:t>专用局域网不连互联网</a:t>
                      </a:r>
                    </a:p>
                  </a:txBody>
                  <a:tcPr>
                    <a:solidFill>
                      <a:srgbClr val="1A2744"/>
                    </a:solidFill>
                  </a:tcPr>
                </a:tc>
              </a:tr>
            </a:tbl>
          </a:graphicData>
        </a:graphic>
      </p:graphicFrame>
      <p:sp>
        <p:nvSpPr>
          <p:cNvPr id="10" name="Rounded Rectangle 9"/>
          <p:cNvSpPr/>
          <p:nvPr/>
        </p:nvSpPr>
        <p:spPr>
          <a:xfrm>
            <a:off x="548640" y="4754880"/>
            <a:ext cx="11064240" cy="1645920"/>
          </a:xfrm>
          <a:prstGeom prst="roundRect">
            <a:avLst>
              <a:gd name="adj" fmla="val 4000"/>
            </a:avLst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489204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300" b="1">
                <a:solidFill>
                  <a:srgbClr val="C9A961"/>
                </a:solidFill>
                <a:latin typeface="微软雅黑"/>
              </a:defRPr>
            </a:pPr>
            <a:r>
              <a:t>▎ 留痕审计示例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525780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  📋  张某某常委 → 14:05 打开 干部A 汇报材料 → 查看时长3分12秒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77240" y="562356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  📋  李某某常委 → 14:08 查看 干部B 任免审批表 → 查看时长1分45秒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5989320"/>
            <a:ext cx="105156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1000" b="0">
                <a:solidFill>
                  <a:srgbClr val="CCD6E8"/>
                </a:solidFill>
                <a:latin typeface="微软雅黑"/>
              </a:defRPr>
            </a:pPr>
            <a:r>
              <a:t>  📋  王某某常委 → 14:15 查看 干部C 考察材料 → 查看时长5分30秒</a:t>
            </a:r>
          </a:p>
        </p:txBody>
      </p:sp>
      <p:sp>
        <p:nvSpPr>
          <p:cNvPr id="15" name="Rectangle 14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1A27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57200" y="653796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defRPr sz="900" b="0">
                <a:solidFill>
                  <a:srgbClr val="8899BB"/>
                </a:solidFill>
                <a:latin typeface="微软雅黑"/>
              </a:defRPr>
            </a:pPr>
            <a:r>
              <a:t>干部任免无纸化上会PAD系统 · 项目方案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155680" y="6400800"/>
            <a:ext cx="914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defRPr sz="1000" b="0">
                <a:solidFill>
                  <a:srgbClr val="8899BB"/>
                </a:solidFill>
                <a:latin typeface="微软雅黑"/>
              </a:defRPr>
            </a:pPr>
            <a:r>
              <a:t>9 / 14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