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9728"/>
            <a:ext cx="12191695" cy="4572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748272"/>
            <a:ext cx="12191695" cy="109728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6702552"/>
            <a:ext cx="12191695" cy="4572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097280"/>
            <a:ext cx="73152" cy="411480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4846320" y="731520"/>
            <a:ext cx="914400" cy="91440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4983480" y="868680"/>
            <a:ext cx="640080" cy="640080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846320" y="731520"/>
            <a:ext cx="914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党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2103120"/>
            <a:ext cx="10058400" cy="7315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4000" b="1">
                <a:solidFill>
                  <a:srgbClr val="FFFFFF"/>
                </a:solidFill>
                <a:latin typeface="Microsoft YaHei"/>
              </a:defRPr>
            </a:pPr>
            <a:r>
              <a:t>西宁党建融媒体宣传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834640"/>
            <a:ext cx="10058400" cy="7315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4000" b="1">
                <a:solidFill>
                  <a:srgbClr val="D4A843"/>
                </a:solidFill>
                <a:latin typeface="Microsoft YaHei"/>
              </a:defRPr>
            </a:pPr>
            <a:r>
              <a:t>创新攻坚转型实施方案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114800" y="3749039"/>
            <a:ext cx="3931920" cy="27432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4400" y="3931920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800" b="0">
                <a:solidFill>
                  <a:srgbClr val="AABBDD"/>
                </a:solidFill>
                <a:latin typeface="Microsoft YaHei"/>
              </a:defRPr>
            </a:pPr>
            <a:r>
              <a:t>暨典型案例汇编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029200"/>
            <a:ext cx="100584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600" b="0">
                <a:solidFill>
                  <a:srgbClr val="FFFFFF"/>
                </a:solidFill>
                <a:latin typeface="Microsoft YaHei"/>
              </a:defRPr>
            </a:pPr>
            <a:r>
              <a:t>中共西宁市委组织部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5440680"/>
            <a:ext cx="100584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400" b="0">
                <a:solidFill>
                  <a:srgbClr val="D4A843"/>
                </a:solidFill>
                <a:latin typeface="Microsoft YaHei"/>
              </a:defRPr>
            </a:pPr>
            <a:r>
              <a:t>2026年7月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四、栏目3：《热点速报·党建进行时》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动态补位 · 当日响应 · 权威转发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1097280"/>
            <a:ext cx="54864" cy="201168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078992"/>
            <a:ext cx="9948672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两大内容板块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1417320"/>
            <a:ext cx="5212080" cy="256032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731520" y="1417320"/>
            <a:ext cx="5212080" cy="41148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1417320"/>
            <a:ext cx="521208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节点活动内容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1965960"/>
            <a:ext cx="4846320" cy="192024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30000"/>
              </a:lnSpc>
              <a:spcAft>
                <a:spcPts val="4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紧跟重大会议、政策发布节点</a:t>
            </a:r>
          </a:p>
          <a:p>
            <a:pPr algn="l">
              <a:lnSpc>
                <a:spcPct val="130000"/>
              </a:lnSpc>
              <a:spcAft>
                <a:spcPts val="4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七一、国庆等重要节点</a:t>
            </a:r>
          </a:p>
          <a:p>
            <a:pPr algn="l">
              <a:lnSpc>
                <a:spcPct val="130000"/>
              </a:lnSpc>
              <a:spcAft>
                <a:spcPts val="6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中秋、端午等节日社区农村办活动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核心原则：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"当日节点、当日转发、当日剪辑、当日发布"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417320"/>
            <a:ext cx="5212080" cy="256032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17920" y="1417320"/>
            <a:ext cx="5212080" cy="41148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17920" y="1417320"/>
            <a:ext cx="521208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权威转发内容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1965960"/>
            <a:ext cx="4846320" cy="192024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30000"/>
              </a:lnSpc>
              <a:spcAft>
                <a:spcPts val="4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中央、省委、市委发布的重要党建视频</a:t>
            </a:r>
          </a:p>
          <a:p>
            <a:pPr algn="l">
              <a:lnSpc>
                <a:spcPct val="130000"/>
              </a:lnSpc>
              <a:spcAft>
                <a:spcPts val="6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权威政策解读内容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1A2744"/>
                </a:solidFill>
                <a:latin typeface="Microsoft YaHei"/>
              </a:defRPr>
            </a:pPr>
            <a:r>
              <a:t>时效要求：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中央、省市官方重要党建内容转发时效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400" b="1">
                <a:solidFill>
                  <a:srgbClr val="1A2744"/>
                </a:solidFill>
                <a:latin typeface="Microsoft YaHei"/>
              </a:defRPr>
            </a:pPr>
            <a:r>
              <a:t>不超过3小时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1520" y="4206240"/>
            <a:ext cx="10698480" cy="914400"/>
          </a:xfrm>
          <a:prstGeom prst="roundRect">
            <a:avLst/>
          </a:prstGeom>
          <a:solidFill>
            <a:srgbClr val="FDF7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731520" y="4206240"/>
            <a:ext cx="10698480" cy="384048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4206240"/>
            <a:ext cx="10698480" cy="38404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2D2D2D"/>
                </a:solidFill>
                <a:latin typeface="Microsoft YaHei"/>
              </a:defRPr>
            </a:pPr>
            <a:r>
              <a:t>发布频次策略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4400" y="4663440"/>
            <a:ext cx="1033272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200" b="0">
                <a:solidFill>
                  <a:srgbClr val="2D2D2D"/>
                </a:solidFill>
                <a:latin typeface="Microsoft YaHei"/>
              </a:defRPr>
            </a:pPr>
            <a:r>
              <a:t>根据重要节点期加密更新，实现"热点不缺位、权威不滞后、本地有解读"的三位一体响应。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10 页 / 共 32 页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四、栏目4：《党建成果·一眼看西宁》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每日1条 · 七大领域 · 多场景复用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1097280"/>
            <a:ext cx="54864" cy="201168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078992"/>
            <a:ext cx="9948672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七大领域覆盖</a:t>
            </a:r>
          </a:p>
        </p:txBody>
      </p:sp>
      <p:sp>
        <p:nvSpPr>
          <p:cNvPr id="11" name="Oval 10"/>
          <p:cNvSpPr/>
          <p:nvPr/>
        </p:nvSpPr>
        <p:spPr>
          <a:xfrm>
            <a:off x="731520" y="1463040"/>
            <a:ext cx="502920" cy="50292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1463040"/>
            <a:ext cx="502920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社区</a:t>
            </a:r>
          </a:p>
        </p:txBody>
      </p:sp>
      <p:sp>
        <p:nvSpPr>
          <p:cNvPr id="13" name="Oval 12"/>
          <p:cNvSpPr/>
          <p:nvPr/>
        </p:nvSpPr>
        <p:spPr>
          <a:xfrm>
            <a:off x="2286000" y="1463040"/>
            <a:ext cx="502920" cy="502920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286000" y="1463040"/>
            <a:ext cx="502920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农村</a:t>
            </a:r>
          </a:p>
        </p:txBody>
      </p:sp>
      <p:sp>
        <p:nvSpPr>
          <p:cNvPr id="15" name="Oval 14"/>
          <p:cNvSpPr/>
          <p:nvPr/>
        </p:nvSpPr>
        <p:spPr>
          <a:xfrm>
            <a:off x="3840480" y="1463040"/>
            <a:ext cx="502920" cy="50292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840480" y="1463040"/>
            <a:ext cx="502920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机关</a:t>
            </a:r>
          </a:p>
        </p:txBody>
      </p:sp>
      <p:sp>
        <p:nvSpPr>
          <p:cNvPr id="17" name="Oval 16"/>
          <p:cNvSpPr/>
          <p:nvPr/>
        </p:nvSpPr>
        <p:spPr>
          <a:xfrm>
            <a:off x="5394959" y="1463040"/>
            <a:ext cx="502920" cy="502920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394959" y="1463040"/>
            <a:ext cx="502920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国企</a:t>
            </a:r>
          </a:p>
        </p:txBody>
      </p:sp>
      <p:sp>
        <p:nvSpPr>
          <p:cNvPr id="19" name="Oval 18"/>
          <p:cNvSpPr/>
          <p:nvPr/>
        </p:nvSpPr>
        <p:spPr>
          <a:xfrm>
            <a:off x="6949440" y="1463040"/>
            <a:ext cx="502920" cy="50292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949440" y="1463040"/>
            <a:ext cx="502920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教育</a:t>
            </a:r>
          </a:p>
        </p:txBody>
      </p:sp>
      <p:sp>
        <p:nvSpPr>
          <p:cNvPr id="21" name="Oval 20"/>
          <p:cNvSpPr/>
          <p:nvPr/>
        </p:nvSpPr>
        <p:spPr>
          <a:xfrm>
            <a:off x="8503920" y="1463040"/>
            <a:ext cx="502920" cy="502920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503920" y="1463040"/>
            <a:ext cx="502920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卫健</a:t>
            </a:r>
          </a:p>
        </p:txBody>
      </p:sp>
      <p:sp>
        <p:nvSpPr>
          <p:cNvPr id="23" name="Oval 22"/>
          <p:cNvSpPr/>
          <p:nvPr/>
        </p:nvSpPr>
        <p:spPr>
          <a:xfrm>
            <a:off x="10058400" y="1463040"/>
            <a:ext cx="502920" cy="50292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058400" y="1463040"/>
            <a:ext cx="502920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两新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31520" y="2194560"/>
            <a:ext cx="5212080" cy="256032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731520" y="2194560"/>
            <a:ext cx="5212080" cy="41148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31520" y="2194560"/>
            <a:ext cx="521208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内容方向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4400" y="2743200"/>
            <a:ext cx="4846320" cy="192024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30000"/>
              </a:lnSpc>
              <a:spcAft>
                <a:spcPts val="4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宣传党员入党初心、奋斗故事、工作感悟</a:t>
            </a:r>
          </a:p>
          <a:p>
            <a:pPr algn="l">
              <a:lnSpc>
                <a:spcPct val="130000"/>
              </a:lnSpc>
              <a:spcAft>
                <a:spcPts val="4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党建引领基层治理成果剪影</a:t>
            </a:r>
          </a:p>
          <a:p>
            <a:pPr algn="l">
              <a:lnSpc>
                <a:spcPct val="130000"/>
              </a:lnSpc>
              <a:spcAft>
                <a:spcPts val="4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乡村振兴看西宁</a:t>
            </a:r>
          </a:p>
          <a:p>
            <a:pPr algn="l">
              <a:lnSpc>
                <a:spcPct val="130000"/>
              </a:lnSpc>
              <a:spcAft>
                <a:spcPts val="4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党员在行动、两新党建新力量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城市发展、民生改善的成果剪影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217920" y="2194560"/>
            <a:ext cx="5212080" cy="256032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217920" y="2194560"/>
            <a:ext cx="5212080" cy="41148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217920" y="2194560"/>
            <a:ext cx="521208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呈现形式与复用场景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00800" y="2743200"/>
            <a:ext cx="4846320" cy="192024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30000"/>
              </a:lnSpc>
              <a:spcAft>
                <a:spcPts val="4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采用画面快剪 + 动漫形式</a:t>
            </a:r>
          </a:p>
          <a:p>
            <a:pPr algn="l">
              <a:lnSpc>
                <a:spcPct val="130000"/>
              </a:lnSpc>
              <a:spcAft>
                <a:spcPts val="6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直观展现西宁党建成效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1A2744"/>
                </a:solidFill>
                <a:latin typeface="Microsoft YaHei"/>
              </a:defRPr>
            </a:pPr>
            <a:r>
              <a:t>复用场景：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①线上日常发布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②线下展厅大屏循环播放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③公交移动大屏投放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31520" y="4937760"/>
            <a:ext cx="10698480" cy="777240"/>
          </a:xfrm>
          <a:prstGeom prst="round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14400" y="4983480"/>
            <a:ext cx="1033272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400" b="1">
                <a:solidFill>
                  <a:srgbClr val="D4A843"/>
                </a:solidFill>
                <a:latin typeface="Microsoft YaHei"/>
              </a:defRPr>
            </a:pPr>
            <a:r>
              <a:t>发布频次：日均1条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14400" y="5303520"/>
            <a:ext cx="1033272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FFFFFF"/>
                </a:solidFill>
                <a:latin typeface="Microsoft YaHei"/>
              </a:defRPr>
            </a:pPr>
            <a:r>
              <a:t>每日推送1条领域成果视频，一周覆盖7大领域，实现"日日有更新、周周有全貌"。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11 页 / 共 32 页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五、日常发布节律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四时段发布 · 培养用户习惯 · 长短互补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1097280"/>
            <a:ext cx="54864" cy="201168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078992"/>
            <a:ext cx="9948672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每日四个发布节点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914400" y="1828800"/>
            <a:ext cx="10332720" cy="0"/>
          </a:xfrm>
          <a:prstGeom prst="line">
            <a:avLst/>
          </a:prstGeom>
          <a:ln w="38100">
            <a:solidFill>
              <a:srgbClr val="D4A8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371600" y="1691640"/>
            <a:ext cx="274320" cy="27432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371600" y="1691640"/>
            <a:ext cx="27432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700" b="1">
                <a:solidFill>
                  <a:srgbClr val="FFFFFF"/>
                </a:solidFill>
                <a:latin typeface="Microsoft YaHei"/>
              </a:defRPr>
            </a:pPr>
            <a:r>
              <a:t>09:30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2103120"/>
            <a:ext cx="2286000" cy="164592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4400" y="2148840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晨间资讯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40" y="2468880"/>
            <a:ext cx="2103120" cy="11887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转发权威内容</a:t>
            </a:r>
            <a:br/>
            <a:r>
              <a:t>热点速报</a:t>
            </a:r>
          </a:p>
        </p:txBody>
      </p:sp>
      <p:sp>
        <p:nvSpPr>
          <p:cNvPr id="17" name="Oval 16"/>
          <p:cNvSpPr/>
          <p:nvPr/>
        </p:nvSpPr>
        <p:spPr>
          <a:xfrm>
            <a:off x="4023360" y="1691640"/>
            <a:ext cx="274320" cy="274320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023360" y="1691640"/>
            <a:ext cx="27432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700" b="1">
                <a:solidFill>
                  <a:srgbClr val="FFFFFF"/>
                </a:solidFill>
                <a:latin typeface="Microsoft YaHei"/>
              </a:defRPr>
            </a:pPr>
            <a:r>
              <a:t>12:00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566160" y="2103120"/>
            <a:ext cx="2286000" cy="164592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566160" y="2148840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1A2744"/>
                </a:solidFill>
                <a:latin typeface="Microsoft YaHei"/>
              </a:defRPr>
            </a:pPr>
            <a:r>
              <a:t>午间快讯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57600" y="2468880"/>
            <a:ext cx="2103120" cy="11887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一线随手拍</a:t>
            </a:r>
            <a:br/>
            <a:r>
              <a:t>党建成果展示</a:t>
            </a:r>
          </a:p>
        </p:txBody>
      </p:sp>
      <p:sp>
        <p:nvSpPr>
          <p:cNvPr id="22" name="Oval 21"/>
          <p:cNvSpPr/>
          <p:nvPr/>
        </p:nvSpPr>
        <p:spPr>
          <a:xfrm>
            <a:off x="6675120" y="1691640"/>
            <a:ext cx="274320" cy="274320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675120" y="1691640"/>
            <a:ext cx="27432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700" b="1">
                <a:solidFill>
                  <a:srgbClr val="FFFFFF"/>
                </a:solidFill>
                <a:latin typeface="Microsoft YaHei"/>
              </a:defRPr>
            </a:pPr>
            <a:r>
              <a:t>16:00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17920" y="2103120"/>
            <a:ext cx="2286000" cy="1645920"/>
          </a:xfrm>
          <a:prstGeom prst="roundRect">
            <a:avLst/>
          </a:prstGeom>
          <a:solidFill>
            <a:srgbClr val="FDF7E8"/>
          </a:solidFill>
          <a:ln w="12700">
            <a:solidFill>
              <a:srgbClr val="D4A8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217920" y="2148840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D4A843"/>
                </a:solidFill>
                <a:latin typeface="Microsoft YaHei"/>
              </a:defRPr>
            </a:pPr>
            <a:r>
              <a:t>午后推送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09359" y="2468880"/>
            <a:ext cx="2103120" cy="11887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党建微课堂</a:t>
            </a:r>
            <a:br/>
            <a:r>
              <a:t>专题深读</a:t>
            </a:r>
          </a:p>
        </p:txBody>
      </p:sp>
      <p:sp>
        <p:nvSpPr>
          <p:cNvPr id="27" name="Oval 26"/>
          <p:cNvSpPr/>
          <p:nvPr/>
        </p:nvSpPr>
        <p:spPr>
          <a:xfrm>
            <a:off x="9326880" y="1691640"/>
            <a:ext cx="274320" cy="27432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326880" y="1691640"/>
            <a:ext cx="27432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700" b="1">
                <a:solidFill>
                  <a:srgbClr val="FFFFFF"/>
                </a:solidFill>
                <a:latin typeface="Microsoft YaHei"/>
              </a:defRPr>
            </a:pPr>
            <a:r>
              <a:t>20:00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869680" y="2103120"/>
            <a:ext cx="2286000" cy="164592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869680" y="2148840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晚间精选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961119" y="2468880"/>
            <a:ext cx="2103120" cy="11887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精品视频发布</a:t>
            </a:r>
            <a:br/>
            <a:r>
              <a:t>公众号图文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31520" y="3931920"/>
            <a:ext cx="54864" cy="201168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1248" y="3913632"/>
            <a:ext cx="9948672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平台联动机制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31520" y="4251960"/>
            <a:ext cx="5212080" cy="182880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E0E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868680" y="4389120"/>
            <a:ext cx="54864" cy="155448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005840" y="4343400"/>
            <a:ext cx="47548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视频端（主发）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05840" y="4663440"/>
            <a:ext cx="4709160" cy="132588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发布平台：视频号、抖音号为主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日均更新2-4条短视频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快手号同步分发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匹配用户刷看高峰时段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217920" y="4251960"/>
            <a:ext cx="5212080" cy="182880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E0E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6355080" y="4389120"/>
            <a:ext cx="54864" cy="155448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492240" y="4343400"/>
            <a:ext cx="47548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1A2744"/>
                </a:solidFill>
                <a:latin typeface="Microsoft YaHei"/>
              </a:defRPr>
            </a:pPr>
            <a:r>
              <a:t>图文端（配套）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92240" y="4663440"/>
            <a:ext cx="4709160" cy="132588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每周1期《本周基层党建亮点合集》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每周1期《党务知识周汇总》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单条重点内容配套深度图文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形成长短内容互补、引流留存闭环</a:t>
            </a:r>
          </a:p>
        </p:txBody>
      </p:sp>
      <p:sp>
        <p:nvSpPr>
          <p:cNvPr id="42" name="Rectangle 41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12 页 / 共 32 页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六、线下大屏日常投放矩阵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展厅大屏 + 公交大屏 · 线上线下联动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097280"/>
            <a:ext cx="5212080" cy="256032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31520" y="1097280"/>
            <a:ext cx="5212080" cy="45720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1097280"/>
            <a:ext cx="52120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党建展厅大屏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1691640"/>
            <a:ext cx="4846320" cy="182880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设置"西宁党建风采"常设轮播专区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每日更新内容，循环播放：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《一线随手拍》精彩片段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《党建成果》系列视频</a:t>
            </a:r>
          </a:p>
          <a:p>
            <a:pPr algn="l">
              <a:lnSpc>
                <a:spcPct val="130000"/>
              </a:lnSpc>
              <a:spcAft>
                <a:spcPts val="6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先锋人物专题短片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打造实体宣传窗口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097280"/>
            <a:ext cx="5212080" cy="256032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217920" y="1097280"/>
            <a:ext cx="5212080" cy="45720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17920" y="1097280"/>
            <a:ext cx="52120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公交移动大屏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1691640"/>
            <a:ext cx="4846320" cy="182880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defRPr sz="1200" b="1">
                <a:solidFill>
                  <a:srgbClr val="1A2744"/>
                </a:solidFill>
                <a:latin typeface="Microsoft YaHei"/>
              </a:defRPr>
            </a:pPr>
            <a:r>
              <a:t>选取主城区10条以上核心公交线路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投放内容：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15秒党建公益短片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党员先锋剪影</a:t>
            </a:r>
          </a:p>
          <a:p>
            <a:pPr algn="l">
              <a:lnSpc>
                <a:spcPct val="130000"/>
              </a:lnSpc>
              <a:spcAft>
                <a:spcPts val="6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重要政策提示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200" b="1">
                <a:solidFill>
                  <a:srgbClr val="1A2744"/>
                </a:solidFill>
                <a:latin typeface="Microsoft YaHei"/>
              </a:defRPr>
            </a:pPr>
            <a:r>
              <a:t>每周更新内容，触达普通市民群体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1520" y="3840480"/>
            <a:ext cx="10698480" cy="2103120"/>
          </a:xfrm>
          <a:prstGeom prst="roundRect">
            <a:avLst/>
          </a:prstGeom>
          <a:solidFill>
            <a:srgbClr val="FDF7E8"/>
          </a:solidFill>
          <a:ln w="12700">
            <a:solidFill>
              <a:srgbClr val="D4A8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31520" y="3840480"/>
            <a:ext cx="10698480" cy="41148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3840480"/>
            <a:ext cx="1069848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2D2D2D"/>
                </a:solidFill>
                <a:latin typeface="Microsoft YaHei"/>
              </a:defRPr>
            </a:pPr>
            <a:r>
              <a:t>精准投放策略（借鉴石嘴山经验）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14400" y="4389120"/>
            <a:ext cx="256032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14400" y="4389120"/>
            <a:ext cx="2560320" cy="32004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14400" y="4389120"/>
            <a:ext cx="256032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2D2D2D"/>
                </a:solidFill>
                <a:latin typeface="Microsoft YaHei"/>
              </a:defRPr>
            </a:pPr>
            <a:r>
              <a:t>途经学校线路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05840" y="475488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教育工委内容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05840" y="5029200"/>
            <a:ext cx="237744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900" b="0">
                <a:solidFill>
                  <a:srgbClr val="5A5A5A"/>
                </a:solidFill>
                <a:latin typeface="Microsoft YaHei"/>
              </a:defRPr>
            </a:pPr>
            <a:r>
              <a:t>青少年廉洁教育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657600" y="4389120"/>
            <a:ext cx="256032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3657600" y="4389120"/>
            <a:ext cx="2560320" cy="32004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657600" y="4389120"/>
            <a:ext cx="256032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2D2D2D"/>
                </a:solidFill>
                <a:latin typeface="Microsoft YaHei"/>
              </a:defRPr>
            </a:pPr>
            <a:r>
              <a:t>途经商圈线路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749039" y="475488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营商环境内容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749039" y="5029200"/>
            <a:ext cx="237744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900" b="0">
                <a:solidFill>
                  <a:srgbClr val="5A5A5A"/>
                </a:solidFill>
                <a:latin typeface="Microsoft YaHei"/>
              </a:defRPr>
            </a:pPr>
            <a:r>
              <a:t>商业贿赂警示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400800" y="4389120"/>
            <a:ext cx="256032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400800" y="4389120"/>
            <a:ext cx="2560320" cy="32004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0" y="4389120"/>
            <a:ext cx="256032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2D2D2D"/>
                </a:solidFill>
                <a:latin typeface="Microsoft YaHei"/>
              </a:defRPr>
            </a:pPr>
            <a:r>
              <a:t>途经景区线路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92240" y="475488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文旅相关内容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92240" y="5029200"/>
            <a:ext cx="237744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900" b="0">
                <a:solidFill>
                  <a:srgbClr val="5A5A5A"/>
                </a:solidFill>
                <a:latin typeface="Microsoft YaHei"/>
              </a:defRPr>
            </a:pPr>
            <a:r>
              <a:t>家风故事廉韵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9144000" y="4389120"/>
            <a:ext cx="256032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0E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9144000" y="4389120"/>
            <a:ext cx="2560320" cy="32004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144000" y="4389120"/>
            <a:ext cx="256032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2D2D2D"/>
                </a:solidFill>
                <a:latin typeface="Microsoft YaHei"/>
              </a:defRPr>
            </a:pPr>
            <a:r>
              <a:t>城乡公交线路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235440" y="475488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乡村振兴内容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235440" y="5029200"/>
            <a:ext cx="237744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900" b="0">
                <a:solidFill>
                  <a:srgbClr val="5A5A5A"/>
                </a:solidFill>
                <a:latin typeface="Microsoft YaHei"/>
              </a:defRPr>
            </a:pPr>
            <a:r>
              <a:t>政策解读短视频</a:t>
            </a:r>
          </a:p>
        </p:txBody>
      </p:sp>
      <p:sp>
        <p:nvSpPr>
          <p:cNvPr id="40" name="Rectangle 39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13 页 / 共 32 页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七、专项精品视频创作模块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聚焦年度重点 · 打造深度精品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097280"/>
            <a:ext cx="10698480" cy="731520"/>
          </a:xfrm>
          <a:prstGeom prst="round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868680" y="1234440"/>
            <a:ext cx="54864" cy="45720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51560" y="114300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300" b="1">
                <a:solidFill>
                  <a:srgbClr val="D4A843"/>
                </a:solidFill>
                <a:latin typeface="Microsoft YaHei"/>
              </a:defRPr>
            </a:pPr>
            <a:r>
              <a:t>核心目标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1560" y="1417320"/>
            <a:ext cx="100584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FFFFFF"/>
                </a:solidFill>
                <a:latin typeface="Microsoft YaHei"/>
              </a:defRPr>
            </a:pPr>
            <a:r>
              <a:t>聚焦年度重点工作，打造深度、精品化视频产品，支撑重大宣传节点、对外展示与成果汇报，用于投稿视频。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1520" y="2057400"/>
            <a:ext cx="54864" cy="201168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2039112"/>
            <a:ext cx="9948672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四类精品视频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2423160"/>
            <a:ext cx="2560320" cy="347472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31520" y="2423160"/>
            <a:ext cx="2560320" cy="45720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2423160"/>
            <a:ext cx="256032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重点工作专项片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280160" y="2971800"/>
            <a:ext cx="1463040" cy="32004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280160" y="2971800"/>
            <a:ext cx="146304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每季度1-2支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342900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B11226"/>
                </a:solidFill>
                <a:latin typeface="Microsoft YaHei"/>
              </a:defRPr>
            </a:pPr>
            <a:r>
              <a:t>呈现形式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8680" y="3703320"/>
            <a:ext cx="2286000" cy="10972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2-3分钟</a:t>
            </a:r>
            <a:br/>
            <a:r>
              <a:t>纪实拍摄+人物采访</a:t>
            </a:r>
            <a:br/>
            <a:r>
              <a:t>+数据可视化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1005840" y="4800600"/>
            <a:ext cx="2011680" cy="0"/>
          </a:xfrm>
          <a:prstGeom prst="line">
            <a:avLst/>
          </a:prstGeom>
          <a:ln w="12700">
            <a:solidFill>
              <a:srgbClr val="B112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22960" y="489204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B11226"/>
                </a:solidFill>
                <a:latin typeface="Microsoft YaHei"/>
              </a:defRPr>
            </a:pPr>
            <a:r>
              <a:t>覆盖领域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166360"/>
            <a:ext cx="2377440" cy="6400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900" b="0">
                <a:solidFill>
                  <a:srgbClr val="5A5A5A"/>
                </a:solidFill>
                <a:latin typeface="Microsoft YaHei"/>
              </a:defRPr>
            </a:pPr>
            <a:r>
              <a:t>主题教育、基层治理</a:t>
            </a:r>
            <a:br/>
            <a:r>
              <a:t>乡村振兴、人才引育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474720" y="2423160"/>
            <a:ext cx="2560320" cy="347472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3474720" y="2423160"/>
            <a:ext cx="2560320" cy="45720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474720" y="2423160"/>
            <a:ext cx="256032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领域党建专题片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023359" y="2971800"/>
            <a:ext cx="1463040" cy="320040"/>
          </a:xfrm>
          <a:prstGeom prst="round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023359" y="2971800"/>
            <a:ext cx="146304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每季度1-2领域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566160" y="342900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1A2744"/>
                </a:solidFill>
                <a:latin typeface="Microsoft YaHei"/>
              </a:defRPr>
            </a:pPr>
            <a:r>
              <a:t>呈现形式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611879" y="3703320"/>
            <a:ext cx="2286000" cy="10972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系统梳理做法</a:t>
            </a:r>
            <a:br/>
            <a:r>
              <a:t>典型案例与成果</a:t>
            </a:r>
            <a:br/>
            <a:r>
              <a:t>可推广经验载体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3749039" y="4800600"/>
            <a:ext cx="2011681" cy="0"/>
          </a:xfrm>
          <a:prstGeom prst="line">
            <a:avLst/>
          </a:prstGeom>
          <a:ln w="12700">
            <a:solidFill>
              <a:srgbClr val="1A27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566160" y="489204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1A2744"/>
                </a:solidFill>
                <a:latin typeface="Microsoft YaHei"/>
              </a:defRPr>
            </a:pPr>
            <a:r>
              <a:t>覆盖领域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566160" y="5166360"/>
            <a:ext cx="2377440" cy="6400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900" b="0">
                <a:solidFill>
                  <a:srgbClr val="5A5A5A"/>
                </a:solidFill>
                <a:latin typeface="Microsoft YaHei"/>
              </a:defRPr>
            </a:pPr>
            <a:r>
              <a:t>农村/社区/机关/国企</a:t>
            </a:r>
            <a:br/>
            <a:r>
              <a:t>教育/高校/两新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217920" y="2423160"/>
            <a:ext cx="2560320" cy="347472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6217920" y="2423160"/>
            <a:ext cx="2560320" cy="45720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217920" y="2423160"/>
            <a:ext cx="256032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先锋人物专题片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766559" y="2971800"/>
            <a:ext cx="1463040" cy="32004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766559" y="2971800"/>
            <a:ext cx="146304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每月1位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309359" y="342900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B11226"/>
                </a:solidFill>
                <a:latin typeface="Microsoft YaHei"/>
              </a:defRPr>
            </a:pPr>
            <a:r>
              <a:t>呈现形式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355080" y="3703320"/>
            <a:ext cx="2286000" cy="10972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2分钟左右</a:t>
            </a:r>
            <a:br/>
            <a:r>
              <a:t>小切口故事</a:t>
            </a:r>
            <a:br/>
            <a:r>
              <a:t>讲好榜样初心</a:t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6492240" y="4800600"/>
            <a:ext cx="2011680" cy="0"/>
          </a:xfrm>
          <a:prstGeom prst="line">
            <a:avLst/>
          </a:prstGeom>
          <a:ln w="12700">
            <a:solidFill>
              <a:srgbClr val="B112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309359" y="489204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B11226"/>
                </a:solidFill>
                <a:latin typeface="Microsoft YaHei"/>
              </a:defRPr>
            </a:pPr>
            <a:r>
              <a:t>覆盖领域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309359" y="5166360"/>
            <a:ext cx="2377440" cy="6400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900" b="0">
                <a:solidFill>
                  <a:srgbClr val="5A5A5A"/>
                </a:solidFill>
                <a:latin typeface="Microsoft YaHei"/>
              </a:defRPr>
            </a:pPr>
            <a:r>
              <a:t>《西宁先锋》固定IP</a:t>
            </a:r>
            <a:br/>
            <a:r>
              <a:t>优秀党员/先进组织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8961120" y="2423160"/>
            <a:ext cx="2560320" cy="347472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8961120" y="2423160"/>
            <a:ext cx="2560320" cy="45720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8961120" y="2423160"/>
            <a:ext cx="256032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年度成果汇报片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9509760" y="2971800"/>
            <a:ext cx="1463040" cy="320040"/>
          </a:xfrm>
          <a:prstGeom prst="round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9509760" y="2971800"/>
            <a:ext cx="146304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每年1支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052560" y="342900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1A2744"/>
                </a:solidFill>
                <a:latin typeface="Microsoft YaHei"/>
              </a:defRPr>
            </a:pPr>
            <a:r>
              <a:t>呈现形式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098280" y="3703320"/>
            <a:ext cx="2286000" cy="10972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全面呈现年度</a:t>
            </a:r>
            <a:br/>
            <a:r>
              <a:t>党建工作全貌</a:t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9235440" y="4800600"/>
            <a:ext cx="2011680" cy="0"/>
          </a:xfrm>
          <a:prstGeom prst="line">
            <a:avLst/>
          </a:prstGeom>
          <a:ln w="12700">
            <a:solidFill>
              <a:srgbClr val="1A27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9052560" y="489204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1A2744"/>
                </a:solidFill>
                <a:latin typeface="Microsoft YaHei"/>
              </a:defRPr>
            </a:pPr>
            <a:r>
              <a:t>覆盖领域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052560" y="5166360"/>
            <a:ext cx="2377440" cy="6400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900" b="0">
                <a:solidFill>
                  <a:srgbClr val="5A5A5A"/>
                </a:solidFill>
                <a:latin typeface="Microsoft YaHei"/>
              </a:defRPr>
            </a:pPr>
            <a:r>
              <a:t>《西宁党建这一年》</a:t>
            </a:r>
            <a:br/>
            <a:r>
              <a:t>会议/展厅/对外交流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14 页 / 共 32 页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八、专项主题攻坚行动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党旗领航"宁"聚力 · 攻坚工程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097280"/>
            <a:ext cx="10698480" cy="109728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1188720"/>
            <a:ext cx="1033272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300" b="1">
                <a:solidFill>
                  <a:srgbClr val="D4A843"/>
                </a:solidFill>
                <a:latin typeface="Microsoft YaHei"/>
              </a:defRPr>
            </a:pPr>
            <a:r>
              <a:t>攻坚总主题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1508760"/>
            <a:ext cx="1033272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  <a:latin typeface="Microsoft YaHei"/>
              </a:defRPr>
            </a:pPr>
            <a:r>
              <a:t>党旗领航"宁"聚力 —— 西宁党建宣传质效提升攻坚工程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14800" y="2286000"/>
            <a:ext cx="393192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100" b="0">
                <a:solidFill>
                  <a:srgbClr val="5A5A5A"/>
                </a:solidFill>
                <a:latin typeface="Microsoft YaHei"/>
              </a:defRPr>
            </a:pPr>
            <a:r>
              <a:t>以2个月为1个攻坚周期，集中产出、固定节奏、量化目标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1520" y="2743200"/>
            <a:ext cx="54864" cy="201168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2724912"/>
            <a:ext cx="9948672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三维目标导向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3063240"/>
            <a:ext cx="3474720" cy="320040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31520" y="3063240"/>
            <a:ext cx="3474720" cy="41148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3063240"/>
            <a:ext cx="347472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内容生产目标</a:t>
            </a:r>
          </a:p>
        </p:txBody>
      </p:sp>
      <p:sp>
        <p:nvSpPr>
          <p:cNvPr id="18" name="Oval 17"/>
          <p:cNvSpPr/>
          <p:nvPr/>
        </p:nvSpPr>
        <p:spPr>
          <a:xfrm>
            <a:off x="914400" y="3657600"/>
            <a:ext cx="164592" cy="164592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143000" y="361188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视频端：日均发布2-4条短视频</a:t>
            </a:r>
          </a:p>
        </p:txBody>
      </p:sp>
      <p:sp>
        <p:nvSpPr>
          <p:cNvPr id="20" name="Oval 19"/>
          <p:cNvSpPr/>
          <p:nvPr/>
        </p:nvSpPr>
        <p:spPr>
          <a:xfrm>
            <a:off x="914400" y="4160520"/>
            <a:ext cx="164592" cy="164592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143000" y="411480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每周产出不少于5条原创内容</a:t>
            </a:r>
          </a:p>
        </p:txBody>
      </p:sp>
      <p:sp>
        <p:nvSpPr>
          <p:cNvPr id="22" name="Oval 21"/>
          <p:cNvSpPr/>
          <p:nvPr/>
        </p:nvSpPr>
        <p:spPr>
          <a:xfrm>
            <a:off x="914400" y="4663440"/>
            <a:ext cx="164592" cy="164592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143000" y="461772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实现党建领域全覆盖</a:t>
            </a:r>
          </a:p>
        </p:txBody>
      </p:sp>
      <p:sp>
        <p:nvSpPr>
          <p:cNvPr id="24" name="Oval 23"/>
          <p:cNvSpPr/>
          <p:nvPr/>
        </p:nvSpPr>
        <p:spPr>
          <a:xfrm>
            <a:off x="914400" y="5166360"/>
            <a:ext cx="164592" cy="164592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143000" y="512064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图文端：每周1期主题图文合集</a:t>
            </a:r>
          </a:p>
        </p:txBody>
      </p:sp>
      <p:sp>
        <p:nvSpPr>
          <p:cNvPr id="26" name="Oval 25"/>
          <p:cNvSpPr/>
          <p:nvPr/>
        </p:nvSpPr>
        <p:spPr>
          <a:xfrm>
            <a:off x="914400" y="5669280"/>
            <a:ext cx="164592" cy="164592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143000" y="562356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转发时效：不超过3小时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389120" y="3063240"/>
            <a:ext cx="3474720" cy="320040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4389120" y="3063240"/>
            <a:ext cx="3474720" cy="41148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389120" y="3063240"/>
            <a:ext cx="347472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数据增长目标</a:t>
            </a:r>
          </a:p>
        </p:txBody>
      </p:sp>
      <p:sp>
        <p:nvSpPr>
          <p:cNvPr id="31" name="Oval 30"/>
          <p:cNvSpPr/>
          <p:nvPr/>
        </p:nvSpPr>
        <p:spPr>
          <a:xfrm>
            <a:off x="4572000" y="3657600"/>
            <a:ext cx="164592" cy="164592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800600" y="361188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视频号关注量环比增长≥10%</a:t>
            </a:r>
          </a:p>
        </p:txBody>
      </p:sp>
      <p:sp>
        <p:nvSpPr>
          <p:cNvPr id="33" name="Oval 32"/>
          <p:cNvSpPr/>
          <p:nvPr/>
        </p:nvSpPr>
        <p:spPr>
          <a:xfrm>
            <a:off x="4572000" y="4160520"/>
            <a:ext cx="164592" cy="164592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800600" y="411480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单条视频平均点赞量环比≥10%</a:t>
            </a:r>
          </a:p>
        </p:txBody>
      </p:sp>
      <p:sp>
        <p:nvSpPr>
          <p:cNvPr id="35" name="Oval 34"/>
          <p:cNvSpPr/>
          <p:nvPr/>
        </p:nvSpPr>
        <p:spPr>
          <a:xfrm>
            <a:off x="4572000" y="4663440"/>
            <a:ext cx="164592" cy="164592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4800600" y="461772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单条视频平均转发量环比≥10%</a:t>
            </a:r>
          </a:p>
        </p:txBody>
      </p:sp>
      <p:sp>
        <p:nvSpPr>
          <p:cNvPr id="37" name="Oval 36"/>
          <p:cNvSpPr/>
          <p:nvPr/>
        </p:nvSpPr>
        <p:spPr>
          <a:xfrm>
            <a:off x="4572000" y="5166360"/>
            <a:ext cx="164592" cy="164592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4800600" y="512064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公众号主题合集阅读量环比≥10%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0" y="3063240"/>
            <a:ext cx="3474720" cy="3200400"/>
          </a:xfrm>
          <a:prstGeom prst="roundRect">
            <a:avLst/>
          </a:prstGeom>
          <a:solidFill>
            <a:srgbClr val="FDF7E8"/>
          </a:solidFill>
          <a:ln w="12700">
            <a:solidFill>
              <a:srgbClr val="D4A8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8046720" y="3063240"/>
            <a:ext cx="3474720" cy="41148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8046720" y="3063240"/>
            <a:ext cx="347472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质量与品牌目标</a:t>
            </a:r>
          </a:p>
        </p:txBody>
      </p:sp>
      <p:sp>
        <p:nvSpPr>
          <p:cNvPr id="42" name="Oval 41"/>
          <p:cNvSpPr/>
          <p:nvPr/>
        </p:nvSpPr>
        <p:spPr>
          <a:xfrm>
            <a:off x="8229600" y="3657600"/>
            <a:ext cx="164592" cy="164592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458200" y="361188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主题内容原创率100%</a:t>
            </a:r>
          </a:p>
        </p:txBody>
      </p:sp>
      <p:sp>
        <p:nvSpPr>
          <p:cNvPr id="44" name="Oval 43"/>
          <p:cNvSpPr/>
          <p:nvPr/>
        </p:nvSpPr>
        <p:spPr>
          <a:xfrm>
            <a:off x="8229600" y="4160520"/>
            <a:ext cx="164592" cy="164592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8458200" y="411480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基层一线素材占比≥70%</a:t>
            </a:r>
          </a:p>
        </p:txBody>
      </p:sp>
      <p:sp>
        <p:nvSpPr>
          <p:cNvPr id="46" name="Oval 45"/>
          <p:cNvSpPr/>
          <p:nvPr/>
        </p:nvSpPr>
        <p:spPr>
          <a:xfrm>
            <a:off x="8229600" y="4663440"/>
            <a:ext cx="164592" cy="164592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8458200" y="461772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形成1-2个高认知度栏目IP</a:t>
            </a:r>
          </a:p>
        </p:txBody>
      </p:sp>
      <p:sp>
        <p:nvSpPr>
          <p:cNvPr id="48" name="Oval 47"/>
          <p:cNvSpPr/>
          <p:nvPr/>
        </p:nvSpPr>
        <p:spPr>
          <a:xfrm>
            <a:off x="8229600" y="5166360"/>
            <a:ext cx="164592" cy="164592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8458200" y="512064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建立稳定基层供稿联动机制</a:t>
            </a:r>
          </a:p>
        </p:txBody>
      </p:sp>
      <p:sp>
        <p:nvSpPr>
          <p:cNvPr id="50" name="Rectangle 49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15 页 / 共 32 页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八、攻坚内容规划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五位一体内容矩阵 · 四轮主题攻坚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097280"/>
            <a:ext cx="10698480" cy="640080"/>
          </a:xfrm>
          <a:prstGeom prst="roundRect">
            <a:avLst/>
          </a:prstGeom>
          <a:solidFill>
            <a:srgbClr val="F5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1143000"/>
            <a:ext cx="10332720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每轮攻坚围绕1个核心主题，搭建"主题系列 + 领域联动 + 可视化配套 + 权威转发 + 线下投放"五位一体内容矩阵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1920240"/>
            <a:ext cx="2560320" cy="365760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1691640" y="2057400"/>
            <a:ext cx="640080" cy="64008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691640" y="2057400"/>
            <a:ext cx="640080" cy="6400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第1轮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2788920"/>
            <a:ext cx="237744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B11226"/>
                </a:solidFill>
                <a:latin typeface="Microsoft YaHei"/>
              </a:defRPr>
            </a:pPr>
            <a:r>
              <a:t>乡村振兴·党员先行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1005840" y="3291840"/>
            <a:ext cx="2011680" cy="0"/>
          </a:xfrm>
          <a:prstGeom prst="line">
            <a:avLst/>
          </a:prstGeom>
          <a:ln w="12700">
            <a:solidFill>
              <a:srgbClr val="B112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22960" y="342900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900" b="1">
                <a:solidFill>
                  <a:srgbClr val="5A5A5A"/>
                </a:solidFill>
                <a:latin typeface="Microsoft YaHei"/>
              </a:defRPr>
            </a:pPr>
            <a:r>
              <a:t>核心覆盖领域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3703320"/>
            <a:ext cx="237744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农村党建、驻村干部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425196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900" b="1">
                <a:solidFill>
                  <a:srgbClr val="5A5A5A"/>
                </a:solidFill>
                <a:latin typeface="Microsoft YaHei"/>
              </a:defRPr>
            </a:pPr>
            <a:r>
              <a:t>核心内容方向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4526280"/>
            <a:ext cx="2377440" cy="9144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驻村帮扶、产业振兴</a:t>
            </a:r>
            <a:br/>
            <a:r>
              <a:t>村集体经济、乡村治理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474720" y="1920240"/>
            <a:ext cx="2560320" cy="365760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434840" y="2057400"/>
            <a:ext cx="640080" cy="640080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434840" y="2057400"/>
            <a:ext cx="640080" cy="6400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第2轮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66160" y="2788920"/>
            <a:ext cx="237744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1A2744"/>
                </a:solidFill>
                <a:latin typeface="Microsoft YaHei"/>
              </a:defRPr>
            </a:pPr>
            <a:r>
              <a:t>基层治理·党员冲锋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3749039" y="3291840"/>
            <a:ext cx="2011681" cy="0"/>
          </a:xfrm>
          <a:prstGeom prst="line">
            <a:avLst/>
          </a:prstGeom>
          <a:ln w="12700">
            <a:solidFill>
              <a:srgbClr val="1A27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566160" y="342900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900" b="1">
                <a:solidFill>
                  <a:srgbClr val="5A5A5A"/>
                </a:solidFill>
                <a:latin typeface="Microsoft YaHei"/>
              </a:defRPr>
            </a:pPr>
            <a:r>
              <a:t>核心覆盖领域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566160" y="3703320"/>
            <a:ext cx="237744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社区党建、城市治理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566160" y="425196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900" b="1">
                <a:solidFill>
                  <a:srgbClr val="5A5A5A"/>
                </a:solidFill>
                <a:latin typeface="Microsoft YaHei"/>
              </a:defRPr>
            </a:pPr>
            <a:r>
              <a:t>核心内容方向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566160" y="4526280"/>
            <a:ext cx="2377440" cy="9144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网格党建、便民服务</a:t>
            </a:r>
            <a:br/>
            <a:r>
              <a:t>老旧小区改造、邻里党建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217920" y="1920240"/>
            <a:ext cx="2560320" cy="365760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7178040" y="2057400"/>
            <a:ext cx="640080" cy="64008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178040" y="2057400"/>
            <a:ext cx="640080" cy="6400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第3轮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09359" y="2788920"/>
            <a:ext cx="237744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B11226"/>
                </a:solidFill>
                <a:latin typeface="Microsoft YaHei"/>
              </a:defRPr>
            </a:pPr>
            <a:r>
              <a:t>岗位建功·党员领航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6492240" y="3291840"/>
            <a:ext cx="2011680" cy="0"/>
          </a:xfrm>
          <a:prstGeom prst="line">
            <a:avLst/>
          </a:prstGeom>
          <a:ln w="12700">
            <a:solidFill>
              <a:srgbClr val="B112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309359" y="342900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900" b="1">
                <a:solidFill>
                  <a:srgbClr val="5A5A5A"/>
                </a:solidFill>
                <a:latin typeface="Microsoft YaHei"/>
              </a:defRPr>
            </a:pPr>
            <a:r>
              <a:t>核心覆盖领域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309359" y="3703320"/>
            <a:ext cx="237744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机关/国企/教育/高校/两新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309359" y="425196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900" b="1">
                <a:solidFill>
                  <a:srgbClr val="5A5A5A"/>
                </a:solidFill>
                <a:latin typeface="Microsoft YaHei"/>
              </a:defRPr>
            </a:pPr>
            <a:r>
              <a:t>核心内容方向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309359" y="4526280"/>
            <a:ext cx="2377440" cy="9144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岗位攻坚、为民服务</a:t>
            </a:r>
            <a:br/>
            <a:r>
              <a:t>行业党建特色、两新覆盖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8961120" y="1920240"/>
            <a:ext cx="2560320" cy="365760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9921240" y="2057400"/>
            <a:ext cx="640080" cy="640080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9921240" y="2057400"/>
            <a:ext cx="640080" cy="6400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第4轮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052560" y="2788920"/>
            <a:ext cx="237744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1A2744"/>
                </a:solidFill>
                <a:latin typeface="Microsoft YaHei"/>
              </a:defRPr>
            </a:pPr>
            <a:r>
              <a:t>榜样领航·初心闪耀</a:t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9235440" y="3291840"/>
            <a:ext cx="2011680" cy="0"/>
          </a:xfrm>
          <a:prstGeom prst="line">
            <a:avLst/>
          </a:prstGeom>
          <a:ln w="12700">
            <a:solidFill>
              <a:srgbClr val="1A27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9052560" y="342900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900" b="1">
                <a:solidFill>
                  <a:srgbClr val="5A5A5A"/>
                </a:solidFill>
                <a:latin typeface="Microsoft YaHei"/>
              </a:defRPr>
            </a:pPr>
            <a:r>
              <a:t>核心覆盖领域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052560" y="3703320"/>
            <a:ext cx="237744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全领域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052560" y="425196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900" b="1">
                <a:solidFill>
                  <a:srgbClr val="5A5A5A"/>
                </a:solidFill>
                <a:latin typeface="Microsoft YaHei"/>
              </a:defRPr>
            </a:pPr>
            <a:r>
              <a:t>核心内容方向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052560" y="4526280"/>
            <a:ext cx="2377440" cy="9144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先进典型、年度成果</a:t>
            </a:r>
            <a:br/>
            <a:r>
              <a:t>党建品牌总结</a:t>
            </a:r>
          </a:p>
        </p:txBody>
      </p:sp>
      <p:sp>
        <p:nvSpPr>
          <p:cNvPr id="47" name="Rectangle 4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16 页 / 共 32 页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八、攻坚执行三阶段 + 数据提升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启动 → 推进 → 复盘 · 全流程闭环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1097280"/>
            <a:ext cx="54864" cy="201168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078992"/>
            <a:ext cx="9948672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攻坚执行三阶段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1417320"/>
            <a:ext cx="3474720" cy="274320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731520" y="1417320"/>
            <a:ext cx="3474720" cy="45720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1417320"/>
            <a:ext cx="347472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启动筹备（第1周）</a:t>
            </a:r>
          </a:p>
        </p:txBody>
      </p:sp>
      <p:sp>
        <p:nvSpPr>
          <p:cNvPr id="14" name="Oval 13"/>
          <p:cNvSpPr/>
          <p:nvPr/>
        </p:nvSpPr>
        <p:spPr>
          <a:xfrm>
            <a:off x="914400" y="2057400"/>
            <a:ext cx="146304" cy="146304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15568" y="2011680"/>
            <a:ext cx="29260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组建攻坚专班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2441448"/>
            <a:ext cx="146304" cy="146304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115568" y="2395728"/>
            <a:ext cx="29260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确定主题与内容计划</a:t>
            </a:r>
          </a:p>
        </p:txBody>
      </p:sp>
      <p:sp>
        <p:nvSpPr>
          <p:cNvPr id="18" name="Oval 17"/>
          <p:cNvSpPr/>
          <p:nvPr/>
        </p:nvSpPr>
        <p:spPr>
          <a:xfrm>
            <a:off x="914400" y="2825496"/>
            <a:ext cx="146304" cy="146304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115568" y="2779776"/>
            <a:ext cx="29260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素材储备与人员分工</a:t>
            </a:r>
          </a:p>
        </p:txBody>
      </p:sp>
      <p:sp>
        <p:nvSpPr>
          <p:cNvPr id="20" name="Oval 19"/>
          <p:cNvSpPr/>
          <p:nvPr/>
        </p:nvSpPr>
        <p:spPr>
          <a:xfrm>
            <a:off x="914400" y="3209544"/>
            <a:ext cx="146304" cy="146304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115568" y="3163824"/>
            <a:ext cx="29260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建立数据监测基线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251960" y="2560320"/>
            <a:ext cx="1371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2000" b="1">
                <a:solidFill>
                  <a:srgbClr val="D4A843"/>
                </a:solidFill>
                <a:latin typeface="Microsoft YaHei"/>
              </a:defRPr>
            </a:pPr>
            <a:r>
              <a:t>→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389120" y="1417320"/>
            <a:ext cx="3474720" cy="274320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4389120" y="1417320"/>
            <a:ext cx="3474720" cy="45720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389120" y="1417320"/>
            <a:ext cx="347472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集中推进（第2-8周）</a:t>
            </a:r>
          </a:p>
        </p:txBody>
      </p:sp>
      <p:sp>
        <p:nvSpPr>
          <p:cNvPr id="26" name="Oval 25"/>
          <p:cNvSpPr/>
          <p:nvPr/>
        </p:nvSpPr>
        <p:spPr>
          <a:xfrm>
            <a:off x="4572000" y="2057400"/>
            <a:ext cx="146304" cy="146304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773168" y="2011680"/>
            <a:ext cx="29260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按固定节律每日发布</a:t>
            </a:r>
          </a:p>
        </p:txBody>
      </p:sp>
      <p:sp>
        <p:nvSpPr>
          <p:cNvPr id="28" name="Oval 27"/>
          <p:cNvSpPr/>
          <p:nvPr/>
        </p:nvSpPr>
        <p:spPr>
          <a:xfrm>
            <a:off x="4572000" y="2441448"/>
            <a:ext cx="146304" cy="146304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773168" y="2395728"/>
            <a:ext cx="29260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每日1条攻坚主题短视频</a:t>
            </a:r>
          </a:p>
        </p:txBody>
      </p:sp>
      <p:sp>
        <p:nvSpPr>
          <p:cNvPr id="30" name="Oval 29"/>
          <p:cNvSpPr/>
          <p:nvPr/>
        </p:nvSpPr>
        <p:spPr>
          <a:xfrm>
            <a:off x="4572000" y="2825496"/>
            <a:ext cx="146304" cy="146304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773168" y="2779776"/>
            <a:ext cx="29260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每周穿插领域联动内容</a:t>
            </a:r>
          </a:p>
        </p:txBody>
      </p:sp>
      <p:sp>
        <p:nvSpPr>
          <p:cNvPr id="32" name="Oval 31"/>
          <p:cNvSpPr/>
          <p:nvPr/>
        </p:nvSpPr>
        <p:spPr>
          <a:xfrm>
            <a:off x="4572000" y="3209544"/>
            <a:ext cx="146304" cy="146304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773168" y="3163824"/>
            <a:ext cx="29260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可视化产品配套发布</a:t>
            </a:r>
          </a:p>
        </p:txBody>
      </p:sp>
      <p:sp>
        <p:nvSpPr>
          <p:cNvPr id="34" name="Oval 33"/>
          <p:cNvSpPr/>
          <p:nvPr/>
        </p:nvSpPr>
        <p:spPr>
          <a:xfrm>
            <a:off x="4572000" y="3593591"/>
            <a:ext cx="146304" cy="146304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773168" y="3547872"/>
            <a:ext cx="29260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线下大屏同步投放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909560" y="2560320"/>
            <a:ext cx="1371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2000" b="1">
                <a:solidFill>
                  <a:srgbClr val="D4A843"/>
                </a:solidFill>
                <a:latin typeface="Microsoft YaHei"/>
              </a:defRPr>
            </a:pPr>
            <a:r>
              <a:t>→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8046720" y="1417320"/>
            <a:ext cx="3474720" cy="2743200"/>
          </a:xfrm>
          <a:prstGeom prst="roundRect">
            <a:avLst/>
          </a:prstGeom>
          <a:solidFill>
            <a:srgbClr val="FDF7E8"/>
          </a:solidFill>
          <a:ln w="12700">
            <a:solidFill>
              <a:srgbClr val="D4A8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8046720" y="1417320"/>
            <a:ext cx="3474720" cy="45720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046720" y="1417320"/>
            <a:ext cx="347472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复盘提升（第9周）</a:t>
            </a:r>
          </a:p>
        </p:txBody>
      </p:sp>
      <p:sp>
        <p:nvSpPr>
          <p:cNvPr id="40" name="Oval 39"/>
          <p:cNvSpPr/>
          <p:nvPr/>
        </p:nvSpPr>
        <p:spPr>
          <a:xfrm>
            <a:off x="8229600" y="2057400"/>
            <a:ext cx="146304" cy="146304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8430768" y="2011680"/>
            <a:ext cx="29260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数据对比分析</a:t>
            </a:r>
          </a:p>
        </p:txBody>
      </p:sp>
      <p:sp>
        <p:nvSpPr>
          <p:cNvPr id="42" name="Oval 41"/>
          <p:cNvSpPr/>
          <p:nvPr/>
        </p:nvSpPr>
        <p:spPr>
          <a:xfrm>
            <a:off x="8229600" y="2441448"/>
            <a:ext cx="146304" cy="146304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430768" y="2395728"/>
            <a:ext cx="29260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经验总结与问题梳理</a:t>
            </a:r>
          </a:p>
        </p:txBody>
      </p:sp>
      <p:sp>
        <p:nvSpPr>
          <p:cNvPr id="44" name="Oval 43"/>
          <p:cNvSpPr/>
          <p:nvPr/>
        </p:nvSpPr>
        <p:spPr>
          <a:xfrm>
            <a:off x="8229600" y="2825496"/>
            <a:ext cx="146304" cy="146304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8430768" y="2779776"/>
            <a:ext cx="29260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优化下一轮攻坚策略</a:t>
            </a:r>
          </a:p>
        </p:txBody>
      </p:sp>
      <p:sp>
        <p:nvSpPr>
          <p:cNvPr id="46" name="Oval 45"/>
          <p:cNvSpPr/>
          <p:nvPr/>
        </p:nvSpPr>
        <p:spPr>
          <a:xfrm>
            <a:off x="8229600" y="3209544"/>
            <a:ext cx="146304" cy="146304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8430768" y="3163824"/>
            <a:ext cx="29260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形成可复制模式</a:t>
            </a:r>
          </a:p>
        </p:txBody>
      </p:sp>
      <p:sp>
        <p:nvSpPr>
          <p:cNvPr id="48" name="Rectangle 47"/>
          <p:cNvSpPr/>
          <p:nvPr/>
        </p:nvSpPr>
        <p:spPr>
          <a:xfrm>
            <a:off x="731520" y="4343400"/>
            <a:ext cx="54864" cy="201168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841248" y="4325112"/>
            <a:ext cx="9948672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数据提升四大专项动作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731520" y="4663440"/>
            <a:ext cx="2560320" cy="164592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731520" y="4663440"/>
            <a:ext cx="2560320" cy="32004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731520" y="4663440"/>
            <a:ext cx="256032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数据台账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22960" y="5074920"/>
            <a:ext cx="2377440" cy="10972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建立每日数据监测台账</a:t>
            </a:r>
            <a:br/>
            <a:r>
              <a:t>记录播放/点赞/转发/关注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3474720" y="4663440"/>
            <a:ext cx="2560320" cy="164592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ectangle 54"/>
          <p:cNvSpPr/>
          <p:nvPr/>
        </p:nvSpPr>
        <p:spPr>
          <a:xfrm>
            <a:off x="3474720" y="4663440"/>
            <a:ext cx="2560320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3474720" y="4663440"/>
            <a:ext cx="256032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标题优化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566160" y="5074920"/>
            <a:ext cx="2377440" cy="10972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A/B测试标题封面</a:t>
            </a:r>
            <a:br/>
            <a:r>
              <a:t>研究高点击率标题模式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6217920" y="4663440"/>
            <a:ext cx="2560320" cy="1645920"/>
          </a:xfrm>
          <a:prstGeom prst="roundRect">
            <a:avLst/>
          </a:prstGeom>
          <a:solidFill>
            <a:srgbClr val="FDF7E8"/>
          </a:solidFill>
          <a:ln w="12700">
            <a:solidFill>
              <a:srgbClr val="D4A8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6217920" y="4663440"/>
            <a:ext cx="2560320" cy="32004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6217920" y="4663440"/>
            <a:ext cx="256032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传播链优化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309359" y="5074920"/>
            <a:ext cx="2377440" cy="10972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打通"发现→关注→转发"</a:t>
            </a:r>
            <a:br/>
            <a:r>
              <a:t>全链路优化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8961120" y="4663440"/>
            <a:ext cx="2560320" cy="164592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8961120" y="4663440"/>
            <a:ext cx="2560320" cy="32004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8961120" y="4663440"/>
            <a:ext cx="256032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线下导流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052560" y="5074920"/>
            <a:ext cx="2377440" cy="10972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线下大屏设置二维码</a:t>
            </a:r>
            <a:br/>
            <a:r>
              <a:t>引导线上关注转化</a:t>
            </a:r>
          </a:p>
        </p:txBody>
      </p:sp>
      <p:sp>
        <p:nvSpPr>
          <p:cNvPr id="66" name="Rectangle 6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17 页 / 共 32 页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九、落地保障机制与预期成效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三重保障 · 四项指标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1097280"/>
            <a:ext cx="54864" cy="201168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078992"/>
            <a:ext cx="9948672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三重保障机制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1417320"/>
            <a:ext cx="3474720" cy="256032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731520" y="1417320"/>
            <a:ext cx="3474720" cy="41148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1417320"/>
            <a:ext cx="347472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素材供稿保障</a:t>
            </a:r>
          </a:p>
        </p:txBody>
      </p:sp>
      <p:sp>
        <p:nvSpPr>
          <p:cNvPr id="14" name="Oval 13"/>
          <p:cNvSpPr/>
          <p:nvPr/>
        </p:nvSpPr>
        <p:spPr>
          <a:xfrm>
            <a:off x="914400" y="2011680"/>
            <a:ext cx="146304" cy="146304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15568" y="196596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建立基层通讯员队伍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2468880"/>
            <a:ext cx="146304" cy="146304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115568" y="242316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各区县每周供稿不少于2条</a:t>
            </a:r>
          </a:p>
        </p:txBody>
      </p:sp>
      <p:sp>
        <p:nvSpPr>
          <p:cNvPr id="18" name="Oval 17"/>
          <p:cNvSpPr/>
          <p:nvPr/>
        </p:nvSpPr>
        <p:spPr>
          <a:xfrm>
            <a:off x="914400" y="2926080"/>
            <a:ext cx="146304" cy="146304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115568" y="288036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驻村干部"人人都是通讯员"</a:t>
            </a:r>
          </a:p>
        </p:txBody>
      </p:sp>
      <p:sp>
        <p:nvSpPr>
          <p:cNvPr id="20" name="Oval 19"/>
          <p:cNvSpPr/>
          <p:nvPr/>
        </p:nvSpPr>
        <p:spPr>
          <a:xfrm>
            <a:off x="914400" y="3383280"/>
            <a:ext cx="146304" cy="146304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115568" y="333756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设立供稿激励机制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389120" y="1417320"/>
            <a:ext cx="3474720" cy="256032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389120" y="1417320"/>
            <a:ext cx="3474720" cy="41148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389120" y="1417320"/>
            <a:ext cx="347472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内容审核保障</a:t>
            </a:r>
          </a:p>
        </p:txBody>
      </p:sp>
      <p:sp>
        <p:nvSpPr>
          <p:cNvPr id="25" name="Oval 24"/>
          <p:cNvSpPr/>
          <p:nvPr/>
        </p:nvSpPr>
        <p:spPr>
          <a:xfrm>
            <a:off x="4572000" y="2011680"/>
            <a:ext cx="146304" cy="146304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773168" y="196596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三审三校制度</a:t>
            </a:r>
          </a:p>
        </p:txBody>
      </p:sp>
      <p:sp>
        <p:nvSpPr>
          <p:cNvPr id="27" name="Oval 26"/>
          <p:cNvSpPr/>
          <p:nvPr/>
        </p:nvSpPr>
        <p:spPr>
          <a:xfrm>
            <a:off x="4572000" y="2468880"/>
            <a:ext cx="146304" cy="146304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773168" y="242316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政治方向第一道关口</a:t>
            </a:r>
          </a:p>
        </p:txBody>
      </p:sp>
      <p:sp>
        <p:nvSpPr>
          <p:cNvPr id="29" name="Oval 28"/>
          <p:cNvSpPr/>
          <p:nvPr/>
        </p:nvSpPr>
        <p:spPr>
          <a:xfrm>
            <a:off x="4572000" y="2926080"/>
            <a:ext cx="146304" cy="146304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773168" y="288036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事实准确性核查</a:t>
            </a:r>
          </a:p>
        </p:txBody>
      </p:sp>
      <p:sp>
        <p:nvSpPr>
          <p:cNvPr id="31" name="Oval 30"/>
          <p:cNvSpPr/>
          <p:nvPr/>
        </p:nvSpPr>
        <p:spPr>
          <a:xfrm>
            <a:off x="4572000" y="3383280"/>
            <a:ext cx="146304" cy="146304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773168" y="333756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发布前100%审核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8046720" y="1417320"/>
            <a:ext cx="3474720" cy="2560320"/>
          </a:xfrm>
          <a:prstGeom prst="roundRect">
            <a:avLst/>
          </a:prstGeom>
          <a:solidFill>
            <a:srgbClr val="FDF7E8"/>
          </a:solidFill>
          <a:ln w="12700">
            <a:solidFill>
              <a:srgbClr val="D4A8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8046720" y="1417320"/>
            <a:ext cx="3474720" cy="41148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046720" y="1417320"/>
            <a:ext cx="347472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技术团队保障</a:t>
            </a:r>
          </a:p>
        </p:txBody>
      </p:sp>
      <p:sp>
        <p:nvSpPr>
          <p:cNvPr id="36" name="Oval 35"/>
          <p:cNvSpPr/>
          <p:nvPr/>
        </p:nvSpPr>
        <p:spPr>
          <a:xfrm>
            <a:off x="8229600" y="2011680"/>
            <a:ext cx="146304" cy="146304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430768" y="196596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配备专业拍摄剪辑人员</a:t>
            </a:r>
          </a:p>
        </p:txBody>
      </p:sp>
      <p:sp>
        <p:nvSpPr>
          <p:cNvPr id="38" name="Oval 37"/>
          <p:cNvSpPr/>
          <p:nvPr/>
        </p:nvSpPr>
        <p:spPr>
          <a:xfrm>
            <a:off x="8229600" y="2468880"/>
            <a:ext cx="146304" cy="146304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430768" y="242316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建立视频模板库</a:t>
            </a:r>
          </a:p>
        </p:txBody>
      </p:sp>
      <p:sp>
        <p:nvSpPr>
          <p:cNvPr id="40" name="Oval 39"/>
          <p:cNvSpPr/>
          <p:nvPr/>
        </p:nvSpPr>
        <p:spPr>
          <a:xfrm>
            <a:off x="8229600" y="2926080"/>
            <a:ext cx="146304" cy="146304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8430768" y="288036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制定制作规范与SOP</a:t>
            </a:r>
          </a:p>
        </p:txBody>
      </p:sp>
      <p:sp>
        <p:nvSpPr>
          <p:cNvPr id="42" name="Oval 41"/>
          <p:cNvSpPr/>
          <p:nvPr/>
        </p:nvSpPr>
        <p:spPr>
          <a:xfrm>
            <a:off x="8229600" y="3383280"/>
            <a:ext cx="146304" cy="146304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430768" y="3337560"/>
            <a:ext cx="29260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定期技能培训提升</a:t>
            </a:r>
          </a:p>
        </p:txBody>
      </p:sp>
      <p:sp>
        <p:nvSpPr>
          <p:cNvPr id="44" name="Rectangle 43"/>
          <p:cNvSpPr/>
          <p:nvPr/>
        </p:nvSpPr>
        <p:spPr>
          <a:xfrm>
            <a:off x="731520" y="4160520"/>
            <a:ext cx="54864" cy="201168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841248" y="4142232"/>
            <a:ext cx="9948672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预期成效（四项核心指标）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731520" y="4480560"/>
            <a:ext cx="2560320" cy="137160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731520" y="4617720"/>
            <a:ext cx="2560320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3000" b="1">
                <a:solidFill>
                  <a:srgbClr val="B11226"/>
                </a:solidFill>
                <a:latin typeface="Microsoft YaHei"/>
              </a:defRPr>
            </a:pPr>
            <a:r>
              <a:t>10%+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31520" y="5212080"/>
            <a:ext cx="256032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100" b="0">
                <a:solidFill>
                  <a:srgbClr val="5A5A5A"/>
                </a:solidFill>
                <a:latin typeface="Microsoft YaHei"/>
              </a:defRPr>
            </a:pPr>
            <a:r>
              <a:t>关注量环比增长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3474720" y="4480560"/>
            <a:ext cx="2560320" cy="137160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3474720" y="4617720"/>
            <a:ext cx="2560320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3000" b="1">
                <a:solidFill>
                  <a:srgbClr val="1A2744"/>
                </a:solidFill>
                <a:latin typeface="Microsoft YaHei"/>
              </a:defRPr>
            </a:pPr>
            <a:r>
              <a:t>10%+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474720" y="5212080"/>
            <a:ext cx="256032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100" b="0">
                <a:solidFill>
                  <a:srgbClr val="5A5A5A"/>
                </a:solidFill>
                <a:latin typeface="Microsoft YaHei"/>
              </a:defRPr>
            </a:pPr>
            <a:r>
              <a:t>点赞转发环比提升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6217920" y="4480560"/>
            <a:ext cx="2560320" cy="1371600"/>
          </a:xfrm>
          <a:prstGeom prst="roundRect">
            <a:avLst/>
          </a:prstGeom>
          <a:solidFill>
            <a:srgbClr val="FDF7E8"/>
          </a:solidFill>
          <a:ln w="12700">
            <a:solidFill>
              <a:srgbClr val="D4A8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217920" y="4617720"/>
            <a:ext cx="2560320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3000" b="1">
                <a:solidFill>
                  <a:srgbClr val="D4A843"/>
                </a:solidFill>
                <a:latin typeface="Microsoft YaHei"/>
              </a:defRPr>
            </a:pPr>
            <a:r>
              <a:t>100%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217920" y="5212080"/>
            <a:ext cx="256032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100" b="0">
                <a:solidFill>
                  <a:srgbClr val="5A5A5A"/>
                </a:solidFill>
                <a:latin typeface="Microsoft YaHei"/>
              </a:defRPr>
            </a:pPr>
            <a:r>
              <a:t>主题内容原创率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8961120" y="4480560"/>
            <a:ext cx="2560320" cy="137160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8961120" y="4617720"/>
            <a:ext cx="2560320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3000" b="1">
                <a:solidFill>
                  <a:srgbClr val="B11226"/>
                </a:solidFill>
                <a:latin typeface="Microsoft YaHei"/>
              </a:defRPr>
            </a:pPr>
            <a:r>
              <a:t>70%+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961120" y="5212080"/>
            <a:ext cx="256032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100" b="0">
                <a:solidFill>
                  <a:srgbClr val="5A5A5A"/>
                </a:solidFill>
                <a:latin typeface="Microsoft YaHei"/>
              </a:defRPr>
            </a:pPr>
            <a:r>
              <a:t>基层一线素材占比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731520" y="5989320"/>
            <a:ext cx="10698480" cy="548640"/>
          </a:xfrm>
          <a:prstGeom prst="round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914400" y="5989320"/>
            <a:ext cx="10332720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D4A843"/>
                </a:solidFill>
                <a:latin typeface="Microsoft YaHei"/>
              </a:defRPr>
            </a:pPr>
            <a:r>
              <a:t>品牌愿景：打造"党旗领航·宁聚力"西宁党建融媒体宣传品牌，实现党建宣传从"有没有"到"好不好"的质效跃升。</a:t>
            </a:r>
          </a:p>
        </p:txBody>
      </p:sp>
      <p:sp>
        <p:nvSpPr>
          <p:cNvPr id="60" name="Rectangle 59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18 页 / 共 32 页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48272"/>
            <a:ext cx="12191695" cy="109728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5166360" y="1097280"/>
            <a:ext cx="914400" cy="91440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5303520" y="1234440"/>
            <a:ext cx="640080" cy="640080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166360" y="1097280"/>
            <a:ext cx="914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党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286000"/>
            <a:ext cx="10058400" cy="7315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Microsoft YaHei"/>
              </a:defRPr>
            </a:pPr>
            <a:r>
              <a:t>第二篇：典型案例汇编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0" y="3108960"/>
            <a:ext cx="3931920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3291840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800" b="0">
                <a:solidFill>
                  <a:srgbClr val="D4A843"/>
                </a:solidFill>
                <a:latin typeface="Microsoft YaHei"/>
              </a:defRPr>
            </a:pPr>
            <a:r>
              <a:t>4大类 · 11个案例 · 对西宁启示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0" y="4114800"/>
            <a:ext cx="73152" cy="45720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560320" y="4114800"/>
            <a:ext cx="5486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400" b="0">
                <a:solidFill>
                  <a:srgbClr val="FFFFFF"/>
                </a:solidFill>
                <a:latin typeface="Microsoft YaHei"/>
              </a:defRPr>
            </a:pPr>
            <a:r>
              <a:t>一、个人IP类爆款案例（4个案例）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86000" y="4709160"/>
            <a:ext cx="73152" cy="45720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560320" y="4709160"/>
            <a:ext cx="5486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400" b="0">
                <a:solidFill>
                  <a:srgbClr val="FFFFFF"/>
                </a:solidFill>
                <a:latin typeface="Microsoft YaHei"/>
              </a:defRPr>
            </a:pPr>
            <a:r>
              <a:t>二、地方党建矩阵类案例（3个案例）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0" y="5303520"/>
            <a:ext cx="73152" cy="45720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560320" y="5303520"/>
            <a:ext cx="5486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400" b="0">
                <a:solidFill>
                  <a:srgbClr val="FFFFFF"/>
                </a:solidFill>
                <a:latin typeface="Microsoft YaHei"/>
              </a:defRPr>
            </a:pPr>
            <a:r>
              <a:t>三、党建动漫/图解类案例（1个案例）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6000" y="5897880"/>
            <a:ext cx="73152" cy="45720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560320" y="5897880"/>
            <a:ext cx="5486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400" b="0">
                <a:solidFill>
                  <a:srgbClr val="FFFFFF"/>
                </a:solidFill>
                <a:latin typeface="Microsoft YaHei"/>
              </a:defRPr>
            </a:pPr>
            <a:r>
              <a:t>四、线下大屏/公交投放类（3个案例）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目  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CONTENTS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188720"/>
            <a:ext cx="5029200" cy="914400"/>
          </a:xfrm>
          <a:prstGeom prst="roundRect">
            <a:avLst/>
          </a:prstGeom>
          <a:solidFill>
            <a:srgbClr val="FDF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868680" y="1371600"/>
            <a:ext cx="548640" cy="54864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1371600"/>
            <a:ext cx="548640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1280160"/>
            <a:ext cx="40233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400" b="1">
                <a:solidFill>
                  <a:srgbClr val="B11226"/>
                </a:solidFill>
                <a:latin typeface="Microsoft YaHei"/>
              </a:defRPr>
            </a:pPr>
            <a:r>
              <a:t>平台现状分析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54480" y="1645920"/>
            <a:ext cx="402336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现有矩阵运行态势与短板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" y="2240280"/>
            <a:ext cx="5029200" cy="914400"/>
          </a:xfrm>
          <a:prstGeom prst="roundRect">
            <a:avLst/>
          </a:prstGeom>
          <a:solidFill>
            <a:srgbClr val="F0F3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868680" y="2423160"/>
            <a:ext cx="548640" cy="548640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2423160"/>
            <a:ext cx="548640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54480" y="2331720"/>
            <a:ext cx="40233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400" b="1">
                <a:solidFill>
                  <a:srgbClr val="1A2744"/>
                </a:solidFill>
                <a:latin typeface="Microsoft YaHei"/>
              </a:defRPr>
            </a:pPr>
            <a:r>
              <a:t>方案目标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54480" y="2697480"/>
            <a:ext cx="402336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核心定位与四大目标维度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1520" y="3291839"/>
            <a:ext cx="5029200" cy="914400"/>
          </a:xfrm>
          <a:prstGeom prst="roundRect">
            <a:avLst/>
          </a:prstGeom>
          <a:solidFill>
            <a:srgbClr val="FDF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868680" y="3474720"/>
            <a:ext cx="548640" cy="54864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68680" y="3474720"/>
            <a:ext cx="548640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54480" y="3383279"/>
            <a:ext cx="40233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400" b="1">
                <a:solidFill>
                  <a:srgbClr val="B11226"/>
                </a:solidFill>
                <a:latin typeface="Microsoft YaHei"/>
              </a:defRPr>
            </a:pPr>
            <a:r>
              <a:t>实施阵地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554480" y="3749039"/>
            <a:ext cx="402336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线上核心+线下延展+联动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1520" y="4343400"/>
            <a:ext cx="5029200" cy="914400"/>
          </a:xfrm>
          <a:prstGeom prst="roundRect">
            <a:avLst/>
          </a:prstGeom>
          <a:solidFill>
            <a:srgbClr val="F0F3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868680" y="4526280"/>
            <a:ext cx="548640" cy="548640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68680" y="4526280"/>
            <a:ext cx="548640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554480" y="4434840"/>
            <a:ext cx="40233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400" b="1">
                <a:solidFill>
                  <a:srgbClr val="1A2744"/>
                </a:solidFill>
                <a:latin typeface="Microsoft YaHei"/>
              </a:defRPr>
            </a:pPr>
            <a:r>
              <a:t>原创常态化运营体系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554480" y="4800600"/>
            <a:ext cx="402336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四大固定栏目+发布频次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31520" y="5394959"/>
            <a:ext cx="5029200" cy="914400"/>
          </a:xfrm>
          <a:prstGeom prst="roundRect">
            <a:avLst/>
          </a:prstGeom>
          <a:solidFill>
            <a:srgbClr val="FDF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868680" y="5577840"/>
            <a:ext cx="548640" cy="54864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68680" y="5577840"/>
            <a:ext cx="548640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554480" y="5486399"/>
            <a:ext cx="40233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400" b="1">
                <a:solidFill>
                  <a:srgbClr val="B11226"/>
                </a:solidFill>
                <a:latin typeface="Microsoft YaHei"/>
              </a:defRPr>
            </a:pPr>
            <a:r>
              <a:t>日常发布节律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554480" y="5852159"/>
            <a:ext cx="402336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四时段+公众号联动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400800" y="1188720"/>
            <a:ext cx="5029200" cy="914400"/>
          </a:xfrm>
          <a:prstGeom prst="roundRect">
            <a:avLst/>
          </a:prstGeom>
          <a:solidFill>
            <a:srgbClr val="F0F3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6537960" y="1371600"/>
            <a:ext cx="548640" cy="548640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537960" y="1371600"/>
            <a:ext cx="548640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06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223760" y="1280160"/>
            <a:ext cx="40233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400" b="1">
                <a:solidFill>
                  <a:srgbClr val="1A2744"/>
                </a:solidFill>
                <a:latin typeface="Microsoft YaHei"/>
              </a:defRPr>
            </a:pPr>
            <a:r>
              <a:t>线下大屏投放矩阵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223760" y="1645920"/>
            <a:ext cx="402336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展厅大屏+公交大屏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400800" y="2240280"/>
            <a:ext cx="5029200" cy="914400"/>
          </a:xfrm>
          <a:prstGeom prst="roundRect">
            <a:avLst/>
          </a:prstGeom>
          <a:solidFill>
            <a:srgbClr val="FDF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6537960" y="2423160"/>
            <a:ext cx="548640" cy="54864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537960" y="2423160"/>
            <a:ext cx="548640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07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223760" y="2331720"/>
            <a:ext cx="40233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400" b="1">
                <a:solidFill>
                  <a:srgbClr val="B11226"/>
                </a:solidFill>
                <a:latin typeface="Microsoft YaHei"/>
              </a:defRPr>
            </a:pPr>
            <a:r>
              <a:t>专项精品视频创作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223760" y="2697480"/>
            <a:ext cx="402336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专题片+先锋人物+年度片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400800" y="3291839"/>
            <a:ext cx="5029200" cy="914400"/>
          </a:xfrm>
          <a:prstGeom prst="roundRect">
            <a:avLst/>
          </a:prstGeom>
          <a:solidFill>
            <a:srgbClr val="F0F3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6537960" y="3474720"/>
            <a:ext cx="548640" cy="548640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537960" y="3474720"/>
            <a:ext cx="548640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08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223760" y="3383279"/>
            <a:ext cx="40233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400" b="1">
                <a:solidFill>
                  <a:srgbClr val="1A2744"/>
                </a:solidFill>
                <a:latin typeface="Microsoft YaHei"/>
              </a:defRPr>
            </a:pPr>
            <a:r>
              <a:t>专项主题攻坚行动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223760" y="3749039"/>
            <a:ext cx="402336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总主题+三维目标+四轮攻坚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400800" y="4343400"/>
            <a:ext cx="5029200" cy="914400"/>
          </a:xfrm>
          <a:prstGeom prst="roundRect">
            <a:avLst/>
          </a:prstGeom>
          <a:solidFill>
            <a:srgbClr val="FDF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6537960" y="4526280"/>
            <a:ext cx="548640" cy="54864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537960" y="4526280"/>
            <a:ext cx="548640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09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223760" y="4434840"/>
            <a:ext cx="40233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400" b="1">
                <a:solidFill>
                  <a:srgbClr val="B11226"/>
                </a:solidFill>
                <a:latin typeface="Microsoft YaHei"/>
              </a:defRPr>
            </a:pPr>
            <a:r>
              <a:t>落地保障与预期成效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223760" y="4800600"/>
            <a:ext cx="402336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三重保障+四项指标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6400800" y="5394959"/>
            <a:ext cx="5029200" cy="914400"/>
          </a:xfrm>
          <a:prstGeom prst="roundRect">
            <a:avLst/>
          </a:prstGeom>
          <a:solidFill>
            <a:srgbClr val="F0F3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6537960" y="5577840"/>
            <a:ext cx="548640" cy="548640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6537960" y="5577840"/>
            <a:ext cx="548640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10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223760" y="5486399"/>
            <a:ext cx="40233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400" b="1">
                <a:solidFill>
                  <a:srgbClr val="1A2744"/>
                </a:solidFill>
                <a:latin typeface="Microsoft YaHei"/>
              </a:defRPr>
            </a:pPr>
            <a:r>
              <a:t>典型案例汇编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223760" y="5852159"/>
            <a:ext cx="402336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4大类11个案例+启示</a:t>
            </a:r>
          </a:p>
        </p:txBody>
      </p:sp>
      <p:sp>
        <p:nvSpPr>
          <p:cNvPr id="59" name="Rectangle 5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2 页 / 共 32 页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一、个人IP类爆款案例（1-2）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驻村干部个人IP · 现象级传播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097280"/>
            <a:ext cx="5212080" cy="475488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31520" y="1097280"/>
            <a:ext cx="5212080" cy="45720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1097280"/>
            <a:ext cx="52120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案例1："曾博士的驻村生活"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1691640"/>
            <a:ext cx="4846320" cy="402336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来源：网络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基本情况：</a:t>
            </a:r>
          </a:p>
          <a:p>
            <a:pPr algn="l">
              <a:lnSpc>
                <a:spcPct val="130000"/>
              </a:lnSpc>
              <a:spcAft>
                <a:spcPts val="8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90后驻村干部曾勇看到社交媒体上驻村干部助农直播间广受好评，决定另辟蹊径。他学习短视频运营，自掏腰包购置设备，打造了"曾博士的驻村生活"个人IP。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核心数据：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97280" y="3931920"/>
            <a:ext cx="2103120" cy="1097280"/>
          </a:xfrm>
          <a:prstGeom prst="roundRect">
            <a:avLst/>
          </a:prstGeom>
          <a:solidFill>
            <a:srgbClr val="FDF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97280" y="4023359"/>
            <a:ext cx="210312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2800" b="1">
                <a:solidFill>
                  <a:srgbClr val="B11226"/>
                </a:solidFill>
                <a:latin typeface="Microsoft YaHei"/>
              </a:defRPr>
            </a:pPr>
            <a:r>
              <a:t>23万+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4526280"/>
            <a:ext cx="210312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单条视频播放量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74720" y="4023360"/>
            <a:ext cx="2286000" cy="9144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2025年3月</a:t>
            </a:r>
            <a:br/>
            <a:r>
              <a:t>"拆迁与乡愁"短视频</a:t>
            </a:r>
            <a:br/>
            <a:r>
              <a:t>收获23万+次播放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1097280"/>
            <a:ext cx="5212080" cy="475488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217920" y="1097280"/>
            <a:ext cx="5212080" cy="45720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217920" y="1097280"/>
            <a:ext cx="52120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案例2："00后"驻村干部日记走红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0" y="1691640"/>
            <a:ext cx="4846320" cy="402336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来源：网络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1A2744"/>
                </a:solidFill>
                <a:latin typeface="Microsoft YaHei"/>
              </a:defRPr>
            </a:pPr>
            <a:r>
              <a:t>基本情况：</a:t>
            </a:r>
          </a:p>
          <a:p>
            <a:pPr algn="l">
              <a:lnSpc>
                <a:spcPct val="130000"/>
              </a:lnSpc>
              <a:spcAft>
                <a:spcPts val="8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一位"00后"驻村干部用短视频记录驻村生活和与村民相处的点滴。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1A2744"/>
                </a:solidFill>
                <a:latin typeface="Microsoft YaHei"/>
              </a:defRPr>
            </a:pPr>
            <a:r>
              <a:t>核心数据：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583680" y="3931920"/>
            <a:ext cx="1828800" cy="1097280"/>
          </a:xfrm>
          <a:prstGeom prst="roundRect">
            <a:avLst/>
          </a:prstGeom>
          <a:solidFill>
            <a:srgbClr val="F0F3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83680" y="4023359"/>
            <a:ext cx="182880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2800" b="1">
                <a:solidFill>
                  <a:srgbClr val="1A2744"/>
                </a:solidFill>
                <a:latin typeface="Microsoft YaHei"/>
              </a:defRPr>
            </a:pPr>
            <a:r>
              <a:t>2000万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83680" y="4526280"/>
            <a:ext cx="182880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11条视频总观看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595360" y="3931920"/>
            <a:ext cx="2560320" cy="1097280"/>
          </a:xfrm>
          <a:prstGeom prst="roundRect">
            <a:avLst/>
          </a:prstGeom>
          <a:solidFill>
            <a:srgbClr val="FDF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595360" y="4023359"/>
            <a:ext cx="256032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2800" b="1">
                <a:solidFill>
                  <a:srgbClr val="B11226"/>
                </a:solidFill>
                <a:latin typeface="Microsoft YaHei"/>
              </a:defRPr>
            </a:pPr>
            <a:r>
              <a:t>30万/月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595360" y="4526280"/>
            <a:ext cx="256032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助农增收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5120640"/>
            <a:ext cx="484632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村民说："村里来了位年轻又有活力的村干部！"一个月助农增收30万元，上千笔订单飞向全国。</a:t>
            </a:r>
          </a:p>
        </p:txBody>
      </p:sp>
      <p:sp>
        <p:nvSpPr>
          <p:cNvPr id="28" name="Rectangle 27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20 页 / 共 32 页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一、个人IP类爆款案例（3-4）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组工视频号 · 驻村帮扶栏目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097280"/>
            <a:ext cx="5212080" cy="475488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31520" y="1097280"/>
            <a:ext cx="5212080" cy="45720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1097280"/>
            <a:ext cx="52120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案例3：资阳安岳"组工柠聚力"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1691640"/>
            <a:ext cx="4846320" cy="457200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来源：四川资阳安岳县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基本情况：</a:t>
            </a:r>
          </a:p>
          <a:p>
            <a:pPr algn="l">
              <a:lnSpc>
                <a:spcPct val="130000"/>
              </a:lnSpc>
              <a:spcAft>
                <a:spcPts val="8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安岳县紧跟新媒体融合发展新趋势，坚持从"微"处破题发力，将短视频作为党员教育制片创作重点。</a:t>
            </a:r>
          </a:p>
          <a:p>
            <a:pPr algn="l">
              <a:lnSpc>
                <a:spcPct val="130000"/>
              </a:lnSpc>
              <a:spcAft>
                <a:spcPts val="400"/>
              </a:spcAft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核心数据：</a:t>
            </a:r>
          </a:p>
          <a:p>
            <a:pPr algn="l">
              <a:lnSpc>
                <a:spcPct val="130000"/>
              </a:lnSpc>
              <a:spcAft>
                <a:spcPts val="4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《第一书记驻村纪实》播放量超227万</a:t>
            </a:r>
          </a:p>
          <a:p>
            <a:pPr algn="l">
              <a:lnSpc>
                <a:spcPct val="130000"/>
              </a:lnSpc>
              <a:spcAft>
                <a:spcPts val="800"/>
              </a:spcAft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视频号月均播放量较传统公众号推文增长500%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特色做法：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系列栏目"走基层·访民情"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097280"/>
            <a:ext cx="5212080" cy="475488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217920" y="1097280"/>
            <a:ext cx="5212080" cy="45720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17920" y="1097280"/>
            <a:ext cx="52120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案例4：达州"我在村里挺好的"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1691640"/>
            <a:ext cx="4846320" cy="457200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来源：四川达州市委市直机关工委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1A2744"/>
                </a:solidFill>
                <a:latin typeface="Microsoft YaHei"/>
              </a:defRPr>
            </a:pPr>
            <a:r>
              <a:t>基本情况：</a:t>
            </a:r>
          </a:p>
          <a:p>
            <a:pPr algn="l">
              <a:lnSpc>
                <a:spcPct val="130000"/>
              </a:lnSpc>
              <a:spcAft>
                <a:spcPts val="8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2023年10月以来，"我在村里挺好的"栏目通过拍摄短视频记录"党员带头群众赞、百姓跟着党员干"的生动局面。</a:t>
            </a:r>
          </a:p>
          <a:p>
            <a:pPr algn="l">
              <a:lnSpc>
                <a:spcPct val="130000"/>
              </a:lnSpc>
              <a:spcAft>
                <a:spcPts val="400"/>
              </a:spcAft>
              <a:defRPr sz="1100" b="1">
                <a:solidFill>
                  <a:srgbClr val="1A2744"/>
                </a:solidFill>
                <a:latin typeface="Microsoft YaHei"/>
              </a:defRPr>
            </a:pPr>
            <a:r>
              <a:t>核心数据：</a:t>
            </a:r>
          </a:p>
          <a:p>
            <a:pPr algn="l">
              <a:lnSpc>
                <a:spcPct val="130000"/>
              </a:lnSpc>
              <a:spcAft>
                <a:spcPts val="4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已发布短视频81期</a:t>
            </a:r>
          </a:p>
          <a:p>
            <a:pPr algn="l">
              <a:lnSpc>
                <a:spcPct val="130000"/>
              </a:lnSpc>
              <a:spcAft>
                <a:spcPts val="800"/>
              </a:spcAft>
              <a:defRPr sz="1100" b="1">
                <a:solidFill>
                  <a:srgbClr val="1A2744"/>
                </a:solidFill>
                <a:latin typeface="Microsoft YaHei"/>
              </a:defRPr>
            </a:pPr>
            <a:r>
              <a:t>视频播放量超百万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1A2744"/>
                </a:solidFill>
                <a:latin typeface="Microsoft YaHei"/>
              </a:defRPr>
            </a:pPr>
            <a:r>
              <a:t>栏目定位：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展示驻村干部为民情怀和务实作风</a:t>
            </a:r>
            <a:br/>
            <a:r>
              <a:t>宣传帮扶好经验、好做法及先进人物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21 页 / 共 32 页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一、个人IP类案例·对西宁启示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7个系列栏目策划 · 人人通讯员模式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097280"/>
            <a:ext cx="10698480" cy="914400"/>
          </a:xfrm>
          <a:prstGeom prst="round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868680" y="1234440"/>
            <a:ext cx="54864" cy="64008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51560" y="114300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300" b="1">
                <a:solidFill>
                  <a:srgbClr val="D4A843"/>
                </a:solidFill>
                <a:latin typeface="Microsoft YaHei"/>
              </a:defRPr>
            </a:pPr>
            <a:r>
              <a:t>核心启示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1560" y="1463040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0">
                <a:solidFill>
                  <a:srgbClr val="FFFFFF"/>
                </a:solidFill>
                <a:latin typeface="Microsoft YaHei"/>
              </a:defRPr>
            </a:pPr>
            <a:r>
              <a:t>个人IP是基层党建宣传"破圈"的最有效路径。可发动西宁驻村干部用手机随手拍，形成"人人都是通讯员"的内容生产模式。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1520" y="2194560"/>
            <a:ext cx="54864" cy="201168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2176272"/>
            <a:ext cx="9948672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可策划的7个系列栏目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2560320"/>
            <a:ext cx="5029200" cy="50292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822960" y="2651760"/>
            <a:ext cx="320040" cy="32004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2651760"/>
            <a:ext cx="32004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34440" y="2560320"/>
            <a:ext cx="4389120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西宁驻村青年说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1520" y="3154679"/>
            <a:ext cx="5029200" cy="50292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822960" y="3246120"/>
            <a:ext cx="320040" cy="320040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3246120"/>
            <a:ext cx="32004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34440" y="3154679"/>
            <a:ext cx="4389120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1200" b="1">
                <a:solidFill>
                  <a:srgbClr val="1A2744"/>
                </a:solidFill>
                <a:latin typeface="Microsoft YaHei"/>
              </a:defRPr>
            </a:pPr>
            <a:r>
              <a:t>组工"宁"聚力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31520" y="3749039"/>
            <a:ext cx="5029200" cy="50292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22960" y="3840479"/>
            <a:ext cx="320040" cy="32004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2960" y="3840479"/>
            <a:ext cx="32004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34440" y="3749039"/>
            <a:ext cx="4389120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曾博士驻村生活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31520" y="4343400"/>
            <a:ext cx="5029200" cy="50292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822960" y="4434840"/>
            <a:ext cx="320040" cy="320040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22960" y="4434840"/>
            <a:ext cx="32004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234440" y="4343400"/>
            <a:ext cx="4389120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1200" b="1">
                <a:solidFill>
                  <a:srgbClr val="1A2744"/>
                </a:solidFill>
                <a:latin typeface="Microsoft YaHei"/>
              </a:defRPr>
            </a:pPr>
            <a:r>
              <a:t>驻村干部随手拍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26480" y="2560320"/>
            <a:ext cx="5029200" cy="50292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217920" y="2651760"/>
            <a:ext cx="320040" cy="32004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217920" y="2651760"/>
            <a:ext cx="32004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629400" y="2560320"/>
            <a:ext cx="4389120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我在村里干什么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126480" y="3154679"/>
            <a:ext cx="5029200" cy="50292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6217920" y="3246120"/>
            <a:ext cx="320040" cy="320040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217920" y="3246120"/>
            <a:ext cx="32004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6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629400" y="3154679"/>
            <a:ext cx="4389120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1200" b="1">
                <a:solidFill>
                  <a:srgbClr val="1A2744"/>
                </a:solidFill>
                <a:latin typeface="Microsoft YaHei"/>
              </a:defRPr>
            </a:pPr>
            <a:r>
              <a:t>我在社区做什么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126480" y="3749039"/>
            <a:ext cx="5029200" cy="502920"/>
          </a:xfrm>
          <a:prstGeom prst="roundRect">
            <a:avLst/>
          </a:prstGeom>
          <a:solidFill>
            <a:srgbClr val="FDF7E8"/>
          </a:solidFill>
          <a:ln w="12700">
            <a:solidFill>
              <a:srgbClr val="D4A8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6217920" y="3840479"/>
            <a:ext cx="320040" cy="320040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217920" y="3840479"/>
            <a:ext cx="32004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629400" y="3749039"/>
            <a:ext cx="4389120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1200" b="1">
                <a:solidFill>
                  <a:srgbClr val="D4A843"/>
                </a:solidFill>
                <a:latin typeface="Microsoft YaHei"/>
              </a:defRPr>
            </a:pPr>
            <a:r>
              <a:t>云端工作日记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731520" y="5029200"/>
            <a:ext cx="10698480" cy="1097280"/>
          </a:xfrm>
          <a:prstGeom prst="roundRect">
            <a:avLst/>
          </a:prstGeom>
          <a:solidFill>
            <a:srgbClr val="FDF7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868680" y="5166360"/>
            <a:ext cx="54864" cy="82296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1051560" y="507492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300" b="1">
                <a:solidFill>
                  <a:srgbClr val="8B6A00"/>
                </a:solidFill>
                <a:latin typeface="Microsoft YaHei"/>
              </a:defRPr>
            </a:pPr>
            <a:r>
              <a:t>运营建议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051560" y="5394960"/>
            <a:ext cx="10058400" cy="6400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每周视频号固定发2期，发动西宁驻村干部用手机随手拍，记录驻村日常。形成UGC+PGC混合内容池，入选内容标注供稿单位与个人，调动基层参与积极性。</a:t>
            </a:r>
          </a:p>
        </p:txBody>
      </p:sp>
      <p:sp>
        <p:nvSpPr>
          <p:cNvPr id="47" name="Rectangle 4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22 页 / 共 32 页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二、地方党建矩阵案例1：库尔勒"梨城党建"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县级党建视频号标杆 · 国家级平台采用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097280"/>
            <a:ext cx="10698480" cy="118872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31520" y="1097280"/>
            <a:ext cx="10698480" cy="41148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1097280"/>
            <a:ext cx="1069848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来源：新疆库尔勒市委组织部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1600200"/>
            <a:ext cx="10332720" cy="6400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坚持"内容为要、融合创新"，以高质量原创视频精细运维"梨城党建"视频号。明确将视频号定位为理论宣传、政策解读、典型展示、党务指导的新媒体综合平台。制定《党建新媒体平台运营规范》等制度。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1520" y="2468880"/>
            <a:ext cx="54864" cy="201168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2450592"/>
            <a:ext cx="9948672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核心数据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2788920"/>
            <a:ext cx="2468880" cy="1097280"/>
          </a:xfrm>
          <a:prstGeom prst="roundRect">
            <a:avLst/>
          </a:prstGeom>
          <a:solidFill>
            <a:srgbClr val="FDF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1520" y="2880360"/>
            <a:ext cx="24688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2800" b="1">
                <a:solidFill>
                  <a:srgbClr val="B11226"/>
                </a:solidFill>
                <a:latin typeface="Microsoft YaHei"/>
              </a:defRPr>
            </a:pPr>
            <a:r>
              <a:t>210条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3383279"/>
            <a:ext cx="246888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累计原创视频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383280" y="2788920"/>
            <a:ext cx="2468880" cy="1097280"/>
          </a:xfrm>
          <a:prstGeom prst="roundRect">
            <a:avLst/>
          </a:prstGeom>
          <a:solidFill>
            <a:srgbClr val="F0F3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383280" y="2880360"/>
            <a:ext cx="24688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2800" b="1">
                <a:solidFill>
                  <a:srgbClr val="1A2744"/>
                </a:solidFill>
                <a:latin typeface="Microsoft YaHei"/>
              </a:defRPr>
            </a:pPr>
            <a:r>
              <a:t>321万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383280" y="3383279"/>
            <a:ext cx="246888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全网总播放量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035040" y="2788920"/>
            <a:ext cx="2468880" cy="1097280"/>
          </a:xfrm>
          <a:prstGeom prst="roundRect">
            <a:avLst/>
          </a:prstGeom>
          <a:solidFill>
            <a:srgbClr val="FDF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035040" y="2880360"/>
            <a:ext cx="24688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2800" b="1">
                <a:solidFill>
                  <a:srgbClr val="B11226"/>
                </a:solidFill>
                <a:latin typeface="Microsoft YaHei"/>
              </a:defRPr>
            </a:pPr>
            <a:r>
              <a:t>10.86万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035040" y="3383279"/>
            <a:ext cx="246888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分享转发量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686800" y="2788920"/>
            <a:ext cx="2468880" cy="1097280"/>
          </a:xfrm>
          <a:prstGeom prst="roundRect">
            <a:avLst/>
          </a:prstGeom>
          <a:solidFill>
            <a:srgbClr val="F0F3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686800" y="2880360"/>
            <a:ext cx="24688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2800" b="1">
                <a:solidFill>
                  <a:srgbClr val="1A2744"/>
                </a:solidFill>
                <a:latin typeface="Microsoft YaHei"/>
              </a:defRPr>
            </a:pPr>
            <a:r>
              <a:t>9部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86800" y="3383279"/>
            <a:ext cx="246888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国家级平台采用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31520" y="4114800"/>
            <a:ext cx="54864" cy="201168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1248" y="4096512"/>
            <a:ext cx="9948672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特色做法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31520" y="4434840"/>
            <a:ext cx="5212080" cy="182880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E0E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868680" y="4572000"/>
            <a:ext cx="54864" cy="155448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005840" y="4526279"/>
            <a:ext cx="47548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分领域系列拍摄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05840" y="4846320"/>
            <a:ext cx="4709160" cy="132588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按社区/农村/机关/国企/教育/卫健/两新等领域分别策划系列视频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每个领域打造3-5条代表性短视频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被新华社、中国组织人事报、学习强国采用9部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217920" y="4434840"/>
            <a:ext cx="5212080" cy="182880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E0E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6355080" y="4572000"/>
            <a:ext cx="54864" cy="155448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492240" y="4526279"/>
            <a:ext cx="47548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1A2744"/>
                </a:solidFill>
                <a:latin typeface="Microsoft YaHei"/>
              </a:defRPr>
            </a:pPr>
            <a:r>
              <a:t>创新形式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92240" y="4846320"/>
            <a:ext cx="4709160" cy="132588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《村级"四议两公开"情景模拟课堂》播放12.8万次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"案例重现+流程演示"生动解读制度规范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被云南昭通、贵州锦屏等疆外平台转发采用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《首违不罚》公益宣传片，情景短剧形式</a:t>
            </a:r>
          </a:p>
        </p:txBody>
      </p:sp>
      <p:sp>
        <p:nvSpPr>
          <p:cNvPr id="37" name="Rectangle 3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23 页 / 共 32 页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二、地方党建矩阵案例（2-3）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西充云端矩阵 · 鄂尔多斯组工主播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097280"/>
            <a:ext cx="5212080" cy="475488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31520" y="1097280"/>
            <a:ext cx="5212080" cy="45720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1097280"/>
            <a:ext cx="52120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案例2：西充"云端矩阵"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1691640"/>
            <a:ext cx="4846320" cy="411480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来源：四川南充西充县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基本情况：</a:t>
            </a:r>
          </a:p>
          <a:p>
            <a:pPr algn="l">
              <a:lnSpc>
                <a:spcPct val="130000"/>
              </a:lnSpc>
              <a:spcAft>
                <a:spcPts val="6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构建"西充党建"公众号、抖音号、视频号"三位一体"新媒体矩阵。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核心数据：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累计粉丝超3万人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原创内容播放量突破1000万次</a:t>
            </a:r>
          </a:p>
          <a:p>
            <a:pPr algn="l">
              <a:lnSpc>
                <a:spcPct val="130000"/>
              </a:lnSpc>
              <a:spcAft>
                <a:spcPts val="6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单条视频最高播放量5万次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特色做法：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5名固定组工干部担任主持人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《锵锵三人组》《微言小逸》50余期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深挖张澜故居等红色资源，制作20余部教学视频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097280"/>
            <a:ext cx="5212080" cy="475488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217920" y="1097280"/>
            <a:ext cx="5212080" cy="45720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17920" y="1097280"/>
            <a:ext cx="52120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案例3：鄂尔多斯"组工主播"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1691640"/>
            <a:ext cx="4846320" cy="411480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来源：内蒙古鄂尔多斯东胜区（新华社报道）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1A2744"/>
                </a:solidFill>
                <a:latin typeface="Microsoft YaHei"/>
              </a:defRPr>
            </a:pPr>
            <a:r>
              <a:t>基本情况：</a:t>
            </a:r>
          </a:p>
          <a:p>
            <a:pPr algn="l">
              <a:lnSpc>
                <a:spcPct val="130000"/>
              </a:lnSpc>
              <a:spcAft>
                <a:spcPts val="6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创新推出"组工实践"栏目，融入方言快板、网络热梗等多元表达，揭秘组工干部一线工作场景。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1A2744"/>
                </a:solidFill>
                <a:latin typeface="Microsoft YaHei"/>
              </a:defRPr>
            </a:pPr>
            <a:r>
              <a:t>核心数据：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6部视频累计播放量突破10.2万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1A2744"/>
                </a:solidFill>
                <a:latin typeface="Microsoft YaHei"/>
              </a:defRPr>
            </a:pPr>
            <a:r>
              <a:t>上线3个月视频号访问量增长400%</a:t>
            </a:r>
          </a:p>
          <a:p>
            <a:pPr algn="l">
              <a:lnSpc>
                <a:spcPct val="130000"/>
              </a:lnSpc>
              <a:spcAft>
                <a:spcPts val="6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单条视频最高播放量破2.5万次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1A2744"/>
                </a:solidFill>
                <a:latin typeface="Microsoft YaHei"/>
              </a:defRPr>
            </a:pPr>
            <a:r>
              <a:t>特色做法：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主播化身"民情采集员"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走访17个村（社区）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"主播探秘"形式，微观叙事折射宏观政策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24 页 / 共 32 页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二、地方党建矩阵案例·对西宁启示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分领域系列拍摄 + 组工干部当主播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097280"/>
            <a:ext cx="5212080" cy="256032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31520" y="1097280"/>
            <a:ext cx="5212080" cy="45720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1097280"/>
            <a:ext cx="52120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启示一：分领域系列拍摄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1691640"/>
            <a:ext cx="4846320" cy="182880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按照社区、农村、机关、国企、教育、卫健、两新等领域分别策划系列视频</a:t>
            </a:r>
          </a:p>
          <a:p>
            <a:pPr algn="l">
              <a:lnSpc>
                <a:spcPct val="130000"/>
              </a:lnSpc>
              <a:spcAft>
                <a:spcPts val="6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每个领域打造3-5条代表性短视频</a:t>
            </a:r>
          </a:p>
          <a:p>
            <a:pPr algn="l">
              <a:lnSpc>
                <a:spcPct val="130000"/>
              </a:lnSpc>
              <a:spcAft>
                <a:spcPts val="6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制作专项本地特色化原创视频</a:t>
            </a:r>
          </a:p>
          <a:p>
            <a:pPr algn="l">
              <a:lnSpc>
                <a:spcPct val="130000"/>
              </a:lnSpc>
              <a:spcAft>
                <a:spcPts val="6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用于申报评奖专用视频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拍摄人才、干部工作现场视频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"短频快"方式拍完就发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097280"/>
            <a:ext cx="5212080" cy="256032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217920" y="1097280"/>
            <a:ext cx="5212080" cy="45720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17920" y="1097280"/>
            <a:ext cx="52120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启示二：组工干部当主播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1691640"/>
            <a:ext cx="4846320" cy="182880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让西宁组工干部出镜讲解政策</a:t>
            </a:r>
          </a:p>
          <a:p>
            <a:pPr algn="l">
              <a:lnSpc>
                <a:spcPct val="130000"/>
              </a:lnSpc>
              <a:spcAft>
                <a:spcPts val="600"/>
              </a:spcAft>
              <a:defRPr sz="1100" b="1">
                <a:solidFill>
                  <a:srgbClr val="1A2744"/>
                </a:solidFill>
                <a:latin typeface="Microsoft YaHei"/>
              </a:defRPr>
            </a:pPr>
            <a:r>
              <a:t>打造"西宁组工说"系列栏目</a:t>
            </a:r>
          </a:p>
          <a:p>
            <a:pPr algn="l">
              <a:lnSpc>
                <a:spcPct val="130000"/>
              </a:lnSpc>
              <a:spcAft>
                <a:spcPts val="600"/>
              </a:spcAft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（小宁/小慧微课堂）</a:t>
            </a:r>
          </a:p>
          <a:p>
            <a:pPr algn="l">
              <a:lnSpc>
                <a:spcPct val="130000"/>
              </a:lnSpc>
              <a:spcAft>
                <a:spcPts val="6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核心：网言网语讲身边事、解民生题、谈岗位悟</a:t>
            </a:r>
          </a:p>
          <a:p>
            <a:pPr algn="l">
              <a:lnSpc>
                <a:spcPct val="130000"/>
              </a:lnSpc>
              <a:spcAft>
                <a:spcPts val="6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融入方言快板、网络热梗等多元表达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100" b="1">
                <a:solidFill>
                  <a:srgbClr val="1A2744"/>
                </a:solidFill>
                <a:latin typeface="Microsoft YaHei"/>
              </a:defRPr>
            </a:pPr>
            <a:r>
              <a:t>揭秘组工干部一线工作场景，打造"青春IP"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1520" y="3931920"/>
            <a:ext cx="10698480" cy="2286000"/>
          </a:xfrm>
          <a:prstGeom prst="round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400" y="4023360"/>
            <a:ext cx="1033272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400" b="1">
                <a:solidFill>
                  <a:srgbClr val="D4A843"/>
                </a:solidFill>
                <a:latin typeface="Microsoft YaHei"/>
              </a:defRPr>
            </a:pPr>
            <a:r>
              <a:t>西宁行动方案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4434840"/>
            <a:ext cx="1033272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FFFFFF"/>
                </a:solidFill>
                <a:latin typeface="Microsoft YaHei"/>
              </a:defRPr>
            </a:pPr>
            <a:r>
              <a:t>① 分领域策划：7大领域各打造3-5条代表性短视频，形成系列化内容矩阵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" y="4846320"/>
            <a:ext cx="1033272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FFFFFF"/>
                </a:solidFill>
                <a:latin typeface="Microsoft YaHei"/>
              </a:defRPr>
            </a:pPr>
            <a:r>
              <a:t>② 组工主播IP：打造"西宁组工说"（小宁/小慧微课堂），组工干部出镜讲解政策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400" y="5257800"/>
            <a:ext cx="1033272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FFFFFF"/>
                </a:solidFill>
                <a:latin typeface="Microsoft YaHei"/>
              </a:defRPr>
            </a:pPr>
            <a:r>
              <a:t>③ 多元表达：融入青海方言、网络热梗，让党建宣传"接地气、有活力"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4400" y="5669279"/>
            <a:ext cx="1033272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FFFFFF"/>
                </a:solidFill>
                <a:latin typeface="Microsoft YaHei"/>
              </a:defRPr>
            </a:pPr>
            <a:r>
              <a:t>④ 拍完就发：建立"短频快"发布机制，工作现场视频即时剪辑即时发布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25 页 / 共 32 页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三、党建动漫/图解类案例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江门"红色枣工" · 党建动漫品牌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097280"/>
            <a:ext cx="5212080" cy="475488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31520" y="1097280"/>
            <a:ext cx="5212080" cy="45720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1097280"/>
            <a:ext cx="52120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江门"红色枣工"动漫品牌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1691640"/>
            <a:ext cx="4846320" cy="411480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30000"/>
              </a:lnSpc>
              <a:spcAft>
                <a:spcPts val="800"/>
              </a:spcAft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来源：广东江门市委组织部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基本情况：</a:t>
            </a:r>
          </a:p>
          <a:p>
            <a:pPr algn="l">
              <a:lnSpc>
                <a:spcPct val="130000"/>
              </a:lnSpc>
              <a:spcAft>
                <a:spcPts val="6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"红色枣工"动漫是江门市委组织部原创的党建宣传品牌，通过"红枣""青枣"互动演绎的形式，生动讲好江门党建故事。</a:t>
            </a:r>
          </a:p>
          <a:p>
            <a:pPr algn="l">
              <a:lnSpc>
                <a:spcPct val="130000"/>
              </a:lnSpc>
              <a:spcAft>
                <a:spcPts val="4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通过"江门先锋"公众号发布</a:t>
            </a:r>
          </a:p>
          <a:p>
            <a:pPr algn="l">
              <a:lnSpc>
                <a:spcPct val="130000"/>
              </a:lnSpc>
              <a:spcAft>
                <a:spcPts val="8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有动漫和动画两种形式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核心数据：</a:t>
            </a:r>
          </a:p>
          <a:p>
            <a:pPr algn="l">
              <a:lnSpc>
                <a:spcPct val="130000"/>
              </a:lnSpc>
              <a:spcAft>
                <a:spcPts val="800"/>
              </a:spcAft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截至目前共推出作品289期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荣誉：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一批作品获中组部及省委组织部肯定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部分精选作品已由人民日报出版社结集出版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097280"/>
            <a:ext cx="5212080" cy="4754880"/>
          </a:xfrm>
          <a:prstGeom prst="roundRect">
            <a:avLst/>
          </a:prstGeom>
          <a:solidFill>
            <a:srgbClr val="FDF7E8"/>
          </a:solidFill>
          <a:ln w="12700">
            <a:solidFill>
              <a:srgbClr val="D4A8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217920" y="1097280"/>
            <a:ext cx="5212080" cy="45720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17920" y="1097280"/>
            <a:ext cx="52120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2D2D2D"/>
                </a:solidFill>
                <a:latin typeface="Microsoft YaHei"/>
              </a:defRPr>
            </a:pPr>
            <a:r>
              <a:t>对西宁的启示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1691640"/>
            <a:ext cx="4846320" cy="411480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30000"/>
              </a:lnSpc>
              <a:spcAft>
                <a:spcPts val="800"/>
              </a:spcAft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可策划"西宁党建动漫系列IP"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8B6A00"/>
                </a:solidFill>
                <a:latin typeface="Microsoft YaHei"/>
              </a:defRPr>
            </a:pPr>
            <a:r>
              <a:t>定制化人物：</a:t>
            </a:r>
          </a:p>
          <a:p>
            <a:pPr algn="l">
              <a:lnSpc>
                <a:spcPct val="130000"/>
              </a:lnSpc>
              <a:spcAft>
                <a:spcPts val="4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设计西宁特色动漫人物IP</a:t>
            </a:r>
          </a:p>
          <a:p>
            <a:pPr algn="l">
              <a:lnSpc>
                <a:spcPct val="130000"/>
              </a:lnSpc>
              <a:spcAft>
                <a:spcPts val="8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如"宁宁""小红枣"等角色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8B6A00"/>
                </a:solidFill>
                <a:latin typeface="Microsoft YaHei"/>
              </a:defRPr>
            </a:pPr>
            <a:r>
              <a:t>内容方向：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用动画、漫画形式讲党建故事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做政策解读，降低理解门槛</a:t>
            </a:r>
          </a:p>
          <a:p>
            <a:pPr algn="l">
              <a:lnSpc>
                <a:spcPct val="130000"/>
              </a:lnSpc>
              <a:spcAft>
                <a:spcPts val="8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扩大年轻群体覆盖面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8B6A00"/>
                </a:solidFill>
                <a:latin typeface="Microsoft YaHei"/>
              </a:defRPr>
            </a:pPr>
            <a:r>
              <a:t>目标：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打造可结集出版、可申报评奖的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西宁党建动漫品牌IP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26 页 / 共 32 页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四、线下大屏/公交投放案例（1-2）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四川全省覆盖 · 石嘴山精准投放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097280"/>
            <a:ext cx="5212080" cy="475488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31520" y="1097280"/>
            <a:ext cx="5212080" cy="45720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1097280"/>
            <a:ext cx="52120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案例1：四川公交车载电视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1691640"/>
            <a:ext cx="4846320" cy="411480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30000"/>
              </a:lnSpc>
              <a:spcAft>
                <a:spcPts val="800"/>
              </a:spcAft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来源：四川全省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基本情况：</a:t>
            </a:r>
          </a:p>
          <a:p>
            <a:pPr algn="l">
              <a:lnSpc>
                <a:spcPct val="130000"/>
              </a:lnSpc>
              <a:spcAft>
                <a:spcPts val="8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在公交车载电视播放党员教育电视片</a:t>
            </a:r>
          </a:p>
          <a:p>
            <a:pPr algn="l">
              <a:lnSpc>
                <a:spcPct val="130000"/>
              </a:lnSpc>
              <a:spcAft>
                <a:spcPts val="400"/>
              </a:spcAft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核心数据：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97280" y="3200400"/>
            <a:ext cx="2103120" cy="1097280"/>
          </a:xfrm>
          <a:prstGeom prst="roundRect">
            <a:avLst/>
          </a:prstGeom>
          <a:solidFill>
            <a:srgbClr val="FDF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97280" y="3291840"/>
            <a:ext cx="210312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2800" b="1">
                <a:solidFill>
                  <a:srgbClr val="B11226"/>
                </a:solidFill>
                <a:latin typeface="Microsoft YaHei"/>
              </a:defRPr>
            </a:pPr>
            <a:r>
              <a:t>2,474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794760"/>
            <a:ext cx="210312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覆盖小区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383280" y="3200400"/>
            <a:ext cx="2103120" cy="1097280"/>
          </a:xfrm>
          <a:prstGeom prst="roundRect">
            <a:avLst/>
          </a:prstGeom>
          <a:solidFill>
            <a:srgbClr val="FDF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383280" y="3291840"/>
            <a:ext cx="210312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2800" b="1">
                <a:solidFill>
                  <a:srgbClr val="B11226"/>
                </a:solidFill>
                <a:latin typeface="Microsoft YaHei"/>
              </a:defRPr>
            </a:pPr>
            <a:r>
              <a:t>640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83280" y="3794760"/>
            <a:ext cx="210312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覆盖广场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097280" y="4480560"/>
            <a:ext cx="2103120" cy="1097280"/>
          </a:xfrm>
          <a:prstGeom prst="roundRect">
            <a:avLst/>
          </a:prstGeom>
          <a:solidFill>
            <a:srgbClr val="FDF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97280" y="4572000"/>
            <a:ext cx="210312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2800" b="1">
                <a:solidFill>
                  <a:srgbClr val="B11226"/>
                </a:solidFill>
                <a:latin typeface="Microsoft YaHei"/>
              </a:defRPr>
            </a:pPr>
            <a:r>
              <a:t>67条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5074920"/>
            <a:ext cx="210312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公交线路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383280" y="4480560"/>
            <a:ext cx="2103120" cy="1097280"/>
          </a:xfrm>
          <a:prstGeom prst="roundRect">
            <a:avLst/>
          </a:prstGeom>
          <a:solidFill>
            <a:srgbClr val="FDF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383280" y="4572000"/>
            <a:ext cx="210312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2800" b="1">
                <a:solidFill>
                  <a:srgbClr val="B11226"/>
                </a:solidFill>
                <a:latin typeface="Microsoft YaHei"/>
              </a:defRPr>
            </a:pPr>
            <a:r>
              <a:t>3.3万+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383280" y="5074920"/>
            <a:ext cx="210312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播出次数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17920" y="1097280"/>
            <a:ext cx="5212080" cy="475488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6217920" y="1097280"/>
            <a:ext cx="5212080" cy="45720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217920" y="1097280"/>
            <a:ext cx="52120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案例2：石嘴山"移动廉政课堂"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00800" y="1691640"/>
            <a:ext cx="4846320" cy="411480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来源：宁夏石嘴山市纪委监委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1A2744"/>
                </a:solidFill>
                <a:latin typeface="Microsoft YaHei"/>
              </a:defRPr>
            </a:pPr>
            <a:r>
              <a:t>基本情况：</a:t>
            </a:r>
          </a:p>
          <a:p>
            <a:pPr algn="l">
              <a:lnSpc>
                <a:spcPct val="130000"/>
              </a:lnSpc>
              <a:spcAft>
                <a:spcPts val="8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将视频按主题分类，建立"廉政视频资源库"，根据不同线路乘客特点精准投放不同内容。</a:t>
            </a:r>
          </a:p>
          <a:p>
            <a:pPr algn="l">
              <a:lnSpc>
                <a:spcPct val="130000"/>
              </a:lnSpc>
              <a:spcAft>
                <a:spcPts val="400"/>
              </a:spcAft>
              <a:defRPr sz="1100" b="1">
                <a:solidFill>
                  <a:srgbClr val="1A2744"/>
                </a:solidFill>
                <a:latin typeface="Microsoft YaHei"/>
              </a:defRPr>
            </a:pPr>
            <a:r>
              <a:t>精准投放策略：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5路（途经学校）→ 青少年廉洁教育微课堂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1/9/201/202路（商圈）→ 商业贿赂警示录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旅游专线（景区）→ 家风故事山水廉韵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101/102路（城乡）→ 贯穿城乡全覆盖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27 页 / 共 32 页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四、线下大屏案例3：土右旗"公交流动课堂"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让党的创新理论一路随行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097280"/>
            <a:ext cx="5212080" cy="475488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31520" y="1097280"/>
            <a:ext cx="5212080" cy="45720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1097280"/>
            <a:ext cx="52120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土右旗"公交流动课堂"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1691640"/>
            <a:ext cx="4846320" cy="411480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30000"/>
              </a:lnSpc>
              <a:spcAft>
                <a:spcPts val="800"/>
              </a:spcAft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来源：内蒙古土右旗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基本情况：</a:t>
            </a:r>
          </a:p>
          <a:p>
            <a:pPr algn="l">
              <a:lnSpc>
                <a:spcPct val="130000"/>
              </a:lnSpc>
              <a:spcAft>
                <a:spcPts val="8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创新推出"公交流动课堂"宣讲模式，将多条公交线路打造为政策传播的"移动阵地"，通过车载屏幕循环播放政策解读短视频。</a:t>
            </a:r>
          </a:p>
          <a:p>
            <a:pPr algn="l">
              <a:lnSpc>
                <a:spcPct val="130000"/>
              </a:lnSpc>
              <a:spcAft>
                <a:spcPts val="400"/>
              </a:spcAft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内容特点：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将政策条文转化为群众易懂的画面语言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内容聚焦与群众生活密切相关的重点领域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000" b="1">
                <a:solidFill>
                  <a:srgbClr val="B11226"/>
                </a:solidFill>
                <a:latin typeface="Microsoft YaHei"/>
              </a:defRPr>
            </a:pPr>
            <a:r>
              <a:t>原本低头刷手机的乘客纷纷抬起头观看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097280"/>
            <a:ext cx="5212080" cy="4754880"/>
          </a:xfrm>
          <a:prstGeom prst="roundRect">
            <a:avLst/>
          </a:prstGeom>
          <a:solidFill>
            <a:srgbClr val="FDF7E8"/>
          </a:solidFill>
          <a:ln w="12700">
            <a:solidFill>
              <a:srgbClr val="D4A8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217920" y="1097280"/>
            <a:ext cx="5212080" cy="45720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17920" y="1097280"/>
            <a:ext cx="52120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2D2D2D"/>
                </a:solidFill>
                <a:latin typeface="Microsoft YaHei"/>
              </a:defRPr>
            </a:pPr>
            <a:r>
              <a:t>对西宁行动方案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1691640"/>
            <a:ext cx="4846320" cy="411480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线下大屏联动策略：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与西宁公交集团合作</a:t>
            </a:r>
          </a:p>
          <a:p>
            <a:pPr algn="l">
              <a:lnSpc>
                <a:spcPct val="130000"/>
              </a:lnSpc>
              <a:spcAft>
                <a:spcPts val="8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在公交线路车载屏幕播放精选短视频</a:t>
            </a:r>
          </a:p>
          <a:p>
            <a:pPr algn="l">
              <a:lnSpc>
                <a:spcPct val="130000"/>
              </a:lnSpc>
              <a:spcAft>
                <a:spcPts val="400"/>
              </a:spcAft>
              <a:defRPr sz="1100" b="1">
                <a:solidFill>
                  <a:srgbClr val="8B6A00"/>
                </a:solidFill>
                <a:latin typeface="Microsoft YaHei"/>
              </a:defRPr>
            </a:pPr>
            <a:r>
              <a:t>按线路特点分类投放：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途经学校 → 教育工委内容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途经商圈 → 营商环境内容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途经景区 → 文旅相关内容</a:t>
            </a:r>
          </a:p>
          <a:p>
            <a:pPr algn="l">
              <a:lnSpc>
                <a:spcPct val="130000"/>
              </a:lnSpc>
              <a:spcAft>
                <a:spcPts val="8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城乡公交 → 乡村振兴内容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同步设置二维码引导线上关注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28 页 / 共 32 页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五、综合启示与西宁行动方案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四大案例类型 · 四维行动路径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188720"/>
            <a:ext cx="5212080" cy="228600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31520" y="1188720"/>
            <a:ext cx="5212080" cy="41148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1188720"/>
            <a:ext cx="521208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个人IP维度</a:t>
            </a:r>
          </a:p>
        </p:txBody>
      </p:sp>
      <p:sp>
        <p:nvSpPr>
          <p:cNvPr id="12" name="Oval 11"/>
          <p:cNvSpPr/>
          <p:nvPr/>
        </p:nvSpPr>
        <p:spPr>
          <a:xfrm>
            <a:off x="914400" y="1783080"/>
            <a:ext cx="146304" cy="146304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115568" y="1737360"/>
            <a:ext cx="45720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打造"西宁驻村青年说"系列</a:t>
            </a:r>
          </a:p>
        </p:txBody>
      </p:sp>
      <p:sp>
        <p:nvSpPr>
          <p:cNvPr id="14" name="Oval 13"/>
          <p:cNvSpPr/>
          <p:nvPr/>
        </p:nvSpPr>
        <p:spPr>
          <a:xfrm>
            <a:off x="914400" y="2167128"/>
            <a:ext cx="146304" cy="146304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15568" y="2121408"/>
            <a:ext cx="45720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发动驻村干部随手拍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2551176"/>
            <a:ext cx="146304" cy="146304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115568" y="2505456"/>
            <a:ext cx="45720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"人人都是通讯员"模式</a:t>
            </a:r>
          </a:p>
        </p:txBody>
      </p:sp>
      <p:sp>
        <p:nvSpPr>
          <p:cNvPr id="18" name="Oval 17"/>
          <p:cNvSpPr/>
          <p:nvPr/>
        </p:nvSpPr>
        <p:spPr>
          <a:xfrm>
            <a:off x="914400" y="2935224"/>
            <a:ext cx="146304" cy="146304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115568" y="2889504"/>
            <a:ext cx="45720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每周视频号固定发2期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17920" y="1188720"/>
            <a:ext cx="5212080" cy="228600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217920" y="1188720"/>
            <a:ext cx="5212080" cy="41148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217920" y="1188720"/>
            <a:ext cx="521208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矩阵建设维度</a:t>
            </a:r>
          </a:p>
        </p:txBody>
      </p:sp>
      <p:sp>
        <p:nvSpPr>
          <p:cNvPr id="23" name="Oval 22"/>
          <p:cNvSpPr/>
          <p:nvPr/>
        </p:nvSpPr>
        <p:spPr>
          <a:xfrm>
            <a:off x="6400800" y="1783080"/>
            <a:ext cx="146304" cy="146304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601968" y="1737360"/>
            <a:ext cx="45720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分领域系列拍摄（7大领域）</a:t>
            </a:r>
          </a:p>
        </p:txBody>
      </p:sp>
      <p:sp>
        <p:nvSpPr>
          <p:cNvPr id="25" name="Oval 24"/>
          <p:cNvSpPr/>
          <p:nvPr/>
        </p:nvSpPr>
        <p:spPr>
          <a:xfrm>
            <a:off x="6400800" y="2167128"/>
            <a:ext cx="146304" cy="146304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601968" y="2121408"/>
            <a:ext cx="45720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"西宁组工说"主播IP</a:t>
            </a:r>
          </a:p>
        </p:txBody>
      </p:sp>
      <p:sp>
        <p:nvSpPr>
          <p:cNvPr id="27" name="Oval 26"/>
          <p:cNvSpPr/>
          <p:nvPr/>
        </p:nvSpPr>
        <p:spPr>
          <a:xfrm>
            <a:off x="6400800" y="2551176"/>
            <a:ext cx="146304" cy="146304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601968" y="2505456"/>
            <a:ext cx="45720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融入青海方言、网络热梗</a:t>
            </a:r>
          </a:p>
        </p:txBody>
      </p:sp>
      <p:sp>
        <p:nvSpPr>
          <p:cNvPr id="29" name="Oval 28"/>
          <p:cNvSpPr/>
          <p:nvPr/>
        </p:nvSpPr>
        <p:spPr>
          <a:xfrm>
            <a:off x="6400800" y="2935224"/>
            <a:ext cx="146304" cy="146304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601968" y="2889504"/>
            <a:ext cx="45720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"短频快"拍完就发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31520" y="3657600"/>
            <a:ext cx="5212080" cy="2286000"/>
          </a:xfrm>
          <a:prstGeom prst="roundRect">
            <a:avLst/>
          </a:prstGeom>
          <a:solidFill>
            <a:srgbClr val="FDF7E8"/>
          </a:solidFill>
          <a:ln w="12700">
            <a:solidFill>
              <a:srgbClr val="D4A8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731520" y="3657600"/>
            <a:ext cx="5212080" cy="41148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31520" y="3657600"/>
            <a:ext cx="521208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动漫IP维度</a:t>
            </a:r>
          </a:p>
        </p:txBody>
      </p:sp>
      <p:sp>
        <p:nvSpPr>
          <p:cNvPr id="34" name="Oval 33"/>
          <p:cNvSpPr/>
          <p:nvPr/>
        </p:nvSpPr>
        <p:spPr>
          <a:xfrm>
            <a:off x="914400" y="4251960"/>
            <a:ext cx="146304" cy="146304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1115568" y="4206240"/>
            <a:ext cx="45720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策划"西宁党建动漫系列IP"</a:t>
            </a:r>
          </a:p>
        </p:txBody>
      </p:sp>
      <p:sp>
        <p:nvSpPr>
          <p:cNvPr id="36" name="Oval 35"/>
          <p:cNvSpPr/>
          <p:nvPr/>
        </p:nvSpPr>
        <p:spPr>
          <a:xfrm>
            <a:off x="914400" y="4636008"/>
            <a:ext cx="146304" cy="146304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1115568" y="4590288"/>
            <a:ext cx="45720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定制化人物角色</a:t>
            </a:r>
          </a:p>
        </p:txBody>
      </p:sp>
      <p:sp>
        <p:nvSpPr>
          <p:cNvPr id="38" name="Oval 37"/>
          <p:cNvSpPr/>
          <p:nvPr/>
        </p:nvSpPr>
        <p:spPr>
          <a:xfrm>
            <a:off x="914400" y="5020056"/>
            <a:ext cx="146304" cy="146304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1115568" y="4974336"/>
            <a:ext cx="45720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动画形式讲党建故事</a:t>
            </a:r>
          </a:p>
        </p:txBody>
      </p:sp>
      <p:sp>
        <p:nvSpPr>
          <p:cNvPr id="40" name="Oval 39"/>
          <p:cNvSpPr/>
          <p:nvPr/>
        </p:nvSpPr>
        <p:spPr>
          <a:xfrm>
            <a:off x="914400" y="5404104"/>
            <a:ext cx="146304" cy="146304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1115568" y="5358383"/>
            <a:ext cx="45720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降低理解门槛，覆盖年轻群体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217920" y="3657600"/>
            <a:ext cx="5212080" cy="228600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6217920" y="3657600"/>
            <a:ext cx="5212080" cy="41148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217920" y="3657600"/>
            <a:ext cx="521208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线下大屏维度</a:t>
            </a:r>
          </a:p>
        </p:txBody>
      </p:sp>
      <p:sp>
        <p:nvSpPr>
          <p:cNvPr id="45" name="Oval 44"/>
          <p:cNvSpPr/>
          <p:nvPr/>
        </p:nvSpPr>
        <p:spPr>
          <a:xfrm>
            <a:off x="6400800" y="4251960"/>
            <a:ext cx="146304" cy="146304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601968" y="4206240"/>
            <a:ext cx="45720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公交大屏精准投放</a:t>
            </a:r>
          </a:p>
        </p:txBody>
      </p:sp>
      <p:sp>
        <p:nvSpPr>
          <p:cNvPr id="47" name="Oval 46"/>
          <p:cNvSpPr/>
          <p:nvPr/>
        </p:nvSpPr>
        <p:spPr>
          <a:xfrm>
            <a:off x="6400800" y="4636008"/>
            <a:ext cx="146304" cy="146304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6601968" y="4590288"/>
            <a:ext cx="45720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按线路特点分类内容</a:t>
            </a:r>
          </a:p>
        </p:txBody>
      </p:sp>
      <p:sp>
        <p:nvSpPr>
          <p:cNvPr id="49" name="Oval 48"/>
          <p:cNvSpPr/>
          <p:nvPr/>
        </p:nvSpPr>
        <p:spPr>
          <a:xfrm>
            <a:off x="6400800" y="5020056"/>
            <a:ext cx="146304" cy="146304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6601968" y="4974336"/>
            <a:ext cx="45720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展厅大屏常设轮播</a:t>
            </a:r>
          </a:p>
        </p:txBody>
      </p:sp>
      <p:sp>
        <p:nvSpPr>
          <p:cNvPr id="51" name="Oval 50"/>
          <p:cNvSpPr/>
          <p:nvPr/>
        </p:nvSpPr>
        <p:spPr>
          <a:xfrm>
            <a:off x="6400800" y="5404104"/>
            <a:ext cx="146304" cy="146304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601968" y="5358383"/>
            <a:ext cx="45720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二维码引导线上关注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731520" y="6126480"/>
            <a:ext cx="10698480" cy="457200"/>
          </a:xfrm>
          <a:prstGeom prst="round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D4A843"/>
                </a:solidFill>
                <a:latin typeface="Microsoft YaHei"/>
              </a:defRPr>
            </a:pPr>
            <a:r>
              <a:t>四维联动，形成"个人IP引爆+矩阵体系化+动漫品牌化+线下精准化"的西宁党建融媒体宣传新格局。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29 页 / 共 32 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一、平台现状分析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总体运行态势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097280"/>
            <a:ext cx="2468880" cy="1005840"/>
          </a:xfrm>
          <a:prstGeom prst="roundRect">
            <a:avLst/>
          </a:prstGeom>
          <a:solidFill>
            <a:srgbClr val="FDF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1188720"/>
            <a:ext cx="24688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2800" b="1">
                <a:solidFill>
                  <a:srgbClr val="B11226"/>
                </a:solidFill>
                <a:latin typeface="Microsoft YaHei"/>
              </a:defRPr>
            </a:pPr>
            <a:r>
              <a:t>133,049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1691640"/>
            <a:ext cx="246888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微信公众号粉丝（人）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83280" y="1097280"/>
            <a:ext cx="2468880" cy="1005840"/>
          </a:xfrm>
          <a:prstGeom prst="roundRect">
            <a:avLst/>
          </a:prstGeom>
          <a:solidFill>
            <a:srgbClr val="F0F3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383280" y="1188720"/>
            <a:ext cx="24688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2800" b="1">
                <a:solidFill>
                  <a:srgbClr val="1A2744"/>
                </a:solidFill>
                <a:latin typeface="Microsoft YaHei"/>
              </a:defRPr>
            </a:pPr>
            <a:r>
              <a:t>15,141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83280" y="1691640"/>
            <a:ext cx="246888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视频号粉丝（人）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035040" y="1097280"/>
            <a:ext cx="2468880" cy="1005840"/>
          </a:xfrm>
          <a:prstGeom prst="roundRect">
            <a:avLst/>
          </a:prstGeom>
          <a:solidFill>
            <a:srgbClr val="FDF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035040" y="1188720"/>
            <a:ext cx="24688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2800" b="1">
                <a:solidFill>
                  <a:srgbClr val="B11226"/>
                </a:solidFill>
                <a:latin typeface="Microsoft YaHei"/>
              </a:defRPr>
            </a:pPr>
            <a:r>
              <a:t>7,015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35040" y="1691640"/>
            <a:ext cx="246888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抖音号粉丝（人）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686800" y="1097280"/>
            <a:ext cx="2468880" cy="1005840"/>
          </a:xfrm>
          <a:prstGeom prst="roundRect">
            <a:avLst/>
          </a:prstGeom>
          <a:solidFill>
            <a:srgbClr val="F0F3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0" y="1188720"/>
            <a:ext cx="24688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2800" b="1">
                <a:solidFill>
                  <a:srgbClr val="1A2744"/>
                </a:solidFill>
                <a:latin typeface="Microsoft YaHei"/>
              </a:defRPr>
            </a:pPr>
            <a:r>
              <a:t>+1,000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6800" y="1691640"/>
            <a:ext cx="246888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季度新增粉丝（人）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2377440"/>
            <a:ext cx="10698480" cy="1280160"/>
          </a:xfrm>
          <a:prstGeom prst="roundRect">
            <a:avLst/>
          </a:prstGeom>
          <a:solidFill>
            <a:srgbClr val="FDF7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868680" y="2514600"/>
            <a:ext cx="54864" cy="100584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51560" y="2468880"/>
            <a:ext cx="100584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400" b="1">
                <a:solidFill>
                  <a:srgbClr val="8B6A00"/>
                </a:solidFill>
                <a:latin typeface="Microsoft YaHei"/>
              </a:defRPr>
            </a:pPr>
            <a:r>
              <a:t>总体运行态势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51560" y="2788920"/>
            <a:ext cx="10241280" cy="82296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35000"/>
              </a:lnSpc>
              <a:spcAft>
                <a:spcPts val="4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平台架构完整、栏目体系成熟、内容供给稳定，党建宣传阵地建设初具规模。但在内容原创质量、本土特色打造、传播效能提升、短视频常态化运营等方面仍存在明显短板。</a:t>
            </a:r>
          </a:p>
          <a:p>
            <a:pPr algn="l">
              <a:lnSpc>
                <a:spcPct val="135000"/>
              </a:lnSpc>
              <a:spcAft>
                <a:spcPts val="400"/>
              </a:spcAft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整体呈现"总量充足、精品不足，基础扎实、活力不足，阵地健全、联动不足"的运行态势。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31520" y="3931920"/>
            <a:ext cx="54864" cy="201168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41248" y="3913632"/>
            <a:ext cx="9948672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三大核心短板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31520" y="4206240"/>
            <a:ext cx="3383280" cy="228600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E0E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868680" y="4343400"/>
            <a:ext cx="54864" cy="201168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005840" y="4297679"/>
            <a:ext cx="29260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短板一：原创不足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05840" y="4617720"/>
            <a:ext cx="2880360" cy="178308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日常推送以转载上级新闻为主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贴合西宁本地的原创稿件较少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原创图解、可视化解读等精品内容供给不足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343400" y="4206240"/>
            <a:ext cx="3383280" cy="228600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E0E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4480560" y="4343400"/>
            <a:ext cx="54864" cy="201168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617720" y="4297679"/>
            <a:ext cx="29260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1A2744"/>
                </a:solidFill>
                <a:latin typeface="Microsoft YaHei"/>
              </a:defRPr>
            </a:pPr>
            <a:r>
              <a:t>短板二：活力不足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617720" y="4617720"/>
            <a:ext cx="2880360" cy="178308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推文平均阅读量200-300次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粉丝活跃度、打开率、转发率不高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短视频月均发布不足4条，更新不足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原创视频几乎为零，无固定栏目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955279" y="4206240"/>
            <a:ext cx="3474720" cy="2286000"/>
          </a:xfrm>
          <a:prstGeom prst="roundRect">
            <a:avLst/>
          </a:prstGeom>
          <a:solidFill>
            <a:srgbClr val="FDF7E8"/>
          </a:solidFill>
          <a:ln w="12700">
            <a:solidFill>
              <a:srgbClr val="E0E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8092440" y="4343400"/>
            <a:ext cx="54864" cy="201168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229600" y="4297679"/>
            <a:ext cx="301752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D4A843"/>
                </a:solidFill>
                <a:latin typeface="Microsoft YaHei"/>
              </a:defRPr>
            </a:pPr>
            <a:r>
              <a:t>短板三：联动不足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229600" y="4617720"/>
            <a:ext cx="2971800" cy="178308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短视频与公众号未能有效联动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新媒体矩阵整体效能未充分释放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未形成"长短互补、引流留存"闭环</a:t>
            </a:r>
          </a:p>
        </p:txBody>
      </p:sp>
      <p:sp>
        <p:nvSpPr>
          <p:cNvPr id="39" name="Rectangle 3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3 页 / 共 32 页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48272"/>
            <a:ext cx="12191695" cy="109728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5166360" y="731520"/>
            <a:ext cx="914400" cy="91440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5303520" y="868680"/>
            <a:ext cx="640080" cy="640080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166360" y="731520"/>
            <a:ext cx="914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党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920240"/>
            <a:ext cx="100584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总结：品牌愿景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0" y="2560320"/>
            <a:ext cx="3931920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731520" y="2926080"/>
            <a:ext cx="2560320" cy="1463040"/>
          </a:xfrm>
          <a:prstGeom prst="roundRect">
            <a:avLst/>
          </a:prstGeom>
          <a:solidFill>
            <a:srgbClr val="2A3D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31520" y="2926080"/>
            <a:ext cx="2560320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3063240"/>
            <a:ext cx="2377440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从"有没有"到"好不好"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749039"/>
            <a:ext cx="2377440" cy="3657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质效跃升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474720" y="2926080"/>
            <a:ext cx="2560320" cy="1463040"/>
          </a:xfrm>
          <a:prstGeom prst="roundRect">
            <a:avLst/>
          </a:prstGeom>
          <a:solidFill>
            <a:srgbClr val="2A3D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3474720" y="2926080"/>
            <a:ext cx="2560320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566160" y="3063240"/>
            <a:ext cx="2377440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从"转载为主"到"原创为核"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66160" y="3749039"/>
            <a:ext cx="2377440" cy="3657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内容转型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2926080"/>
            <a:ext cx="2560320" cy="1463040"/>
          </a:xfrm>
          <a:prstGeom prst="roundRect">
            <a:avLst/>
          </a:prstGeom>
          <a:solidFill>
            <a:srgbClr val="2A3D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217920" y="2926080"/>
            <a:ext cx="2560320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09359" y="3063240"/>
            <a:ext cx="2377440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从"单平台"到"矩阵联动"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09359" y="3749039"/>
            <a:ext cx="2377440" cy="3657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传播升级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961120" y="2926080"/>
            <a:ext cx="2560320" cy="1463040"/>
          </a:xfrm>
          <a:prstGeom prst="roundRect">
            <a:avLst/>
          </a:prstGeom>
          <a:solidFill>
            <a:srgbClr val="2A3D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8961120" y="2926080"/>
            <a:ext cx="2560320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052560" y="3063240"/>
            <a:ext cx="2377440" cy="5486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从"粗放投放"到"精准触达"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052560" y="3749039"/>
            <a:ext cx="2377440" cy="3657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效能突破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828800" y="4754880"/>
            <a:ext cx="8503920" cy="109728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011680" y="4846320"/>
            <a:ext cx="813816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党旗领航"宁"聚力</a:t>
            </a:r>
            <a:br/>
            <a:r>
              <a:t>打造可复制、可推广的西宁党建融媒体宣传品牌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30 页 / 共 32 页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48272"/>
            <a:ext cx="12191695" cy="109728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"/>
            <a:ext cx="12191695" cy="4572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6702552"/>
            <a:ext cx="12191695" cy="4572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166360" y="1371600"/>
            <a:ext cx="1097280" cy="109728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5349240" y="1554480"/>
            <a:ext cx="731520" cy="731520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166360" y="1371600"/>
            <a:ext cx="1097280" cy="10972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Microsoft YaHei"/>
              </a:defRPr>
            </a:pPr>
            <a:r>
              <a:t>党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2926080"/>
            <a:ext cx="10058400" cy="7315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感谢聆听</a:t>
            </a:r>
          </a:p>
        </p:txBody>
      </p:sp>
      <p:sp>
        <p:nvSpPr>
          <p:cNvPr id="10" name="Rectangle 9"/>
          <p:cNvSpPr/>
          <p:nvPr/>
        </p:nvSpPr>
        <p:spPr>
          <a:xfrm>
            <a:off x="4114800" y="3749039"/>
            <a:ext cx="3931920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3931920"/>
            <a:ext cx="100584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6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4389120"/>
            <a:ext cx="100584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400" b="0">
                <a:solidFill>
                  <a:srgbClr val="AABBDD"/>
                </a:solidFill>
                <a:latin typeface="Microsoft YaHei"/>
              </a:defRPr>
            </a:pPr>
            <a:r>
              <a:t>暨典型案例汇编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5303520"/>
            <a:ext cx="100584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400" b="0">
                <a:solidFill>
                  <a:srgbClr val="FFFFFF"/>
                </a:solidFill>
                <a:latin typeface="Microsoft YaHei"/>
              </a:defRPr>
            </a:pPr>
            <a:r>
              <a:t>中共西宁市委组织部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200" b="0">
                <a:solidFill>
                  <a:srgbClr val="D4A843"/>
                </a:solidFill>
                <a:latin typeface="Microsoft YaHei"/>
              </a:defRPr>
            </a:pPr>
            <a:r>
              <a:t>2026年7月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一、平台现状分析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分平台运行详析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097280"/>
            <a:ext cx="5212080" cy="2468880"/>
          </a:xfrm>
          <a:prstGeom prst="roundRect">
            <a:avLst/>
          </a:prstGeom>
          <a:solidFill>
            <a:srgbClr val="FDF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31520" y="1097280"/>
            <a:ext cx="5212080" cy="41148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1097280"/>
            <a:ext cx="521208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（一）微信公众号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1645920"/>
            <a:ext cx="4846320" cy="182880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30000"/>
              </a:lnSpc>
              <a:spcAft>
                <a:spcPts val="300"/>
              </a:spcAft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栏目体系完备、供给稳定充足</a:t>
            </a:r>
          </a:p>
          <a:p>
            <a:pPr algn="l">
              <a:lnSpc>
                <a:spcPct val="130000"/>
              </a:lnSpc>
              <a:spcAft>
                <a:spcPts val="6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覆盖要闻速递、理论学习、知识测试、党史、听学、经验借鉴等维度，内容层级覆盖上级部署、本级工作、基层动态，粉丝13万余人，基础体量较大。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但运营质效与粉丝基数不匹配：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①原创内容占比偏低，以转载上级新闻为主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②传播数据偏低，推文平均阅读200-300次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③本土原创内容阅读量显著高于转载，传播潜力大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097280"/>
            <a:ext cx="5212080" cy="2468880"/>
          </a:xfrm>
          <a:prstGeom prst="roundRect">
            <a:avLst/>
          </a:prstGeom>
          <a:solidFill>
            <a:srgbClr val="F0F3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217920" y="1097280"/>
            <a:ext cx="5212080" cy="41148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17920" y="1097280"/>
            <a:ext cx="521208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（二）短视频平台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846320" cy="182880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30000"/>
              </a:lnSpc>
              <a:spcAft>
                <a:spcPts val="300"/>
              </a:spcAft>
              <a:defRPr sz="1100" b="1">
                <a:solidFill>
                  <a:srgbClr val="1A2744"/>
                </a:solidFill>
                <a:latin typeface="Microsoft YaHei"/>
              </a:defRPr>
            </a:pPr>
            <a:r>
              <a:t>已启用，初步形成宣传矩阵</a:t>
            </a:r>
          </a:p>
          <a:p>
            <a:pPr algn="l">
              <a:lnSpc>
                <a:spcPct val="130000"/>
              </a:lnSpc>
              <a:spcAft>
                <a:spcPts val="600"/>
              </a:spcAft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视频号粉丝15,141人 | 抖音号7,015人 | 快手号11人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100" b="1">
                <a:solidFill>
                  <a:srgbClr val="1A2744"/>
                </a:solidFill>
                <a:latin typeface="Microsoft YaHei"/>
              </a:defRPr>
            </a:pPr>
            <a:r>
              <a:t>整体仍处于爬坡阶段，存在三大问题：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①发布频次偏低：二季度仅发布12条，月均不足4条</a:t>
            </a:r>
          </a:p>
          <a:p>
            <a:pPr algn="l">
              <a:lnSpc>
                <a:spcPct val="130000"/>
              </a:lnSpc>
              <a:spcAft>
                <a:spcPts val="2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②原创内容匮乏：原创视频几乎为零，无固定栏目无稳定节奏</a:t>
            </a:r>
          </a:p>
          <a:p>
            <a:pPr algn="l">
              <a:lnSpc>
                <a:spcPct val="130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③传播活力不足：二季度12条视频阅读量17,732次，单篇2,469次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1520" y="3794760"/>
            <a:ext cx="10698480" cy="1280160"/>
          </a:xfrm>
          <a:prstGeom prst="roundRect">
            <a:avLst/>
          </a:prstGeom>
          <a:solidFill>
            <a:srgbClr val="FDF7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31520" y="3794760"/>
            <a:ext cx="10698480" cy="384048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3794760"/>
            <a:ext cx="10698480" cy="38404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2D2D2D"/>
                </a:solidFill>
                <a:latin typeface="Microsoft YaHei"/>
              </a:defRPr>
            </a:pPr>
            <a:r>
              <a:t>受众偏好特征洞察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" y="4297680"/>
            <a:ext cx="10332720" cy="73152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30000"/>
              </a:lnSpc>
              <a:spcAft>
                <a:spcPts val="400"/>
              </a:spcAft>
              <a:defRPr sz="1200" b="1">
                <a:solidFill>
                  <a:srgbClr val="8B6A00"/>
                </a:solidFill>
                <a:latin typeface="Microsoft YaHei"/>
              </a:defRPr>
            </a:pPr>
            <a:r>
              <a:t>核心发现：凡是聚焦西宁本地党建工作、基层动态、本土典型的原创内容，阅读量显著高于普通转载内容。</a:t>
            </a:r>
          </a:p>
          <a:p>
            <a:pPr algn="l">
              <a:lnSpc>
                <a:spcPct val="130000"/>
              </a:lnSpc>
              <a:spcAft>
                <a:spcPts val="400"/>
              </a:spcAft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结论：本土化、原创性内容具备明显传播潜力，是下一步攻坚的核心突破口。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5303520"/>
            <a:ext cx="10698480" cy="777240"/>
          </a:xfrm>
          <a:prstGeom prst="roundRect">
            <a:avLst/>
          </a:prstGeom>
          <a:solidFill>
            <a:srgbClr val="FDEE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731520" y="5303520"/>
            <a:ext cx="73152" cy="77724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14400" y="5349240"/>
            <a:ext cx="10332720" cy="6858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1100" b="1">
                <a:solidFill>
                  <a:srgbClr val="B11226"/>
                </a:solidFill>
                <a:latin typeface="Microsoft YaHei"/>
              </a:defRPr>
            </a:pPr>
            <a:r>
              <a:t>问题总结：总量充足但精品不足 → 需提升原创质量｜基础扎实但活力不足 → 需激活短视频常态化｜阵地健全但联动不足 → 需构建矩阵闭环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4 页 / 共 32 页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二、方案目标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核心定位与四大目标维度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097280"/>
            <a:ext cx="10698480" cy="914400"/>
          </a:xfrm>
          <a:prstGeom prst="round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868680" y="1234440"/>
            <a:ext cx="54864" cy="64008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51560" y="1143000"/>
            <a:ext cx="100584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300" b="1">
                <a:solidFill>
                  <a:srgbClr val="D4A843"/>
                </a:solidFill>
                <a:latin typeface="Microsoft YaHei"/>
              </a:defRPr>
            </a:pPr>
            <a:r>
              <a:t>核心定位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1560" y="1463040"/>
            <a:ext cx="100584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300" b="0">
                <a:solidFill>
                  <a:srgbClr val="FFFFFF"/>
                </a:solidFill>
                <a:latin typeface="Microsoft YaHei"/>
              </a:defRPr>
            </a:pPr>
            <a:r>
              <a:t>以"原创常态化+攻坚主题化+矩阵联动化"三轮驱动，系统性提升西宁党建融媒体传播力、引导力、影响力、公信力。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1520" y="2286000"/>
            <a:ext cx="54864" cy="201168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2267712"/>
            <a:ext cx="9948672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四大目标维度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2606040"/>
            <a:ext cx="2560320" cy="201168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645920" y="2743200"/>
            <a:ext cx="731520" cy="73152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645920" y="2743200"/>
            <a:ext cx="731520" cy="7315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3566160"/>
            <a:ext cx="237744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400" b="1">
                <a:solidFill>
                  <a:srgbClr val="B11226"/>
                </a:solidFill>
                <a:latin typeface="Microsoft YaHei"/>
              </a:defRPr>
            </a:pPr>
            <a:r>
              <a:t>传播矩阵化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3931920"/>
            <a:ext cx="2194560" cy="13716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构建"公众号+视频号+抖音号+快手号+线下大屏"五位一体传播矩阵，实现全域覆盖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474720" y="2606040"/>
            <a:ext cx="2560320" cy="201168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389120" y="2743200"/>
            <a:ext cx="731520" cy="731520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389120" y="2743200"/>
            <a:ext cx="731520" cy="7315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66160" y="3566160"/>
            <a:ext cx="237744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400" b="1">
                <a:solidFill>
                  <a:srgbClr val="1A2744"/>
                </a:solidFill>
                <a:latin typeface="Microsoft YaHei"/>
              </a:defRPr>
            </a:pPr>
            <a:r>
              <a:t>内容栏目化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57600" y="3931920"/>
            <a:ext cx="2194560" cy="13716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打造4个固定栏目IP，形成"栏目即品牌"认知，原创率100%，基层一线素材占比≥70%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17920" y="2606040"/>
            <a:ext cx="2560320" cy="201168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7132320" y="2743200"/>
            <a:ext cx="731520" cy="73152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132320" y="2743200"/>
            <a:ext cx="731520" cy="7315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09359" y="3566160"/>
            <a:ext cx="237744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400" b="1">
                <a:solidFill>
                  <a:srgbClr val="B11226"/>
                </a:solidFill>
                <a:latin typeface="Microsoft YaHei"/>
              </a:defRPr>
            </a:pPr>
            <a:r>
              <a:t>发布规律化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0" y="3931920"/>
            <a:ext cx="2194560" cy="13716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日均发布2-4条短视频，每日4个发布节点，培养用户刷看习惯，建立稳定发布节奏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961120" y="2606040"/>
            <a:ext cx="2560320" cy="201168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9875520" y="2743200"/>
            <a:ext cx="731520" cy="731520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875520" y="2743200"/>
            <a:ext cx="731520" cy="7315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052560" y="3566160"/>
            <a:ext cx="237744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400" b="1">
                <a:solidFill>
                  <a:srgbClr val="1A2744"/>
                </a:solidFill>
                <a:latin typeface="Microsoft YaHei"/>
              </a:defRPr>
            </a:pPr>
            <a:r>
              <a:t>数据可量化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144000" y="3931920"/>
            <a:ext cx="2194560" cy="13716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攻坚周期内关注量环比增长≥10%，单条点赞转发环比提升≥10%，阅读量环比提升≥10%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31520" y="4892040"/>
            <a:ext cx="10698480" cy="1188720"/>
          </a:xfrm>
          <a:prstGeom prst="roundRect">
            <a:avLst/>
          </a:prstGeom>
          <a:solidFill>
            <a:srgbClr val="FDF7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868680" y="5029200"/>
            <a:ext cx="54864" cy="82296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1051560" y="498348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300" b="1">
                <a:solidFill>
                  <a:srgbClr val="8B6A00"/>
                </a:solidFill>
                <a:latin typeface="Microsoft YaHei"/>
              </a:defRPr>
            </a:pPr>
            <a:r>
              <a:t>品牌愿景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51560" y="5303520"/>
            <a:ext cx="10058400" cy="6400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0">
                <a:solidFill>
                  <a:srgbClr val="2D2D2D"/>
                </a:solidFill>
                <a:latin typeface="Microsoft YaHei"/>
              </a:defRPr>
            </a:pPr>
            <a:r>
              <a:t>打造"党旗领航·宁聚力"西宁党建融媒体宣传品牌，形成可复制、可推广的主题宣传模式，实现党建宣传从"有没有"到"好不好"的质效跃升。</a:t>
            </a:r>
          </a:p>
        </p:txBody>
      </p:sp>
      <p:sp>
        <p:nvSpPr>
          <p:cNvPr id="39" name="Rectangle 3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5 页 / 共 32 页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三、实施阵地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线上核心 + 线下延展 + 联动支撑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188720"/>
            <a:ext cx="3474720" cy="320040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31520" y="1188720"/>
            <a:ext cx="3474720" cy="45720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1188720"/>
            <a:ext cx="347472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线上核心阵地</a:t>
            </a:r>
          </a:p>
        </p:txBody>
      </p:sp>
      <p:sp>
        <p:nvSpPr>
          <p:cNvPr id="12" name="Oval 11"/>
          <p:cNvSpPr/>
          <p:nvPr/>
        </p:nvSpPr>
        <p:spPr>
          <a:xfrm>
            <a:off x="1005840" y="1874519"/>
            <a:ext cx="201168" cy="201168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280160" y="1828800"/>
            <a:ext cx="2743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微信公众号：图文深度内容</a:t>
            </a:r>
          </a:p>
        </p:txBody>
      </p:sp>
      <p:sp>
        <p:nvSpPr>
          <p:cNvPr id="14" name="Oval 13"/>
          <p:cNvSpPr/>
          <p:nvPr/>
        </p:nvSpPr>
        <p:spPr>
          <a:xfrm>
            <a:off x="1005840" y="2468879"/>
            <a:ext cx="201168" cy="201168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280160" y="2423160"/>
            <a:ext cx="2743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视频号：短视频主阵地</a:t>
            </a:r>
          </a:p>
        </p:txBody>
      </p:sp>
      <p:sp>
        <p:nvSpPr>
          <p:cNvPr id="16" name="Oval 15"/>
          <p:cNvSpPr/>
          <p:nvPr/>
        </p:nvSpPr>
        <p:spPr>
          <a:xfrm>
            <a:off x="1005840" y="3063239"/>
            <a:ext cx="201168" cy="201168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280160" y="3017520"/>
            <a:ext cx="2743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抖音号：年轻群体触达</a:t>
            </a:r>
          </a:p>
        </p:txBody>
      </p:sp>
      <p:sp>
        <p:nvSpPr>
          <p:cNvPr id="18" name="Oval 17"/>
          <p:cNvSpPr/>
          <p:nvPr/>
        </p:nvSpPr>
        <p:spPr>
          <a:xfrm>
            <a:off x="1005840" y="3657600"/>
            <a:ext cx="201168" cy="201168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280160" y="3611880"/>
            <a:ext cx="2743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快手号：下沉市场覆盖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389120" y="1188720"/>
            <a:ext cx="3474720" cy="320040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389120" y="1188720"/>
            <a:ext cx="3474720" cy="45720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389120" y="1188720"/>
            <a:ext cx="347472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线下延展阵地</a:t>
            </a:r>
          </a:p>
        </p:txBody>
      </p:sp>
      <p:sp>
        <p:nvSpPr>
          <p:cNvPr id="23" name="Oval 22"/>
          <p:cNvSpPr/>
          <p:nvPr/>
        </p:nvSpPr>
        <p:spPr>
          <a:xfrm>
            <a:off x="4663440" y="1874519"/>
            <a:ext cx="201168" cy="201168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937759" y="1828800"/>
            <a:ext cx="2743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党建展厅大屏：常设轮播专区</a:t>
            </a:r>
          </a:p>
        </p:txBody>
      </p:sp>
      <p:sp>
        <p:nvSpPr>
          <p:cNvPr id="25" name="Oval 24"/>
          <p:cNvSpPr/>
          <p:nvPr/>
        </p:nvSpPr>
        <p:spPr>
          <a:xfrm>
            <a:off x="4663440" y="2468879"/>
            <a:ext cx="201168" cy="201168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937759" y="2423160"/>
            <a:ext cx="2743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公交移动大屏：10条核心线路</a:t>
            </a:r>
          </a:p>
        </p:txBody>
      </p:sp>
      <p:sp>
        <p:nvSpPr>
          <p:cNvPr id="27" name="Oval 26"/>
          <p:cNvSpPr/>
          <p:nvPr/>
        </p:nvSpPr>
        <p:spPr>
          <a:xfrm>
            <a:off x="4663440" y="3063239"/>
            <a:ext cx="201168" cy="201168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937759" y="3017520"/>
            <a:ext cx="2743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城乡公交县域班线：精准触达</a:t>
            </a:r>
          </a:p>
        </p:txBody>
      </p:sp>
      <p:sp>
        <p:nvSpPr>
          <p:cNvPr id="29" name="Oval 28"/>
          <p:cNvSpPr/>
          <p:nvPr/>
        </p:nvSpPr>
        <p:spPr>
          <a:xfrm>
            <a:off x="4663440" y="3657600"/>
            <a:ext cx="201168" cy="201168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937759" y="3611880"/>
            <a:ext cx="2743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会议室/公共区域屏幕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0" y="1188720"/>
            <a:ext cx="3474720" cy="3200400"/>
          </a:xfrm>
          <a:prstGeom prst="roundRect">
            <a:avLst/>
          </a:prstGeom>
          <a:solidFill>
            <a:srgbClr val="FDF7E8"/>
          </a:solidFill>
          <a:ln w="12700">
            <a:solidFill>
              <a:srgbClr val="D4A8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8046720" y="1188720"/>
            <a:ext cx="3474720" cy="45720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046720" y="1188720"/>
            <a:ext cx="347472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联动支撑体系</a:t>
            </a:r>
          </a:p>
        </p:txBody>
      </p:sp>
      <p:sp>
        <p:nvSpPr>
          <p:cNvPr id="34" name="Oval 33"/>
          <p:cNvSpPr/>
          <p:nvPr/>
        </p:nvSpPr>
        <p:spPr>
          <a:xfrm>
            <a:off x="8321040" y="1874519"/>
            <a:ext cx="201168" cy="201168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595360" y="1828800"/>
            <a:ext cx="2743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长短内容互补联动</a:t>
            </a:r>
          </a:p>
        </p:txBody>
      </p:sp>
      <p:sp>
        <p:nvSpPr>
          <p:cNvPr id="36" name="Oval 35"/>
          <p:cNvSpPr/>
          <p:nvPr/>
        </p:nvSpPr>
        <p:spPr>
          <a:xfrm>
            <a:off x="8321040" y="2468879"/>
            <a:ext cx="201168" cy="201168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595360" y="2423160"/>
            <a:ext cx="2743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线上引流+线下留存</a:t>
            </a:r>
          </a:p>
        </p:txBody>
      </p:sp>
      <p:sp>
        <p:nvSpPr>
          <p:cNvPr id="38" name="Oval 37"/>
          <p:cNvSpPr/>
          <p:nvPr/>
        </p:nvSpPr>
        <p:spPr>
          <a:xfrm>
            <a:off x="8321040" y="3063239"/>
            <a:ext cx="201168" cy="201168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595360" y="3017520"/>
            <a:ext cx="2743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多载体同步传播</a:t>
            </a:r>
          </a:p>
        </p:txBody>
      </p:sp>
      <p:sp>
        <p:nvSpPr>
          <p:cNvPr id="40" name="Oval 39"/>
          <p:cNvSpPr/>
          <p:nvPr/>
        </p:nvSpPr>
        <p:spPr>
          <a:xfrm>
            <a:off x="8321040" y="3657600"/>
            <a:ext cx="201168" cy="201168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8595360" y="3611880"/>
            <a:ext cx="2743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账号二维码互导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731520" y="4663440"/>
            <a:ext cx="10698480" cy="1371600"/>
          </a:xfrm>
          <a:prstGeom prst="round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731520" y="4709160"/>
            <a:ext cx="106984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D4A843"/>
                </a:solidFill>
                <a:latin typeface="Microsoft YaHei"/>
              </a:defRPr>
            </a:pPr>
            <a:r>
              <a:t>联动机制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14400" y="5074920"/>
            <a:ext cx="10332720" cy="8229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200" b="0">
                <a:solidFill>
                  <a:srgbClr val="FFFFFF"/>
                </a:solidFill>
                <a:latin typeface="Microsoft YaHei"/>
              </a:defRPr>
            </a:pPr>
            <a:r>
              <a:t>线上短视频引流 → 公众号图文深读留存 → 线下大屏循环曝光 → 二维码导流线上关注</a:t>
            </a:r>
            <a:br/>
            <a:r>
              <a:t>形成"短视频曝光→图文沉淀→线下触达→线上回流"的传播闭环</a:t>
            </a:r>
          </a:p>
        </p:txBody>
      </p:sp>
      <p:sp>
        <p:nvSpPr>
          <p:cNvPr id="45" name="Rectangle 4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6 页 / 共 32 页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四、原创常态化运营体系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四大固定栏目 · 覆盖全时段全领域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188720"/>
            <a:ext cx="2560320" cy="347472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731520" y="1188720"/>
            <a:ext cx="2560320" cy="50292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1188720"/>
            <a:ext cx="2560320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一线随手拍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182880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200" b="0">
                <a:solidFill>
                  <a:srgbClr val="B11226"/>
                </a:solidFill>
                <a:latin typeface="Microsoft YaHei"/>
              </a:defRPr>
            </a:pPr>
            <a:r>
              <a:t>党员在身边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371600" y="2194560"/>
            <a:ext cx="1280160" cy="32004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371600" y="2194560"/>
            <a:ext cx="128016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每日更新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265176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5A5A5A"/>
                </a:solidFill>
                <a:latin typeface="Microsoft YaHei"/>
              </a:defRPr>
            </a:pPr>
            <a:r>
              <a:t>覆盖领域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292608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农村/社区/行业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1005840" y="3337560"/>
            <a:ext cx="2011680" cy="0"/>
          </a:xfrm>
          <a:prstGeom prst="line">
            <a:avLst/>
          </a:prstGeom>
          <a:ln w="12700">
            <a:solidFill>
              <a:srgbClr val="B112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22960" y="3474720"/>
            <a:ext cx="2377440" cy="10972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视频号/抖音号主发</a:t>
            </a:r>
            <a:br/>
            <a:r>
              <a:t>公众号同步配套图文</a:t>
            </a:r>
            <a:br/>
            <a:r>
              <a:t>线下大屏循环播放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474720" y="1188720"/>
            <a:ext cx="2560320" cy="347472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3474720" y="1188720"/>
            <a:ext cx="2560320" cy="50292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474720" y="1188720"/>
            <a:ext cx="2560320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党建微课堂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66160" y="182880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200" b="0">
                <a:solidFill>
                  <a:srgbClr val="1A2744"/>
                </a:solidFill>
                <a:latin typeface="Microsoft YaHei"/>
              </a:defRPr>
            </a:pPr>
            <a:r>
              <a:t>一分钟懂党务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114800" y="2194560"/>
            <a:ext cx="1280160" cy="320040"/>
          </a:xfrm>
          <a:prstGeom prst="round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14800" y="2194560"/>
            <a:ext cx="128016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每周1条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566160" y="265176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5A5A5A"/>
                </a:solidFill>
                <a:latin typeface="Microsoft YaHei"/>
              </a:defRPr>
            </a:pPr>
            <a:r>
              <a:t>覆盖领域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566160" y="292608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党务知识/法规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3749039" y="3337560"/>
            <a:ext cx="2011681" cy="0"/>
          </a:xfrm>
          <a:prstGeom prst="line">
            <a:avLst/>
          </a:prstGeom>
          <a:ln w="12700">
            <a:solidFill>
              <a:srgbClr val="1A274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566160" y="3474720"/>
            <a:ext cx="2377440" cy="10972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视频号/抖音号主发</a:t>
            </a:r>
            <a:br/>
            <a:r>
              <a:t>公众号同步配套图文</a:t>
            </a:r>
            <a:br/>
            <a:r>
              <a:t>线下大屏循环播放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217920" y="1188720"/>
            <a:ext cx="2560320" cy="3474720"/>
          </a:xfrm>
          <a:prstGeom prst="roundRect">
            <a:avLst/>
          </a:prstGeom>
          <a:solidFill>
            <a:srgbClr val="FDF7E8"/>
          </a:solidFill>
          <a:ln w="12700">
            <a:solidFill>
              <a:srgbClr val="D4A8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217920" y="1188720"/>
            <a:ext cx="2560320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217920" y="1188720"/>
            <a:ext cx="2560320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热点速报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09359" y="182880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200" b="0">
                <a:solidFill>
                  <a:srgbClr val="D4A843"/>
                </a:solidFill>
                <a:latin typeface="Microsoft YaHei"/>
              </a:defRPr>
            </a:pPr>
            <a:r>
              <a:t>党建进行时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858000" y="2194560"/>
            <a:ext cx="1280160" cy="320040"/>
          </a:xfrm>
          <a:prstGeom prst="round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858000" y="2194560"/>
            <a:ext cx="128016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动态补位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309359" y="265176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5A5A5A"/>
                </a:solidFill>
                <a:latin typeface="Microsoft YaHei"/>
              </a:defRPr>
            </a:pPr>
            <a:r>
              <a:t>覆盖领域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309359" y="292608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节点/权威转发</a:t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6492240" y="3337560"/>
            <a:ext cx="2011680" cy="0"/>
          </a:xfrm>
          <a:prstGeom prst="line">
            <a:avLst/>
          </a:prstGeom>
          <a:ln w="12700">
            <a:solidFill>
              <a:srgbClr val="D4A84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309359" y="3474720"/>
            <a:ext cx="2377440" cy="10972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视频号/抖音号主发</a:t>
            </a:r>
            <a:br/>
            <a:r>
              <a:t>公众号同步配套图文</a:t>
            </a:r>
            <a:br/>
            <a:r>
              <a:t>线下大屏循环播放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961120" y="1188720"/>
            <a:ext cx="2560320" cy="347472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8961120" y="1188720"/>
            <a:ext cx="2560320" cy="50292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8961120" y="1188720"/>
            <a:ext cx="2560320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党建成果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052560" y="182880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200" b="0">
                <a:solidFill>
                  <a:srgbClr val="B11226"/>
                </a:solidFill>
                <a:latin typeface="Microsoft YaHei"/>
              </a:defRPr>
            </a:pPr>
            <a:r>
              <a:t>一眼看西宁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9601200" y="2194560"/>
            <a:ext cx="1280160" cy="32004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9601200" y="2194560"/>
            <a:ext cx="1280160" cy="32004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每日1条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052560" y="265176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1">
                <a:solidFill>
                  <a:srgbClr val="5A5A5A"/>
                </a:solidFill>
                <a:latin typeface="Microsoft YaHei"/>
              </a:defRPr>
            </a:pPr>
            <a:r>
              <a:t>覆盖领域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052560" y="292608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七大领域成果</a:t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9235440" y="3337560"/>
            <a:ext cx="2011680" cy="0"/>
          </a:xfrm>
          <a:prstGeom prst="line">
            <a:avLst/>
          </a:prstGeom>
          <a:ln w="12700">
            <a:solidFill>
              <a:srgbClr val="B112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9052560" y="3474720"/>
            <a:ext cx="2377440" cy="10972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视频号/抖音号主发</a:t>
            </a:r>
            <a:br/>
            <a:r>
              <a:t>公众号同步配套图文</a:t>
            </a:r>
            <a:br/>
            <a:r>
              <a:t>线下大屏循环播放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731520" y="4937760"/>
            <a:ext cx="10698480" cy="1097280"/>
          </a:xfrm>
          <a:prstGeom prst="roundRect">
            <a:avLst/>
          </a:prstGeom>
          <a:solidFill>
            <a:srgbClr val="F5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868680" y="5074920"/>
            <a:ext cx="54864" cy="82296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1051560" y="502920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300" b="1">
                <a:solidFill>
                  <a:srgbClr val="B11226"/>
                </a:solidFill>
                <a:latin typeface="Microsoft YaHei"/>
              </a:defRPr>
            </a:pPr>
            <a:r>
              <a:t>运营原则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051560" y="5349240"/>
            <a:ext cx="10058400" cy="5943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2D2D2D"/>
                </a:solidFill>
                <a:latin typeface="Microsoft YaHei"/>
              </a:defRPr>
            </a:pPr>
            <a:r>
              <a:t>以"固定栏目+固定频次+固定平台"三固定原则，建立用户预期。栏目内容互不重叠、互为补充，覆盖从日常记录到知识科普、从热点响应到成果展示的全场景需求。</a:t>
            </a:r>
          </a:p>
        </p:txBody>
      </p:sp>
      <p:sp>
        <p:nvSpPr>
          <p:cNvPr id="53" name="Rectangle 52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7 页 / 共 32 页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四、栏目1：《一线随手拍·党员在身边》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每日更新 · 三大赛道 · 全民通讯员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1097280"/>
            <a:ext cx="54864" cy="201168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078992"/>
            <a:ext cx="9948672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三大赛道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1417320"/>
            <a:ext cx="3474720" cy="146304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B1122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868680" y="1600200"/>
            <a:ext cx="502920" cy="50292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1600200"/>
            <a:ext cx="502920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1508760"/>
            <a:ext cx="256032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300" b="1">
                <a:solidFill>
                  <a:srgbClr val="B11226"/>
                </a:solidFill>
                <a:latin typeface="Microsoft YaHei"/>
              </a:defRPr>
            </a:pPr>
            <a:r>
              <a:t>农村赛道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1874519"/>
            <a:ext cx="2560320" cy="9144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驻村干部帮扶日常、产业振兴、村集体经济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389120" y="1417320"/>
            <a:ext cx="3474720" cy="146304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1A27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4526280" y="1600200"/>
            <a:ext cx="502920" cy="502920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26280" y="1600200"/>
            <a:ext cx="502920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120640" y="1508760"/>
            <a:ext cx="256032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300" b="1">
                <a:solidFill>
                  <a:srgbClr val="1A2744"/>
                </a:solidFill>
                <a:latin typeface="Microsoft YaHei"/>
              </a:defRPr>
            </a:pPr>
            <a:r>
              <a:t>社区赛道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20640" y="1874519"/>
            <a:ext cx="2560320" cy="9144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网格党建、便民服务、老旧小区改造、邻里党建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46720" y="1417320"/>
            <a:ext cx="3474720" cy="1463040"/>
          </a:xfrm>
          <a:prstGeom prst="roundRect">
            <a:avLst/>
          </a:prstGeom>
          <a:solidFill>
            <a:srgbClr val="FDF7E8"/>
          </a:solidFill>
          <a:ln w="12700">
            <a:solidFill>
              <a:srgbClr val="D4A84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8183880" y="1600200"/>
            <a:ext cx="502920" cy="502920"/>
          </a:xfrm>
          <a:prstGeom prst="ellipse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183880" y="1600200"/>
            <a:ext cx="502920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778240" y="1508760"/>
            <a:ext cx="256032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300" b="1">
                <a:solidFill>
                  <a:srgbClr val="D4A843"/>
                </a:solidFill>
                <a:latin typeface="Microsoft YaHei"/>
              </a:defRPr>
            </a:pPr>
            <a:r>
              <a:t>行业赛道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778240" y="1874519"/>
            <a:ext cx="2560320" cy="9144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机关岗位攻坚、国企担当、两新党建新力量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31520" y="3108960"/>
            <a:ext cx="54864" cy="201168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41248" y="3090672"/>
            <a:ext cx="9948672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素材供给机制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31520" y="3429000"/>
            <a:ext cx="3383280" cy="2286000"/>
          </a:xfrm>
          <a:prstGeom prst="roundRect">
            <a:avLst/>
          </a:prstGeom>
          <a:solidFill>
            <a:srgbClr val="FDF0F0"/>
          </a:solidFill>
          <a:ln w="12700">
            <a:solidFill>
              <a:srgbClr val="E0E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868680" y="3566160"/>
            <a:ext cx="54864" cy="2011680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005840" y="3520440"/>
            <a:ext cx="29260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供稿来源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05840" y="3840480"/>
            <a:ext cx="2880360" cy="178308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发动西宁驻村干部用手机随手拍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形成"人人都是通讯员"模式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每周视频号固定发2期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入选内容标注供稿单位与个人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343400" y="3429000"/>
            <a:ext cx="3383280" cy="2286000"/>
          </a:xfrm>
          <a:prstGeom prst="roundRect">
            <a:avLst/>
          </a:prstGeom>
          <a:solidFill>
            <a:srgbClr val="F0F3F8"/>
          </a:solidFill>
          <a:ln w="12700">
            <a:solidFill>
              <a:srgbClr val="E0E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4480560" y="3566160"/>
            <a:ext cx="54864" cy="201168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617720" y="3520440"/>
            <a:ext cx="29260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1A2744"/>
                </a:solidFill>
                <a:latin typeface="Microsoft YaHei"/>
              </a:defRPr>
            </a:pPr>
            <a:r>
              <a:t>内容标准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617720" y="3840480"/>
            <a:ext cx="2880360" cy="178308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小切口切入，用具体故事替代空泛表述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如"驻村干部帮老人卖农产品"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"村里的党群服务中心升级了"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真实、鲜活、有温度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7955279" y="3429000"/>
            <a:ext cx="3474720" cy="2286000"/>
          </a:xfrm>
          <a:prstGeom prst="roundRect">
            <a:avLst/>
          </a:prstGeom>
          <a:solidFill>
            <a:srgbClr val="FDF7E8"/>
          </a:solidFill>
          <a:ln w="12700">
            <a:solidFill>
              <a:srgbClr val="E0E0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8092440" y="3566160"/>
            <a:ext cx="54864" cy="201168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229600" y="3520440"/>
            <a:ext cx="301752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D4A843"/>
                </a:solidFill>
                <a:latin typeface="Microsoft YaHei"/>
              </a:defRPr>
            </a:pPr>
            <a:r>
              <a:t>话题运营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229600" y="3840480"/>
            <a:ext cx="2971800" cy="1783080"/>
          </a:xfrm>
          <a:prstGeom prst="rect">
            <a:avLst/>
          </a:prstGeom>
          <a:noFill/>
        </p:spPr>
        <p:txBody>
          <a:bodyPr wrap="square" lIns="38100" rIns="38100" tIns="25400" bIns="25400">
            <a:spAutoFit/>
          </a:bodyPr>
          <a:lstStyle/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同步发起#西宁驻村风采 话题征集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鼓励驻村干部自主投稿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调动基层参与积极性</a:t>
            </a:r>
          </a:p>
          <a:p>
            <a:pPr algn="l">
              <a:lnSpc>
                <a:spcPct val="125000"/>
              </a:lnSpc>
              <a:spcAft>
                <a:spcPts val="300"/>
              </a:spcAft>
              <a:defRPr sz="1000" b="0">
                <a:solidFill>
                  <a:srgbClr val="2D2D2D"/>
                </a:solidFill>
                <a:latin typeface="Microsoft YaHei"/>
              </a:defRPr>
            </a:pPr>
            <a:r>
              <a:t>形成UGC+PGC混合内容池</a:t>
            </a:r>
          </a:p>
        </p:txBody>
      </p:sp>
      <p:sp>
        <p:nvSpPr>
          <p:cNvPr id="40" name="Rectangle 39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8 页 / 共 32 页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12191695" cy="36576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37160"/>
            <a:ext cx="54864" cy="502920"/>
          </a:xfrm>
          <a:prstGeom prst="rect">
            <a:avLst/>
          </a:prstGeom>
          <a:solidFill>
            <a:srgbClr val="D4A8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09728"/>
            <a:ext cx="7315200" cy="41148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四、栏目2：《党建微课堂·一分钟懂党务》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D4A843"/>
                </a:solidFill>
                <a:latin typeface="Microsoft YaHei"/>
              </a:defRPr>
            </a:pPr>
            <a:r>
              <a:t>每周1条 · 轻量化输出 · 降低理解门槛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31375" y="164592"/>
            <a:ext cx="2011680" cy="457200"/>
          </a:xfrm>
          <a:prstGeom prst="round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31375" y="164592"/>
            <a:ext cx="2011680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西宁党建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1097280"/>
            <a:ext cx="54864" cy="201168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1078992"/>
            <a:ext cx="4919472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五大内容方向</a:t>
            </a:r>
          </a:p>
        </p:txBody>
      </p:sp>
      <p:sp>
        <p:nvSpPr>
          <p:cNvPr id="11" name="Oval 10"/>
          <p:cNvSpPr/>
          <p:nvPr/>
        </p:nvSpPr>
        <p:spPr>
          <a:xfrm>
            <a:off x="914400" y="1508760"/>
            <a:ext cx="274320" cy="274320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1508760"/>
            <a:ext cx="27432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1463040"/>
            <a:ext cx="41148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0">
                <a:solidFill>
                  <a:srgbClr val="2D2D2D"/>
                </a:solidFill>
                <a:latin typeface="Microsoft YaHei"/>
              </a:defRPr>
            </a:pPr>
            <a:r>
              <a:t>党务知识普及</a:t>
            </a:r>
          </a:p>
        </p:txBody>
      </p:sp>
      <p:sp>
        <p:nvSpPr>
          <p:cNvPr id="14" name="Oval 13"/>
          <p:cNvSpPr/>
          <p:nvPr/>
        </p:nvSpPr>
        <p:spPr>
          <a:xfrm>
            <a:off x="914400" y="1965960"/>
            <a:ext cx="274320" cy="274320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4400" y="1965960"/>
            <a:ext cx="27432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80160" y="1920240"/>
            <a:ext cx="41148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0">
                <a:solidFill>
                  <a:srgbClr val="2D2D2D"/>
                </a:solidFill>
                <a:latin typeface="Microsoft YaHei"/>
              </a:defRPr>
            </a:pPr>
            <a:r>
              <a:t>党内法规解读</a:t>
            </a:r>
          </a:p>
        </p:txBody>
      </p:sp>
      <p:sp>
        <p:nvSpPr>
          <p:cNvPr id="17" name="Oval 16"/>
          <p:cNvSpPr/>
          <p:nvPr/>
        </p:nvSpPr>
        <p:spPr>
          <a:xfrm>
            <a:off x="914400" y="2423160"/>
            <a:ext cx="274320" cy="274320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400" y="2423160"/>
            <a:ext cx="27432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80160" y="2377440"/>
            <a:ext cx="41148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0">
                <a:solidFill>
                  <a:srgbClr val="2D2D2D"/>
                </a:solidFill>
                <a:latin typeface="Microsoft YaHei"/>
              </a:defRPr>
            </a:pPr>
            <a:r>
              <a:t>入党流程梳理</a:t>
            </a:r>
          </a:p>
        </p:txBody>
      </p:sp>
      <p:sp>
        <p:nvSpPr>
          <p:cNvPr id="20" name="Oval 19"/>
          <p:cNvSpPr/>
          <p:nvPr/>
        </p:nvSpPr>
        <p:spPr>
          <a:xfrm>
            <a:off x="914400" y="2880360"/>
            <a:ext cx="274320" cy="274320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14400" y="2880360"/>
            <a:ext cx="27432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80160" y="2834640"/>
            <a:ext cx="41148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0">
                <a:solidFill>
                  <a:srgbClr val="2D2D2D"/>
                </a:solidFill>
                <a:latin typeface="Microsoft YaHei"/>
              </a:defRPr>
            </a:pPr>
            <a:r>
              <a:t>组织生活规范</a:t>
            </a:r>
          </a:p>
        </p:txBody>
      </p:sp>
      <p:sp>
        <p:nvSpPr>
          <p:cNvPr id="23" name="Oval 22"/>
          <p:cNvSpPr/>
          <p:nvPr/>
        </p:nvSpPr>
        <p:spPr>
          <a:xfrm>
            <a:off x="914400" y="3337560"/>
            <a:ext cx="274320" cy="274320"/>
          </a:xfrm>
          <a:prstGeom prst="ellipse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14400" y="3337560"/>
            <a:ext cx="27432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80160" y="3291840"/>
            <a:ext cx="411480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0">
                <a:solidFill>
                  <a:srgbClr val="2D2D2D"/>
                </a:solidFill>
                <a:latin typeface="Microsoft YaHei"/>
              </a:defRPr>
            </a:pPr>
            <a:r>
              <a:t>党建政策要点拆解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00800" y="1097280"/>
            <a:ext cx="54864" cy="201168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510528" y="1078992"/>
            <a:ext cx="4919472" cy="25603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四种呈现形式</a:t>
            </a:r>
          </a:p>
        </p:txBody>
      </p:sp>
      <p:sp>
        <p:nvSpPr>
          <p:cNvPr id="28" name="Oval 27"/>
          <p:cNvSpPr/>
          <p:nvPr/>
        </p:nvSpPr>
        <p:spPr>
          <a:xfrm>
            <a:off x="6400800" y="1508760"/>
            <a:ext cx="274320" cy="27432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1508760"/>
            <a:ext cx="27432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66560" y="1490472"/>
            <a:ext cx="164592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字幕快剪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503920" y="1490472"/>
            <a:ext cx="2743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快速节奏，信息密集</a:t>
            </a:r>
          </a:p>
        </p:txBody>
      </p:sp>
      <p:sp>
        <p:nvSpPr>
          <p:cNvPr id="32" name="Oval 31"/>
          <p:cNvSpPr/>
          <p:nvPr/>
        </p:nvSpPr>
        <p:spPr>
          <a:xfrm>
            <a:off x="6400800" y="2103120"/>
            <a:ext cx="274320" cy="27432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400800" y="2103120"/>
            <a:ext cx="27432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766560" y="2084831"/>
            <a:ext cx="164592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动态图解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503920" y="2084831"/>
            <a:ext cx="2743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视觉化拆解复杂流程</a:t>
            </a:r>
          </a:p>
        </p:txBody>
      </p:sp>
      <p:sp>
        <p:nvSpPr>
          <p:cNvPr id="36" name="Oval 35"/>
          <p:cNvSpPr/>
          <p:nvPr/>
        </p:nvSpPr>
        <p:spPr>
          <a:xfrm>
            <a:off x="6400800" y="2697480"/>
            <a:ext cx="274320" cy="27432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400800" y="2697480"/>
            <a:ext cx="27432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766560" y="2679192"/>
            <a:ext cx="164592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极简动漫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503920" y="2679192"/>
            <a:ext cx="2743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降低理解门槛，趣味化</a:t>
            </a:r>
          </a:p>
        </p:txBody>
      </p:sp>
      <p:sp>
        <p:nvSpPr>
          <p:cNvPr id="40" name="Oval 39"/>
          <p:cNvSpPr/>
          <p:nvPr/>
        </p:nvSpPr>
        <p:spPr>
          <a:xfrm>
            <a:off x="6400800" y="3291840"/>
            <a:ext cx="274320" cy="274320"/>
          </a:xfrm>
          <a:prstGeom prst="ellipse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400800" y="3291840"/>
            <a:ext cx="274320" cy="2743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766560" y="3273552"/>
            <a:ext cx="164592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200" b="1">
                <a:solidFill>
                  <a:srgbClr val="B11226"/>
                </a:solidFill>
                <a:latin typeface="Microsoft YaHei"/>
              </a:defRPr>
            </a:pPr>
            <a:r>
              <a:t>短句口播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503920" y="3273552"/>
            <a:ext cx="27432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000" b="0">
                <a:solidFill>
                  <a:srgbClr val="5A5A5A"/>
                </a:solidFill>
                <a:latin typeface="Microsoft YaHei"/>
              </a:defRPr>
            </a:pPr>
            <a:r>
              <a:t>口语化表达，亲切自然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731520" y="3840480"/>
            <a:ext cx="10698480" cy="914400"/>
          </a:xfrm>
          <a:prstGeom prst="roundRect">
            <a:avLst/>
          </a:prstGeom>
          <a:solidFill>
            <a:srgbClr val="FDF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731520" y="3840480"/>
            <a:ext cx="10698480" cy="384048"/>
          </a:xfrm>
          <a:prstGeom prst="rect">
            <a:avLst/>
          </a:prstGeom>
          <a:solidFill>
            <a:srgbClr val="B1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731520" y="3840480"/>
            <a:ext cx="10698480" cy="384048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公众号联动机制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14400" y="4297680"/>
            <a:ext cx="1033272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defRPr sz="1200" b="0">
                <a:solidFill>
                  <a:srgbClr val="2D2D2D"/>
                </a:solidFill>
                <a:latin typeface="Microsoft YaHei"/>
              </a:defRPr>
            </a:pPr>
            <a:r>
              <a:t>同步配套静态图解、高清海报在微信公众号发布，实现"短视频引流 + 图文深读留存"的双向赋能模式。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731520" y="4937760"/>
            <a:ext cx="10698480" cy="1005840"/>
          </a:xfrm>
          <a:prstGeom prst="round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914400" y="5029200"/>
            <a:ext cx="1033272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400" b="1">
                <a:solidFill>
                  <a:srgbClr val="D4A843"/>
                </a:solidFill>
                <a:latin typeface="Microsoft YaHei"/>
              </a:defRPr>
            </a:pPr>
            <a:r>
              <a:t>发布频次：每周1条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14400" y="5349240"/>
            <a:ext cx="1033272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1100" b="0">
                <a:solidFill>
                  <a:srgbClr val="FFFFFF"/>
                </a:solidFill>
                <a:latin typeface="Microsoft YaHei"/>
              </a:defRPr>
            </a:pPr>
            <a:r>
              <a:t>固定每周三发布，培养用户"周三看微课堂"的预期习惯。视频号主发，抖音号同步，公众号配套图文深读。</a:t>
            </a:r>
          </a:p>
        </p:txBody>
      </p:sp>
      <p:sp>
        <p:nvSpPr>
          <p:cNvPr id="51" name="Rectangle 50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457200" y="6556248"/>
            <a:ext cx="5486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defRPr sz="800" b="0">
                <a:solidFill>
                  <a:srgbClr val="D4A843"/>
                </a:solidFill>
                <a:latin typeface="Microsoft YaHei"/>
              </a:defRPr>
            </a:pPr>
            <a:r>
              <a:t>西宁党建融媒体宣传创新攻坚转型实施方案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991295" y="6556248"/>
            <a:ext cx="22860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defRPr sz="800" b="0">
                <a:solidFill>
                  <a:srgbClr val="FFFFFF"/>
                </a:solidFill>
                <a:latin typeface="Microsoft YaHei"/>
              </a:defRPr>
            </a:pPr>
            <a:r>
              <a:t>第 9 页 / 共 32 页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