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1A56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28600" y="0"/>
            <a:ext cx="54864" cy="6858000"/>
          </a:xfrm>
          <a:prstGeom prst="rect">
            <a:avLst/>
          </a:prstGeom>
          <a:solidFill>
            <a:srgbClr val="0E7C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1A56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1645920"/>
            <a:ext cx="9144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200" b="1">
                <a:solidFill>
                  <a:srgbClr val="1A56DB"/>
                </a:solidFill>
              </a:defRPr>
            </a:pPr>
            <a:r>
              <a:rPr>
                <a:latin typeface="微软雅黑"/>
              </a:rPr>
              <a:t>2026年度上半年工作总结</a:t>
            </a:r>
          </a:p>
        </p:txBody>
      </p:sp>
      <p:sp>
        <p:nvSpPr>
          <p:cNvPr id="6" name="Rectangle 5"/>
          <p:cNvSpPr/>
          <p:nvPr/>
        </p:nvSpPr>
        <p:spPr>
          <a:xfrm>
            <a:off x="1371600" y="2743200"/>
            <a:ext cx="2286000" cy="36576"/>
          </a:xfrm>
          <a:prstGeom prst="rect">
            <a:avLst/>
          </a:prstGeom>
          <a:solidFill>
            <a:srgbClr val="0E7C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371600" y="292608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6B6B6B"/>
                </a:solidFill>
              </a:defRPr>
            </a:pPr>
            <a:r>
              <a:rPr>
                <a:latin typeface="微软雅黑"/>
              </a:rPr>
              <a:t>总结过往 · 规划未来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438912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汇报人：唐厚湖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84632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部　门：技术部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530352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岗　位：项目经理（青海西宁项目）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492240"/>
            <a:ext cx="12191695" cy="36576"/>
          </a:xfrm>
          <a:prstGeom prst="rect">
            <a:avLst/>
          </a:prstGeom>
          <a:solidFill>
            <a:srgbClr val="E0E0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371600" y="65379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6B6B6B"/>
                </a:solidFill>
              </a:defRPr>
            </a:pPr>
            <a:r>
              <a:rPr>
                <a:latin typeface="微软雅黑"/>
              </a:rPr>
              <a:t>2026年7月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515600" y="5029200"/>
            <a:ext cx="1097280" cy="1097280"/>
          </a:xfrm>
          <a:prstGeom prst="rect">
            <a:avLst/>
          </a:prstGeom>
          <a:solidFill>
            <a:srgbClr val="E8EF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10972800" y="5486400"/>
            <a:ext cx="731520" cy="731520"/>
          </a:xfrm>
          <a:prstGeom prst="rect">
            <a:avLst/>
          </a:prstGeom>
          <a:solidFill>
            <a:srgbClr val="E6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1A56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320040"/>
            <a:ext cx="73152" cy="457200"/>
          </a:xfrm>
          <a:prstGeom prst="rect">
            <a:avLst/>
          </a:prstGeom>
          <a:solidFill>
            <a:srgbClr val="0E7C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27432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一、2026年度上半年工作成就及成果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097280"/>
            <a:ext cx="3520440" cy="292608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097280"/>
            <a:ext cx="3520440" cy="54864"/>
          </a:xfrm>
          <a:prstGeom prst="rect">
            <a:avLst/>
          </a:prstGeom>
          <a:solidFill>
            <a:srgbClr val="1A56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123444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A56DB"/>
                </a:solidFill>
              </a:defRPr>
            </a:pPr>
            <a:r>
              <a:rPr>
                <a:latin typeface="微软雅黑"/>
              </a:rPr>
              <a:t>▎西宁智慧党建平台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1645920"/>
            <a:ext cx="32004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• 常态运维保障 + 需求沟通研发协调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• "一图五云台"迎检中央、省级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• 二十届四中全会专题（PC+移动端）上线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• 远程手册制作打印2000册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• 政绩观专项测评一/二季度保障完成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• 党代表编辑器方案定稿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• 村"两委"工资考核平台研发完成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• 在职党员进社区系统研发完成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251960" y="1097280"/>
            <a:ext cx="3520440" cy="292608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251960" y="1097280"/>
            <a:ext cx="3520440" cy="54864"/>
          </a:xfrm>
          <a:prstGeom prst="rect">
            <a:avLst/>
          </a:prstGeom>
          <a:solidFill>
            <a:srgbClr val="0E7C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434840" y="123444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0E7C66"/>
                </a:solidFill>
              </a:defRPr>
            </a:pPr>
            <a:r>
              <a:rPr>
                <a:latin typeface="微软雅黑"/>
              </a:rPr>
              <a:t>▎项目群运维与售前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34840" y="1645920"/>
            <a:ext cx="32004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• 西宁人大：两会重保 + 双因子验证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  + 国产化方案 + 2026财评送审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• 贸促会：常态运维 + 国产化密码方案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  内部评审完成，7月送审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• 青海电信：投标工作已参与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• 南充组工网：政务云WAF + 12380飘窗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• "青海党史方志网"售前支撑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• 西宁人才项目售前 + 成都售前支持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046720" y="1097280"/>
            <a:ext cx="3520440" cy="292608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8046720" y="1097280"/>
            <a:ext cx="3520440" cy="54864"/>
          </a:xfrm>
          <a:prstGeom prst="rect">
            <a:avLst/>
          </a:prstGeom>
          <a:solidFill>
            <a:srgbClr val="D45B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229600" y="123444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D45B1A"/>
                </a:solidFill>
              </a:defRPr>
            </a:pPr>
            <a:r>
              <a:rPr>
                <a:latin typeface="微软雅黑"/>
              </a:rPr>
              <a:t>▎文旅与环保项目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0" y="1645920"/>
            <a:ext cx="32004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• 光影天府小程序：沟通6版设计稿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  功能清单梳理完成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• 城西环保项目：专家验收 + 点位移机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  网桥移交，验收推进中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• 兴文基层治理平台：需求缩减方案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  完成修改，已反馈客户使用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• 广元发展集团项目接待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• 全员营销：客户资源促达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  营销分析报告产出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4251960"/>
            <a:ext cx="11247120" cy="2286000"/>
          </a:xfrm>
          <a:prstGeom prst="roundRect">
            <a:avLst/>
          </a:prstGeom>
          <a:solidFill>
            <a:srgbClr val="E8EF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31520" y="438912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1A56DB"/>
                </a:solidFill>
              </a:defRPr>
            </a:pPr>
            <a:r>
              <a:rPr>
                <a:latin typeface="微软雅黑"/>
              </a:rPr>
              <a:t>▎上半年核心成果数据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520" y="4892040"/>
            <a:ext cx="25603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1A56DB"/>
                </a:solidFill>
              </a:defRPr>
            </a:pPr>
            <a:r>
              <a:rPr>
                <a:latin typeface="微软雅黑"/>
              </a:rPr>
              <a:t>10+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1520" y="557784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6B6B6B"/>
                </a:solidFill>
              </a:defRPr>
            </a:pPr>
            <a:r>
              <a:rPr>
                <a:latin typeface="微软雅黑"/>
              </a:rPr>
              <a:t>并行项目线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74720" y="4892040"/>
            <a:ext cx="25603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0E7C66"/>
                </a:solidFill>
              </a:defRPr>
            </a:pPr>
            <a:r>
              <a:rPr>
                <a:latin typeface="微软雅黑"/>
              </a:rPr>
              <a:t>2000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74720" y="557784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6B6B6B"/>
                </a:solidFill>
              </a:defRPr>
            </a:pPr>
            <a:r>
              <a:rPr>
                <a:latin typeface="微软雅黑"/>
              </a:rPr>
              <a:t>远程手册打印（册）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217920" y="4892040"/>
            <a:ext cx="25603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D45B1A"/>
                </a:solidFill>
              </a:defRPr>
            </a:pPr>
            <a:r>
              <a:rPr>
                <a:latin typeface="微软雅黑"/>
              </a:rPr>
              <a:t>6版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217920" y="557784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6B6B6B"/>
                </a:solidFill>
              </a:defRPr>
            </a:pPr>
            <a:r>
              <a:rPr>
                <a:latin typeface="微软雅黑"/>
              </a:rPr>
              <a:t>光影天府设计稿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961120" y="4892040"/>
            <a:ext cx="25603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1A56DB"/>
                </a:solidFill>
              </a:defRPr>
            </a:pPr>
            <a:r>
              <a:rPr>
                <a:latin typeface="微软雅黑"/>
              </a:rPr>
              <a:t>2轮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961120" y="557784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6B6B6B"/>
                </a:solidFill>
              </a:defRPr>
            </a:pPr>
            <a:r>
              <a:rPr>
                <a:latin typeface="微软雅黑"/>
              </a:rPr>
              <a:t>干部考核专项测评保障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520" y="60807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B6B6B"/>
                </a:solidFill>
              </a:defRPr>
            </a:pPr>
            <a:r>
              <a:rPr>
                <a:latin typeface="微软雅黑"/>
              </a:rPr>
              <a:t>* 上半年同时负责运维、研发、售前、营销多线工作，保障各项目稳定推进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1A56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320040"/>
            <a:ext cx="73152" cy="457200"/>
          </a:xfrm>
          <a:prstGeom prst="rect">
            <a:avLst/>
          </a:prstGeom>
          <a:solidFill>
            <a:srgbClr val="0E7C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27432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二、遇到的问题及解决方法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097280"/>
            <a:ext cx="5486400" cy="2560320"/>
          </a:xfrm>
          <a:prstGeom prst="roundRect">
            <a:avLst/>
          </a:prstGeom>
          <a:solidFill>
            <a:srgbClr val="FDEC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097280"/>
            <a:ext cx="73152" cy="2560320"/>
          </a:xfrm>
          <a:prstGeom prst="rect">
            <a:avLst/>
          </a:prstGeom>
          <a:solidFill>
            <a:srgbClr val="D45B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23444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D45B1A"/>
                </a:solidFill>
              </a:defRPr>
            </a:pPr>
            <a:r>
              <a:rPr>
                <a:latin typeface="微软雅黑"/>
              </a:rPr>
              <a:t>❶ 城西环保项目验收拖延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691640"/>
            <a:ext cx="5029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问题：网络点位、网桥移交涉及多方协调，</a:t>
            </a:r>
          </a:p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　　　验收推进缓慢</a:t>
            </a:r>
          </a:p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600" b="0">
                <a:solidFill>
                  <a:srgbClr val="2C2C2C"/>
                </a:solidFill>
                <a:latin typeface="微软雅黑"/>
              </a:defRPr>
            </a:pPr>
          </a:p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100" b="1">
                <a:solidFill>
                  <a:srgbClr val="0E7C66"/>
                </a:solidFill>
                <a:latin typeface="微软雅黑"/>
              </a:defRPr>
            </a:pPr>
            <a:r>
              <a:t>解决：持续跟进出点位移机、网桥移交进度，</a:t>
            </a:r>
          </a:p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100" b="1">
                <a:solidFill>
                  <a:srgbClr val="0E7C66"/>
                </a:solidFill>
                <a:latin typeface="微软雅黑"/>
              </a:defRPr>
            </a:pPr>
            <a:r>
              <a:t>　　　推动客户组织验收签字盖章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172200" y="1097280"/>
            <a:ext cx="5486400" cy="2560320"/>
          </a:xfrm>
          <a:prstGeom prst="roundRect">
            <a:avLst/>
          </a:prstGeom>
          <a:solidFill>
            <a:srgbClr val="FDEC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172200" y="1097280"/>
            <a:ext cx="73152" cy="2560320"/>
          </a:xfrm>
          <a:prstGeom prst="rect">
            <a:avLst/>
          </a:prstGeom>
          <a:solidFill>
            <a:srgbClr val="D45B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46520" y="123444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D45B1A"/>
                </a:solidFill>
              </a:defRPr>
            </a:pPr>
            <a:r>
              <a:rPr>
                <a:latin typeface="微软雅黑"/>
              </a:rPr>
              <a:t>❷ 西宁平台数据同步异常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1691640"/>
            <a:ext cx="5029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问题：平台数据同步出现异常，</a:t>
            </a:r>
          </a:p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　　　影响数据一致性</a:t>
            </a:r>
          </a:p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600" b="0">
                <a:solidFill>
                  <a:srgbClr val="2C2C2C"/>
                </a:solidFill>
                <a:latin typeface="微软雅黑"/>
              </a:defRPr>
            </a:pPr>
          </a:p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100" b="1">
                <a:solidFill>
                  <a:srgbClr val="0E7C66"/>
                </a:solidFill>
                <a:latin typeface="微软雅黑"/>
              </a:defRPr>
            </a:pPr>
            <a:r>
              <a:t>解决：及时排查同步逻辑，修复异常，</a:t>
            </a:r>
          </a:p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100" b="1">
                <a:solidFill>
                  <a:srgbClr val="0E7C66"/>
                </a:solidFill>
                <a:latin typeface="微软雅黑"/>
              </a:defRPr>
            </a:pPr>
            <a:r>
              <a:t>　　　建立数据校验机制保障一致性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" y="3840480"/>
            <a:ext cx="5486400" cy="2560320"/>
          </a:xfrm>
          <a:prstGeom prst="roundRect">
            <a:avLst/>
          </a:prstGeom>
          <a:solidFill>
            <a:srgbClr val="FDEC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7200" y="3840480"/>
            <a:ext cx="73152" cy="2560320"/>
          </a:xfrm>
          <a:prstGeom prst="rect">
            <a:avLst/>
          </a:prstGeom>
          <a:solidFill>
            <a:srgbClr val="D45B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31520" y="3977639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D45B1A"/>
                </a:solidFill>
              </a:defRPr>
            </a:pPr>
            <a:r>
              <a:rPr>
                <a:latin typeface="微软雅黑"/>
              </a:rPr>
              <a:t>❸ 党代表编辑器安全风险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434840"/>
            <a:ext cx="5029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问题：浪潮涉密机环境限制，</a:t>
            </a:r>
          </a:p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　　　存在安全隐患</a:t>
            </a:r>
          </a:p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600" b="0">
                <a:solidFill>
                  <a:srgbClr val="2C2C2C"/>
                </a:solidFill>
                <a:latin typeface="微软雅黑"/>
              </a:defRPr>
            </a:pPr>
          </a:p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100" b="1">
                <a:solidFill>
                  <a:srgbClr val="0E7C66"/>
                </a:solidFill>
                <a:latin typeface="微软雅黑"/>
              </a:defRPr>
            </a:pPr>
            <a:r>
              <a:t>解决：方案定稿最后两个版本，</a:t>
            </a:r>
          </a:p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100" b="1">
                <a:solidFill>
                  <a:srgbClr val="0E7C66"/>
                </a:solidFill>
                <a:latin typeface="微软雅黑"/>
              </a:defRPr>
            </a:pPr>
            <a:r>
              <a:t>　　　待安全评估后推进实施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172200" y="3840480"/>
            <a:ext cx="5486400" cy="2560320"/>
          </a:xfrm>
          <a:prstGeom prst="roundRect">
            <a:avLst/>
          </a:prstGeom>
          <a:solidFill>
            <a:srgbClr val="FDEC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172200" y="3840480"/>
            <a:ext cx="73152" cy="2560320"/>
          </a:xfrm>
          <a:prstGeom prst="rect">
            <a:avLst/>
          </a:prstGeom>
          <a:solidFill>
            <a:srgbClr val="D45B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46520" y="3977639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D45B1A"/>
                </a:solidFill>
              </a:defRPr>
            </a:pPr>
            <a:r>
              <a:rPr>
                <a:latin typeface="微软雅黑"/>
              </a:rPr>
              <a:t>❹ 多项目并行精力分散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4434840"/>
            <a:ext cx="5029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问题：同时负责10+个项目线，</a:t>
            </a:r>
          </a:p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100" b="0">
                <a:solidFill>
                  <a:srgbClr val="2C2C2C"/>
                </a:solidFill>
                <a:latin typeface="微软雅黑"/>
              </a:defRPr>
            </a:pPr>
            <a:r>
              <a:t>　　　运维+研发+售前+营销多线作战</a:t>
            </a:r>
          </a:p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600" b="0">
                <a:solidFill>
                  <a:srgbClr val="2C2C2C"/>
                </a:solidFill>
                <a:latin typeface="微软雅黑"/>
              </a:defRPr>
            </a:pPr>
          </a:p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100" b="1">
                <a:solidFill>
                  <a:srgbClr val="0E7C66"/>
                </a:solidFill>
                <a:latin typeface="微软雅黑"/>
              </a:defRPr>
            </a:pPr>
            <a:r>
              <a:t>解决：按优先级排序，分清主次，</a:t>
            </a:r>
          </a:p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400"/>
              </a:spcAft>
              <a:defRPr sz="1100" b="1">
                <a:solidFill>
                  <a:srgbClr val="0E7C66"/>
                </a:solidFill>
                <a:latin typeface="微软雅黑"/>
              </a:defRPr>
            </a:pPr>
            <a:r>
              <a:t>　　　合理分配精力与时间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1A56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320040"/>
            <a:ext cx="73152" cy="457200"/>
          </a:xfrm>
          <a:prstGeom prst="rect">
            <a:avLst/>
          </a:prstGeom>
          <a:solidFill>
            <a:srgbClr val="0E7C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27432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三、2026年度下半年工作目标及措施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051560"/>
            <a:ext cx="731520" cy="475488"/>
          </a:xfrm>
          <a:prstGeom prst="rect">
            <a:avLst/>
          </a:prstGeom>
          <a:solidFill>
            <a:srgbClr val="1A56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124712"/>
            <a:ext cx="640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</a:defRPr>
            </a:pPr>
            <a:r>
              <a:rPr>
                <a:latin typeface="微软雅黑"/>
              </a:rPr>
              <a:t>序号</a:t>
            </a:r>
          </a:p>
        </p:txBody>
      </p:sp>
      <p:sp>
        <p:nvSpPr>
          <p:cNvPr id="7" name="Rectangle 6"/>
          <p:cNvSpPr/>
          <p:nvPr/>
        </p:nvSpPr>
        <p:spPr>
          <a:xfrm>
            <a:off x="1188720" y="1051560"/>
            <a:ext cx="4114800" cy="475488"/>
          </a:xfrm>
          <a:prstGeom prst="rect">
            <a:avLst/>
          </a:prstGeom>
          <a:solidFill>
            <a:srgbClr val="1A56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234440" y="1124712"/>
            <a:ext cx="4023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</a:defRPr>
            </a:pPr>
            <a:r>
              <a:rPr>
                <a:latin typeface="微软雅黑"/>
              </a:rPr>
              <a:t>工作目标</a:t>
            </a:r>
          </a:p>
        </p:txBody>
      </p:sp>
      <p:sp>
        <p:nvSpPr>
          <p:cNvPr id="9" name="Rectangle 8"/>
          <p:cNvSpPr/>
          <p:nvPr/>
        </p:nvSpPr>
        <p:spPr>
          <a:xfrm>
            <a:off x="5303520" y="1051560"/>
            <a:ext cx="4572000" cy="475488"/>
          </a:xfrm>
          <a:prstGeom prst="rect">
            <a:avLst/>
          </a:prstGeom>
          <a:solidFill>
            <a:srgbClr val="1A56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349240" y="1124712"/>
            <a:ext cx="4480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</a:defRPr>
            </a:pPr>
            <a:r>
              <a:rPr>
                <a:latin typeface="微软雅黑"/>
              </a:rPr>
              <a:t>量化指标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875520" y="1051560"/>
            <a:ext cx="1828800" cy="475488"/>
          </a:xfrm>
          <a:prstGeom prst="rect">
            <a:avLst/>
          </a:prstGeom>
          <a:solidFill>
            <a:srgbClr val="1A56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921240" y="1124712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</a:defRPr>
            </a:pPr>
            <a:r>
              <a:rPr>
                <a:latin typeface="微软雅黑"/>
              </a:rPr>
              <a:t>完成时间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1527048"/>
            <a:ext cx="731520" cy="475488"/>
          </a:xfrm>
          <a:prstGeom prst="rect">
            <a:avLst/>
          </a:prstGeom>
          <a:solidFill>
            <a:srgbClr val="F5F5F5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02920" y="1600200"/>
            <a:ext cx="640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1A56DB"/>
                </a:solidFill>
              </a:defRPr>
            </a:pPr>
            <a:r>
              <a:rPr>
                <a:latin typeface="微软雅黑"/>
              </a:rPr>
              <a:t>①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188720" y="1527048"/>
            <a:ext cx="4114800" cy="475488"/>
          </a:xfrm>
          <a:prstGeom prst="rect">
            <a:avLst/>
          </a:prstGeom>
          <a:solidFill>
            <a:srgbClr val="F5F5F5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234440" y="1600200"/>
            <a:ext cx="4023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西宁智慧党建平台年度合同签订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303520" y="1527048"/>
            <a:ext cx="4572000" cy="475488"/>
          </a:xfrm>
          <a:prstGeom prst="rect">
            <a:avLst/>
          </a:prstGeom>
          <a:solidFill>
            <a:srgbClr val="F5F5F5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349240" y="1600200"/>
            <a:ext cx="4480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完成合同签订及响应工作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875520" y="1527048"/>
            <a:ext cx="1828800" cy="475488"/>
          </a:xfrm>
          <a:prstGeom prst="rect">
            <a:avLst/>
          </a:prstGeom>
          <a:solidFill>
            <a:srgbClr val="F5F5F5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921240" y="1600200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Q3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2002536"/>
            <a:ext cx="73152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02920" y="2075688"/>
            <a:ext cx="640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1A56DB"/>
                </a:solidFill>
              </a:defRPr>
            </a:pPr>
            <a:r>
              <a:rPr>
                <a:latin typeface="微软雅黑"/>
              </a:rPr>
              <a:t>②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188720" y="2002536"/>
            <a:ext cx="411480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234440" y="2075688"/>
            <a:ext cx="4023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贸促会国产化方案送审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303520" y="2002536"/>
            <a:ext cx="457200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349240" y="2075688"/>
            <a:ext cx="4480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完成送审 + 通过评审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875520" y="2002536"/>
            <a:ext cx="182880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921240" y="2075688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Q3（7月）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57200" y="2478024"/>
            <a:ext cx="731520" cy="475488"/>
          </a:xfrm>
          <a:prstGeom prst="rect">
            <a:avLst/>
          </a:prstGeom>
          <a:solidFill>
            <a:srgbClr val="F5F5F5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02920" y="2551176"/>
            <a:ext cx="640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1A56DB"/>
                </a:solidFill>
              </a:defRPr>
            </a:pPr>
            <a:r>
              <a:rPr>
                <a:latin typeface="微软雅黑"/>
              </a:rPr>
              <a:t>③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188720" y="2478024"/>
            <a:ext cx="4114800" cy="475488"/>
          </a:xfrm>
          <a:prstGeom prst="rect">
            <a:avLst/>
          </a:prstGeom>
          <a:solidFill>
            <a:srgbClr val="F5F5F5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1234440" y="2551176"/>
            <a:ext cx="4023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城西环保项目验收闭环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303520" y="2478024"/>
            <a:ext cx="4572000" cy="475488"/>
          </a:xfrm>
          <a:prstGeom prst="rect">
            <a:avLst/>
          </a:prstGeom>
          <a:solidFill>
            <a:srgbClr val="F5F5F5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349240" y="2551176"/>
            <a:ext cx="4480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完成点位处理 + 验收签字盖章</a:t>
            </a:r>
          </a:p>
        </p:txBody>
      </p:sp>
      <p:sp>
        <p:nvSpPr>
          <p:cNvPr id="35" name="Rectangle 34"/>
          <p:cNvSpPr/>
          <p:nvPr/>
        </p:nvSpPr>
        <p:spPr>
          <a:xfrm>
            <a:off x="9875520" y="2478024"/>
            <a:ext cx="1828800" cy="475488"/>
          </a:xfrm>
          <a:prstGeom prst="rect">
            <a:avLst/>
          </a:prstGeom>
          <a:solidFill>
            <a:srgbClr val="F5F5F5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9921240" y="2551176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Q3（7-8月）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57200" y="2953512"/>
            <a:ext cx="73152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502920" y="3026664"/>
            <a:ext cx="640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1A56DB"/>
                </a:solidFill>
              </a:defRPr>
            </a:pPr>
            <a:r>
              <a:rPr>
                <a:latin typeface="微软雅黑"/>
              </a:rPr>
              <a:t>④</a:t>
            </a:r>
          </a:p>
        </p:txBody>
      </p:sp>
      <p:sp>
        <p:nvSpPr>
          <p:cNvPr id="39" name="Rectangle 38"/>
          <p:cNvSpPr/>
          <p:nvPr/>
        </p:nvSpPr>
        <p:spPr>
          <a:xfrm>
            <a:off x="1188720" y="2953512"/>
            <a:ext cx="411480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1234440" y="3026664"/>
            <a:ext cx="4023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光影天府小程序正式上线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303520" y="2953512"/>
            <a:ext cx="457200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5349240" y="3026664"/>
            <a:ext cx="4480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完善数据 + 客户反馈修改 + 验收</a:t>
            </a:r>
          </a:p>
        </p:txBody>
      </p:sp>
      <p:sp>
        <p:nvSpPr>
          <p:cNvPr id="43" name="Rectangle 42"/>
          <p:cNvSpPr/>
          <p:nvPr/>
        </p:nvSpPr>
        <p:spPr>
          <a:xfrm>
            <a:off x="9875520" y="2953512"/>
            <a:ext cx="182880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9921240" y="3026664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Q3</a:t>
            </a:r>
          </a:p>
        </p:txBody>
      </p:sp>
      <p:sp>
        <p:nvSpPr>
          <p:cNvPr id="45" name="Rectangle 44"/>
          <p:cNvSpPr/>
          <p:nvPr/>
        </p:nvSpPr>
        <p:spPr>
          <a:xfrm>
            <a:off x="457200" y="3429000"/>
            <a:ext cx="731520" cy="475488"/>
          </a:xfrm>
          <a:prstGeom prst="rect">
            <a:avLst/>
          </a:prstGeom>
          <a:solidFill>
            <a:srgbClr val="F5F5F5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502920" y="3502152"/>
            <a:ext cx="640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1A56DB"/>
                </a:solidFill>
              </a:defRPr>
            </a:pPr>
            <a:r>
              <a:rPr>
                <a:latin typeface="微软雅黑"/>
              </a:rPr>
              <a:t>⑤</a:t>
            </a:r>
          </a:p>
        </p:txBody>
      </p:sp>
      <p:sp>
        <p:nvSpPr>
          <p:cNvPr id="47" name="Rectangle 46"/>
          <p:cNvSpPr/>
          <p:nvPr/>
        </p:nvSpPr>
        <p:spPr>
          <a:xfrm>
            <a:off x="1188720" y="3429000"/>
            <a:ext cx="4114800" cy="475488"/>
          </a:xfrm>
          <a:prstGeom prst="rect">
            <a:avLst/>
          </a:prstGeom>
          <a:solidFill>
            <a:srgbClr val="F5F5F5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1234440" y="3502152"/>
            <a:ext cx="4023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村"两委"工资考核平台上线</a:t>
            </a:r>
          </a:p>
        </p:txBody>
      </p:sp>
      <p:sp>
        <p:nvSpPr>
          <p:cNvPr id="49" name="Rectangle 48"/>
          <p:cNvSpPr/>
          <p:nvPr/>
        </p:nvSpPr>
        <p:spPr>
          <a:xfrm>
            <a:off x="5303520" y="3429000"/>
            <a:ext cx="4572000" cy="475488"/>
          </a:xfrm>
          <a:prstGeom prst="rect">
            <a:avLst/>
          </a:prstGeom>
          <a:solidFill>
            <a:srgbClr val="F5F5F5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5349240" y="3502152"/>
            <a:ext cx="4480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完成客户试用反馈修改 + 正式上线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875520" y="3429000"/>
            <a:ext cx="1828800" cy="475488"/>
          </a:xfrm>
          <a:prstGeom prst="rect">
            <a:avLst/>
          </a:prstGeom>
          <a:solidFill>
            <a:srgbClr val="F5F5F5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9921240" y="3502152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Q3</a:t>
            </a:r>
          </a:p>
        </p:txBody>
      </p:sp>
      <p:sp>
        <p:nvSpPr>
          <p:cNvPr id="53" name="Rectangle 52"/>
          <p:cNvSpPr/>
          <p:nvPr/>
        </p:nvSpPr>
        <p:spPr>
          <a:xfrm>
            <a:off x="457200" y="3904488"/>
            <a:ext cx="73152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502920" y="3977640"/>
            <a:ext cx="640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1A56DB"/>
                </a:solidFill>
              </a:defRPr>
            </a:pPr>
            <a:r>
              <a:rPr>
                <a:latin typeface="微软雅黑"/>
              </a:rPr>
              <a:t>⑥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188720" y="3904488"/>
            <a:ext cx="411480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1234440" y="3977640"/>
            <a:ext cx="4023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在职党员进社区系统上线</a:t>
            </a:r>
          </a:p>
        </p:txBody>
      </p:sp>
      <p:sp>
        <p:nvSpPr>
          <p:cNvPr id="57" name="Rectangle 56"/>
          <p:cNvSpPr/>
          <p:nvPr/>
        </p:nvSpPr>
        <p:spPr>
          <a:xfrm>
            <a:off x="5303520" y="3904488"/>
            <a:ext cx="457200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5349240" y="3977640"/>
            <a:ext cx="4480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客户数据导入完成 + 正式运行</a:t>
            </a:r>
          </a:p>
        </p:txBody>
      </p:sp>
      <p:sp>
        <p:nvSpPr>
          <p:cNvPr id="59" name="Rectangle 58"/>
          <p:cNvSpPr/>
          <p:nvPr/>
        </p:nvSpPr>
        <p:spPr>
          <a:xfrm>
            <a:off x="9875520" y="3904488"/>
            <a:ext cx="182880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9921240" y="3977640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Q3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57200" y="4379976"/>
            <a:ext cx="731520" cy="475488"/>
          </a:xfrm>
          <a:prstGeom prst="rect">
            <a:avLst/>
          </a:prstGeom>
          <a:solidFill>
            <a:srgbClr val="F5F5F5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502920" y="4453128"/>
            <a:ext cx="640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1A56DB"/>
                </a:solidFill>
              </a:defRPr>
            </a:pPr>
            <a:r>
              <a:rPr>
                <a:latin typeface="微软雅黑"/>
              </a:rPr>
              <a:t>⑦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188720" y="4379976"/>
            <a:ext cx="4114800" cy="475488"/>
          </a:xfrm>
          <a:prstGeom prst="rect">
            <a:avLst/>
          </a:prstGeom>
          <a:solidFill>
            <a:srgbClr val="F5F5F5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1234440" y="4453128"/>
            <a:ext cx="4023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西宁平台本年度合同续签</a:t>
            </a:r>
          </a:p>
        </p:txBody>
      </p:sp>
      <p:sp>
        <p:nvSpPr>
          <p:cNvPr id="65" name="Rectangle 64"/>
          <p:cNvSpPr/>
          <p:nvPr/>
        </p:nvSpPr>
        <p:spPr>
          <a:xfrm>
            <a:off x="5303520" y="4379976"/>
            <a:ext cx="4572000" cy="475488"/>
          </a:xfrm>
          <a:prstGeom prst="rect">
            <a:avLst/>
          </a:prstGeom>
          <a:solidFill>
            <a:srgbClr val="F5F5F5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5349240" y="4453128"/>
            <a:ext cx="4480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完成续签谈判及签订</a:t>
            </a:r>
          </a:p>
        </p:txBody>
      </p:sp>
      <p:sp>
        <p:nvSpPr>
          <p:cNvPr id="67" name="Rectangle 66"/>
          <p:cNvSpPr/>
          <p:nvPr/>
        </p:nvSpPr>
        <p:spPr>
          <a:xfrm>
            <a:off x="9875520" y="4379976"/>
            <a:ext cx="1828800" cy="475488"/>
          </a:xfrm>
          <a:prstGeom prst="rect">
            <a:avLst/>
          </a:prstGeom>
          <a:solidFill>
            <a:srgbClr val="F5F5F5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9921240" y="4453128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Q4</a:t>
            </a:r>
          </a:p>
        </p:txBody>
      </p:sp>
      <p:sp>
        <p:nvSpPr>
          <p:cNvPr id="69" name="Rectangle 68"/>
          <p:cNvSpPr/>
          <p:nvPr/>
        </p:nvSpPr>
        <p:spPr>
          <a:xfrm>
            <a:off x="457200" y="4855464"/>
            <a:ext cx="73152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502920" y="4928616"/>
            <a:ext cx="640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1A56DB"/>
                </a:solidFill>
              </a:defRPr>
            </a:pPr>
            <a:r>
              <a:rPr>
                <a:latin typeface="微软雅黑"/>
              </a:rPr>
              <a:t>⑧</a:t>
            </a:r>
          </a:p>
        </p:txBody>
      </p:sp>
      <p:sp>
        <p:nvSpPr>
          <p:cNvPr id="71" name="Rectangle 70"/>
          <p:cNvSpPr/>
          <p:nvPr/>
        </p:nvSpPr>
        <p:spPr>
          <a:xfrm>
            <a:off x="1188720" y="4855464"/>
            <a:ext cx="411480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1234440" y="4928616"/>
            <a:ext cx="4023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全员营销目标</a:t>
            </a:r>
          </a:p>
        </p:txBody>
      </p:sp>
      <p:sp>
        <p:nvSpPr>
          <p:cNvPr id="73" name="Rectangle 72"/>
          <p:cNvSpPr/>
          <p:nvPr/>
        </p:nvSpPr>
        <p:spPr>
          <a:xfrm>
            <a:off x="5303520" y="4855464"/>
            <a:ext cx="457200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5349240" y="4928616"/>
            <a:ext cx="4480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客户资源促达 + 营销报告≥6份</a:t>
            </a:r>
          </a:p>
        </p:txBody>
      </p:sp>
      <p:sp>
        <p:nvSpPr>
          <p:cNvPr id="75" name="Rectangle 74"/>
          <p:cNvSpPr/>
          <p:nvPr/>
        </p:nvSpPr>
        <p:spPr>
          <a:xfrm>
            <a:off x="9875520" y="4855464"/>
            <a:ext cx="182880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9921240" y="4928616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H2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57200" y="5330952"/>
            <a:ext cx="731520" cy="475488"/>
          </a:xfrm>
          <a:prstGeom prst="rect">
            <a:avLst/>
          </a:prstGeom>
          <a:solidFill>
            <a:srgbClr val="F5F5F5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TextBox 77"/>
          <p:cNvSpPr txBox="1"/>
          <p:nvPr/>
        </p:nvSpPr>
        <p:spPr>
          <a:xfrm>
            <a:off x="502920" y="5404104"/>
            <a:ext cx="640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1A56DB"/>
                </a:solidFill>
              </a:defRPr>
            </a:pPr>
            <a:r>
              <a:rPr>
                <a:latin typeface="微软雅黑"/>
              </a:rPr>
              <a:t>⑨</a:t>
            </a:r>
          </a:p>
        </p:txBody>
      </p:sp>
      <p:sp>
        <p:nvSpPr>
          <p:cNvPr id="79" name="Rectangle 78"/>
          <p:cNvSpPr/>
          <p:nvPr/>
        </p:nvSpPr>
        <p:spPr>
          <a:xfrm>
            <a:off x="1188720" y="5330952"/>
            <a:ext cx="4114800" cy="475488"/>
          </a:xfrm>
          <a:prstGeom prst="rect">
            <a:avLst/>
          </a:prstGeom>
          <a:solidFill>
            <a:srgbClr val="F5F5F5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TextBox 79"/>
          <p:cNvSpPr txBox="1"/>
          <p:nvPr/>
        </p:nvSpPr>
        <p:spPr>
          <a:xfrm>
            <a:off x="1234440" y="5404104"/>
            <a:ext cx="4023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兴文基层治理平台推进</a:t>
            </a:r>
          </a:p>
        </p:txBody>
      </p:sp>
      <p:sp>
        <p:nvSpPr>
          <p:cNvPr id="81" name="Rectangle 80"/>
          <p:cNvSpPr/>
          <p:nvPr/>
        </p:nvSpPr>
        <p:spPr>
          <a:xfrm>
            <a:off x="5303520" y="5330952"/>
            <a:ext cx="4572000" cy="475488"/>
          </a:xfrm>
          <a:prstGeom prst="rect">
            <a:avLst/>
          </a:prstGeom>
          <a:solidFill>
            <a:srgbClr val="F5F5F5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5349240" y="5404104"/>
            <a:ext cx="4480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客户使用反馈跟进 + 持续优化</a:t>
            </a:r>
          </a:p>
        </p:txBody>
      </p:sp>
      <p:sp>
        <p:nvSpPr>
          <p:cNvPr id="83" name="Rectangle 82"/>
          <p:cNvSpPr/>
          <p:nvPr/>
        </p:nvSpPr>
        <p:spPr>
          <a:xfrm>
            <a:off x="9875520" y="5330952"/>
            <a:ext cx="1828800" cy="475488"/>
          </a:xfrm>
          <a:prstGeom prst="rect">
            <a:avLst/>
          </a:prstGeom>
          <a:solidFill>
            <a:srgbClr val="F5F5F5"/>
          </a:solidFill>
          <a:ln w="6350">
            <a:solidFill>
              <a:srgbClr val="E0E0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TextBox 83"/>
          <p:cNvSpPr txBox="1"/>
          <p:nvPr/>
        </p:nvSpPr>
        <p:spPr>
          <a:xfrm>
            <a:off x="9921240" y="5404104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H2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457200" y="5989320"/>
            <a:ext cx="11247120" cy="1371600"/>
          </a:xfrm>
          <a:prstGeom prst="roundRect">
            <a:avLst/>
          </a:prstGeom>
          <a:solidFill>
            <a:srgbClr val="E6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457200" y="5989320"/>
            <a:ext cx="73152" cy="1371600"/>
          </a:xfrm>
          <a:prstGeom prst="rect">
            <a:avLst/>
          </a:prstGeom>
          <a:solidFill>
            <a:srgbClr val="0E7C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685800" y="608076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E7C66"/>
                </a:solidFill>
              </a:defRPr>
            </a:pPr>
            <a:r>
              <a:rPr>
                <a:latin typeface="微软雅黑"/>
              </a:rPr>
              <a:t>▎所需支持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731520" y="6446520"/>
            <a:ext cx="5303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• 研发资源支持 — 多条研发线并行，需协调排期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6217920" y="6446520"/>
            <a:ext cx="5303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• 涉密环境技术支持 — 党代表编辑器安全评估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731520" y="6812280"/>
            <a:ext cx="5303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• 验收协调支持 — 城西环保项目多方协调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217920" y="6812280"/>
            <a:ext cx="5303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• 售前/商务支持 — 电信投标、合同续签配合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1A56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320040"/>
            <a:ext cx="73152" cy="457200"/>
          </a:xfrm>
          <a:prstGeom prst="rect">
            <a:avLst/>
          </a:prstGeom>
          <a:solidFill>
            <a:srgbClr val="0E7C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27432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四、对公司的建议或想法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097280"/>
            <a:ext cx="5486400" cy="2194560"/>
          </a:xfrm>
          <a:prstGeom prst="roundRect">
            <a:avLst/>
          </a:prstGeom>
          <a:solidFill>
            <a:srgbClr val="E8EF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097280"/>
            <a:ext cx="73152" cy="2194560"/>
          </a:xfrm>
          <a:prstGeom prst="rect">
            <a:avLst/>
          </a:prstGeom>
          <a:solidFill>
            <a:srgbClr val="1A56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234440"/>
            <a:ext cx="914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1A56DB"/>
                </a:solidFill>
              </a:defRPr>
            </a:pPr>
            <a:r>
              <a:rPr>
                <a:latin typeface="微软雅黑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54480" y="128016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1A56DB"/>
                </a:solidFill>
              </a:defRPr>
            </a:pPr>
            <a:r>
              <a:rPr>
                <a:latin typeface="微软雅黑"/>
              </a:rPr>
              <a:t>优化项目资源配置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874520"/>
            <a:ext cx="50292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上半年同时负责10+个项目线，运维+研发+售前+营销多线作战，</a:t>
            </a:r>
            <a:br/>
            <a:r>
              <a:rPr>
                <a:latin typeface="微软雅黑"/>
              </a:rPr>
              <a:t>建议适当整合同类项目或增加人手，提升交付质量与效率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172200" y="1097280"/>
            <a:ext cx="5486400" cy="2194560"/>
          </a:xfrm>
          <a:prstGeom prst="roundRect">
            <a:avLst/>
          </a:prstGeom>
          <a:solidFill>
            <a:srgbClr val="E6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172200" y="1097280"/>
            <a:ext cx="73152" cy="2194560"/>
          </a:xfrm>
          <a:prstGeom prst="rect">
            <a:avLst/>
          </a:prstGeom>
          <a:solidFill>
            <a:srgbClr val="0E7C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46520" y="1234440"/>
            <a:ext cx="914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E7C66"/>
                </a:solidFill>
              </a:defRPr>
            </a:pPr>
            <a:r>
              <a:rPr>
                <a:latin typeface="微软雅黑"/>
              </a:rPr>
              <a:t>02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69480" y="128016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0E7C66"/>
                </a:solidFill>
              </a:defRPr>
            </a:pPr>
            <a:r>
              <a:rPr>
                <a:latin typeface="微软雅黑"/>
              </a:rPr>
              <a:t>加强涉密环境技术支持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1874520"/>
            <a:ext cx="50292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党代表编辑器在浪潮涉密机上存在安全风险，</a:t>
            </a:r>
            <a:br/>
            <a:r>
              <a:rPr>
                <a:latin typeface="微软雅黑"/>
              </a:rPr>
              <a:t>建议公司层面推动安全评估方案，建立涉密环境技术规范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57200" y="3474720"/>
            <a:ext cx="5486400" cy="2194560"/>
          </a:xfrm>
          <a:prstGeom prst="roundRect">
            <a:avLst/>
          </a:prstGeom>
          <a:solidFill>
            <a:srgbClr val="FDEC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57200" y="3474720"/>
            <a:ext cx="73152" cy="2194560"/>
          </a:xfrm>
          <a:prstGeom prst="rect">
            <a:avLst/>
          </a:prstGeom>
          <a:solidFill>
            <a:srgbClr val="D45B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1520" y="3611880"/>
            <a:ext cx="914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D45B1A"/>
                </a:solidFill>
              </a:defRPr>
            </a:pPr>
            <a:r>
              <a:rPr>
                <a:latin typeface="微软雅黑"/>
              </a:rPr>
              <a:t>03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54480" y="365760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D45B1A"/>
                </a:solidFill>
              </a:defRPr>
            </a:pPr>
            <a:r>
              <a:rPr>
                <a:latin typeface="微软雅黑"/>
              </a:rPr>
              <a:t>公司层面协调验收流程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520" y="4251960"/>
            <a:ext cx="50292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城西环保项目涉及多方协调（移动公司等），</a:t>
            </a:r>
            <a:br/>
            <a:r>
              <a:rPr>
                <a:latin typeface="微软雅黑"/>
              </a:rPr>
              <a:t>建议公司层面介入推动，建立验收流程标准化模板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172200" y="3474720"/>
            <a:ext cx="5486400" cy="2194560"/>
          </a:xfrm>
          <a:prstGeom prst="roundRect">
            <a:avLst/>
          </a:prstGeom>
          <a:solidFill>
            <a:srgbClr val="E8EF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172200" y="3474720"/>
            <a:ext cx="73152" cy="2194560"/>
          </a:xfrm>
          <a:prstGeom prst="rect">
            <a:avLst/>
          </a:prstGeom>
          <a:solidFill>
            <a:srgbClr val="1A56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46520" y="3611880"/>
            <a:ext cx="914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1A56DB"/>
                </a:solidFill>
              </a:defRPr>
            </a:pPr>
            <a:r>
              <a:rPr>
                <a:latin typeface="微软雅黑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269480" y="365760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1A56DB"/>
                </a:solidFill>
              </a:defRPr>
            </a:pPr>
            <a:r>
              <a:rPr>
                <a:latin typeface="微软雅黑"/>
              </a:rPr>
              <a:t>保持全员营销持续推进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4251960"/>
            <a:ext cx="50292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C2C2C"/>
                </a:solidFill>
              </a:defRPr>
            </a:pPr>
            <a:r>
              <a:rPr>
                <a:latin typeface="微软雅黑"/>
              </a:rPr>
              <a:t>客户资源促达 + 营销报告产出有实际价值，</a:t>
            </a:r>
            <a:br/>
            <a:r>
              <a:rPr>
                <a:latin typeface="微软雅黑"/>
              </a:rPr>
              <a:t>建议持续推行并优化营销工具，赋能一线业务拓展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57200" y="5989320"/>
            <a:ext cx="11247120" cy="685800"/>
          </a:xfrm>
          <a:prstGeom prst="roundRect">
            <a:avLst/>
          </a:prstGeom>
          <a:solidFill>
            <a:srgbClr val="E8EF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31520" y="60533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1A56DB"/>
                </a:solidFill>
              </a:defRPr>
            </a:pPr>
            <a:r>
              <a:rPr>
                <a:latin typeface="微软雅黑"/>
              </a:rPr>
              <a:t>感谢各位领导的关注与支持，下半年将继续全力以赴，推动各项目标落地见效！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