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各位领导，大家好。今天向各位汇报干部任免无纸化上会PAD系统的建设方案。本系统旨在利用信息化手段，实现干部任免上会材料的无纸化呈现，提升常委会审议效率和保密水平。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建设背景方面，2019年修订的《干部任用条例》对任用程序提出了更高要求。传统纸质材料存在印制耗时、分发繁琐、保密风险高等问题。目前PAD加局域网加国密加密的技术已经成熟，具备无纸化上会条件。建设目标有三点：一是安全保密，通过五重保障确保材料安全；二是极简体验，15位常委只需翻页和缩放；三是格式保真，四类材料原版还原，审批表严格按3.0标准呈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系统共七大功能模块。首页仪表板展示会议信息和功能入口；干部名册以卡片形式展示12位干部，支持搜索；材料查看包含汇报材料、任免审批表、考察材料三类；审批表严格按照中组部3.0标准格式完整呈现，包含基本信息、学历学位、简历、奖惩情况、年度考核、家庭成员、呈报单位、审批机关意见等全部字段；安全管理模块提供水印、远程擦除、会后清零功能；操作留痕全程记录查看行为；个人中心展示设备信息和安全说明。右侧是系统实际运行截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安全保密是本系统的核心。我们设计了五重保障：第一，物理隔离，专用局域网不连互联网；第二，国密加密，采用SM2/SM3/SM4算法；第三，屏幕水印，全屏叠加常委姓名和时间戳；第四，远程擦除，管理员可远程清除数据；第五，会后清零，会议结束自动清除。实施计划分三期：一期两个月完成核心功能，二期一个月完成安全加固，三期一个月完成体验优化。总工期3个月，一期上线即可满足上会使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投资预算总计5万元，含五项费用：软件开发费3万元，占大头，包含PAD端、管理端、服务端全套开发；系统部署费8千元；数据迁移费5千元；培训服务费4千元；一年运维费3千元。硬件设备由采购方自行采购，我方提供选型建议。一年运维期满后，每年运维费预计3到5千元。以上汇报完毕，请各位领导审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A9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C9A9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0" y="2560320"/>
            <a:ext cx="2103120" cy="36576"/>
          </a:xfrm>
          <a:prstGeom prst="rect">
            <a:avLst/>
          </a:prstGeom>
          <a:solidFill>
            <a:srgbClr val="C9A9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1645920"/>
            <a:ext cx="9144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  <a:latin typeface="微软雅黑"/>
              </a:defRPr>
            </a:pPr>
            <a:r>
              <a:t>干部任免无纸化上会PAD系统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83464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>
                <a:solidFill>
                  <a:srgbClr val="C9A961"/>
                </a:solidFill>
                <a:latin typeface="微软雅黑"/>
              </a:defRPr>
            </a:pPr>
            <a:r>
              <a:t>建 设 方 案 汇 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5720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>
                <a:solidFill>
                  <a:srgbClr val="A0B0D0"/>
                </a:solidFill>
                <a:latin typeface="微软雅黑"/>
              </a:defRPr>
            </a:pPr>
            <a:r>
              <a:t>海东市委组织部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50292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A0B0D0"/>
                </a:solidFill>
                <a:latin typeface="微软雅黑"/>
              </a:defRPr>
            </a:pPr>
            <a:r>
              <a:t>2026年7月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A9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C9A961"/>
                </a:solidFill>
                <a:latin typeface="微软雅黑"/>
              </a:defRPr>
            </a:pPr>
            <a:r>
              <a:t>一、建设背景与目标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188720"/>
            <a:ext cx="5120640" cy="5029200"/>
          </a:xfrm>
          <a:prstGeom prst="rect">
            <a:avLst/>
          </a:prstGeom>
          <a:solidFill>
            <a:srgbClr val="2333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371600"/>
            <a:ext cx="4754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C9A961"/>
                </a:solidFill>
                <a:latin typeface="微软雅黑"/>
              </a:defRPr>
            </a:pPr>
            <a:r>
              <a:t>建设背景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01168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微软雅黑"/>
              </a:defRPr>
            </a:pPr>
            <a:r>
              <a:t>▶ 政策依据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423160"/>
            <a:ext cx="4206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>
                <a:solidFill>
                  <a:srgbClr val="A0B0D0"/>
                </a:solidFill>
                <a:latin typeface="微软雅黑"/>
              </a:defRPr>
            </a:pPr>
            <a:r>
              <a:t>《党政领导干部选拔任用工作条例》</a:t>
            </a:r>
            <a:br/>
            <a:r>
              <a:t>（2019修订版）要求规范任用程序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338328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微软雅黑"/>
              </a:defRPr>
            </a:pPr>
            <a:r>
              <a:t>▶ 现实需求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3794760"/>
            <a:ext cx="4206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>
                <a:solidFill>
                  <a:srgbClr val="A0B0D0"/>
                </a:solidFill>
                <a:latin typeface="微软雅黑"/>
              </a:defRPr>
            </a:pPr>
            <a:r>
              <a:t>传统纸质材料印制耗时、分发繁琐、</a:t>
            </a:r>
            <a:br/>
            <a:r>
              <a:t>保密风险高、不便于查阅比对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475488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微软雅黑"/>
              </a:defRPr>
            </a:pPr>
            <a:r>
              <a:t>▶ 技术条件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5166360"/>
            <a:ext cx="4206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>
                <a:solidFill>
                  <a:srgbClr val="A0B0D0"/>
                </a:solidFill>
                <a:latin typeface="微软雅黑"/>
              </a:defRPr>
            </a:pPr>
            <a:r>
              <a:t>PAD终端+局域网+国密加密技术成熟，</a:t>
            </a:r>
            <a:br/>
            <a:r>
              <a:t>具备无纸化上会的可行性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9360" y="1188720"/>
            <a:ext cx="5120640" cy="5029200"/>
          </a:xfrm>
          <a:prstGeom prst="rect">
            <a:avLst/>
          </a:prstGeom>
          <a:solidFill>
            <a:srgbClr val="2333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92240" y="1371600"/>
            <a:ext cx="4754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C9A961"/>
                </a:solidFill>
                <a:latin typeface="微软雅黑"/>
              </a:defRPr>
            </a:pPr>
            <a:r>
              <a:t>建设目标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75120" y="201168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微软雅黑"/>
              </a:defRPr>
            </a:pPr>
            <a:r>
              <a:t>▶ 安全保密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49440" y="2423160"/>
            <a:ext cx="4206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>
                <a:solidFill>
                  <a:srgbClr val="A0B0D0"/>
                </a:solidFill>
                <a:latin typeface="微软雅黑"/>
              </a:defRPr>
            </a:pPr>
            <a:r>
              <a:t>物理隔离+国密加密+水印+远程擦除，</a:t>
            </a:r>
            <a:br/>
            <a:r>
              <a:t>五重保障材料安全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75120" y="338328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微软雅黑"/>
              </a:defRPr>
            </a:pPr>
            <a:r>
              <a:t>▶ 极简体验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49440" y="3794760"/>
            <a:ext cx="4206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>
                <a:solidFill>
                  <a:srgbClr val="A0B0D0"/>
                </a:solidFill>
                <a:latin typeface="微软雅黑"/>
              </a:defRPr>
            </a:pPr>
            <a:r>
              <a:t>15位常委只需翻页和缩放，</a:t>
            </a:r>
            <a:br/>
            <a:r>
              <a:t>大字号大按钮，操作门槛极低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75120" y="475488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微软雅黑"/>
              </a:defRPr>
            </a:pPr>
            <a:r>
              <a:t>▶ 格式保真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49440" y="5166360"/>
            <a:ext cx="4206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>
                <a:solidFill>
                  <a:srgbClr val="A0B0D0"/>
                </a:solidFill>
                <a:latin typeface="微软雅黑"/>
              </a:defRPr>
            </a:pPr>
            <a:r>
              <a:t>4类材料100%还原原版排版，</a:t>
            </a:r>
            <a:br/>
            <a:r>
              <a:t>审批表3.0标准格式完整呈现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A9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C9A961"/>
                </a:solidFill>
                <a:latin typeface="微软雅黑"/>
              </a:defRPr>
            </a:pPr>
            <a:r>
              <a:t>二、系统功能与界面展示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188720"/>
            <a:ext cx="5303520" cy="5029200"/>
          </a:xfrm>
          <a:prstGeom prst="rect">
            <a:avLst/>
          </a:prstGeom>
          <a:solidFill>
            <a:srgbClr val="2333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371600"/>
            <a:ext cx="4937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C9A961"/>
                </a:solidFill>
                <a:latin typeface="微软雅黑"/>
              </a:defRPr>
            </a:pPr>
            <a:r>
              <a:t>七大功能模块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01168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① 首页仪表板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33172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>
                <a:solidFill>
                  <a:srgbClr val="A0B0D0"/>
                </a:solidFill>
                <a:latin typeface="微软雅黑"/>
              </a:defRPr>
            </a:pPr>
            <a:r>
              <a:t>会议信息、功能入口、议程概览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60604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② 干部名册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292608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>
                <a:solidFill>
                  <a:srgbClr val="A0B0D0"/>
                </a:solidFill>
                <a:latin typeface="微软雅黑"/>
              </a:defRPr>
            </a:pPr>
            <a:r>
              <a:t>12位干部卡片列表，支持搜索定位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320040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③ 材料查看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352044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>
                <a:solidFill>
                  <a:srgbClr val="A0B0D0"/>
                </a:solidFill>
                <a:latin typeface="微软雅黑"/>
              </a:defRPr>
            </a:pPr>
            <a:r>
              <a:t>汇报材料、任免审批表、考察材料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79476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④ 审批表3.0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411480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>
                <a:solidFill>
                  <a:srgbClr val="A0B0D0"/>
                </a:solidFill>
                <a:latin typeface="微软雅黑"/>
              </a:defRPr>
            </a:pPr>
            <a:r>
              <a:t>严格按中组部标准格式完整呈现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438912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⑤ 安全管理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470916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>
                <a:solidFill>
                  <a:srgbClr val="A0B0D0"/>
                </a:solidFill>
                <a:latin typeface="微软雅黑"/>
              </a:defRPr>
            </a:pPr>
            <a:r>
              <a:t>水印、远程擦除、会后清零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98348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⑥ 操作留痕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0" y="530352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>
                <a:solidFill>
                  <a:srgbClr val="A0B0D0"/>
                </a:solidFill>
                <a:latin typeface="微软雅黑"/>
              </a:defRPr>
            </a:pPr>
            <a:r>
              <a:t>查看行为全程记录，可审计追溯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557784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⑦ 个人中心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589788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>
                <a:solidFill>
                  <a:srgbClr val="A0B0D0"/>
                </a:solidFill>
                <a:latin typeface="微软雅黑"/>
              </a:defRPr>
            </a:pPr>
            <a:r>
              <a:t>设备信息、安全说明、退出登录</a:t>
            </a:r>
          </a:p>
        </p:txBody>
      </p:sp>
      <p:pic>
        <p:nvPicPr>
          <p:cNvPr id="20" name="Picture 19" descr="pad_01_hom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371600"/>
            <a:ext cx="3901440" cy="219456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217920" y="361188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C9A961"/>
                </a:solidFill>
                <a:latin typeface="微软雅黑"/>
              </a:defRPr>
            </a:pPr>
            <a:r>
              <a:t>系统首页</a:t>
            </a:r>
          </a:p>
        </p:txBody>
      </p:sp>
      <p:pic>
        <p:nvPicPr>
          <p:cNvPr id="22" name="Picture 21" descr="pad_04_approv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880" y="1371600"/>
            <a:ext cx="3901440" cy="219456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144000" y="361188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C9A961"/>
                </a:solidFill>
                <a:latin typeface="微软雅黑"/>
              </a:defRPr>
            </a:pPr>
            <a:r>
              <a:t>任免审批表3.0格式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0" y="4114800"/>
            <a:ext cx="5120640" cy="2103120"/>
          </a:xfrm>
          <a:prstGeom prst="rect">
            <a:avLst/>
          </a:prstGeom>
          <a:solidFill>
            <a:srgbClr val="2333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83680" y="4206240"/>
            <a:ext cx="4754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C9A961"/>
                </a:solidFill>
                <a:latin typeface="微软雅黑"/>
              </a:defRPr>
            </a:pPr>
            <a:r>
              <a:t>审批表3.0标准格式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75120" y="4617720"/>
            <a:ext cx="4572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• 基本信息：姓名/性别/民族/出生年月/籍贯等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75120" y="4873752"/>
            <a:ext cx="4572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• 学历学位：全日制教育 + 在职教育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75120" y="5129784"/>
            <a:ext cx="4572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• 简历：完整工作履历（8-10段经历）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75120" y="5385816"/>
            <a:ext cx="4572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• 奖惩情况、年度考核结果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75120" y="5641848"/>
            <a:ext cx="4572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• 家庭主要成员及重要社会关系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75120" y="5897880"/>
            <a:ext cx="4572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• 呈报单位、审批机关意见、行政机关任免意见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A9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C9A961"/>
                </a:solidFill>
                <a:latin typeface="微软雅黑"/>
              </a:defRPr>
            </a:pPr>
            <a:r>
              <a:t>三、安全保密与实施计划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188720"/>
            <a:ext cx="5120640" cy="5029200"/>
          </a:xfrm>
          <a:prstGeom prst="rect">
            <a:avLst/>
          </a:prstGeom>
          <a:solidFill>
            <a:srgbClr val="2333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371600"/>
            <a:ext cx="4754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C9A961"/>
                </a:solidFill>
                <a:latin typeface="微软雅黑"/>
              </a:defRPr>
            </a:pPr>
            <a:r>
              <a:t>五重安全保障体系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01168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① 物理隔离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33172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>
                <a:solidFill>
                  <a:srgbClr val="A0B0D0"/>
                </a:solidFill>
                <a:latin typeface="微软雅黑"/>
              </a:defRPr>
            </a:pPr>
            <a:r>
              <a:t>专用局域网部署，与互联网物理隔离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78892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② 国密加密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310896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>
                <a:solidFill>
                  <a:srgbClr val="A0B0D0"/>
                </a:solidFill>
                <a:latin typeface="微软雅黑"/>
              </a:defRPr>
            </a:pPr>
            <a:r>
              <a:t>SM2/SM3/SM4国密算法加密传输与存储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356616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③ 屏幕水印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388620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>
                <a:solidFill>
                  <a:srgbClr val="A0B0D0"/>
                </a:solidFill>
                <a:latin typeface="微软雅黑"/>
              </a:defRPr>
            </a:pPr>
            <a:r>
              <a:t>全屏叠加常委姓名+时间戳水印，可追溯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434340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④ 远程擦除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466344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>
                <a:solidFill>
                  <a:srgbClr val="A0B0D0"/>
                </a:solidFill>
                <a:latin typeface="微软雅黑"/>
              </a:defRPr>
            </a:pPr>
            <a:r>
              <a:t>管理员可远程一键清除任意/全部PAD数据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512064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⑤ 会后清零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5440679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>
                <a:solidFill>
                  <a:srgbClr val="A0B0D0"/>
                </a:solidFill>
                <a:latin typeface="微软雅黑"/>
              </a:defRPr>
            </a:pPr>
            <a:r>
              <a:t>会议结束后所有PAD数据自动清除，不留痕迹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09360" y="1188720"/>
            <a:ext cx="5120640" cy="5029200"/>
          </a:xfrm>
          <a:prstGeom prst="rect">
            <a:avLst/>
          </a:prstGeom>
          <a:solidFill>
            <a:srgbClr val="2333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0" y="1371600"/>
            <a:ext cx="4754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C9A961"/>
                </a:solidFill>
                <a:latin typeface="微软雅黑"/>
              </a:defRPr>
            </a:pPr>
            <a:r>
              <a:t>三期建设计划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92240" y="2011680"/>
            <a:ext cx="54864" cy="109728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675120" y="2011680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微软雅黑"/>
              </a:defRPr>
            </a:pPr>
            <a:r>
              <a:t>一期（MVP）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03920" y="2011680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>
                <a:solidFill>
                  <a:srgbClr val="C9A961"/>
                </a:solidFill>
                <a:latin typeface="微软雅黑"/>
              </a:defRPr>
            </a:pPr>
            <a:r>
              <a:t>第1-2月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75120" y="233172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4A90D9"/>
                </a:solidFill>
                <a:latin typeface="微软雅黑"/>
              </a:defRPr>
            </a:pPr>
            <a:r>
              <a:t>核心功能上线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75120" y="26060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会议创建、材料上传推送、PAD查看、会后清除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92240" y="3383280"/>
            <a:ext cx="54864" cy="1097280"/>
          </a:xfrm>
          <a:prstGeom prst="rect">
            <a:avLst/>
          </a:prstGeom>
          <a:solidFill>
            <a:srgbClr val="C41E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675120" y="3383280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微软雅黑"/>
              </a:defRPr>
            </a:pPr>
            <a:r>
              <a:t>二期（增强）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03920" y="3383280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>
                <a:solidFill>
                  <a:srgbClr val="C9A961"/>
                </a:solidFill>
                <a:latin typeface="微软雅黑"/>
              </a:defRPr>
            </a:pPr>
            <a:r>
              <a:t>第3月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75120" y="370332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C41E3A"/>
                </a:solidFill>
                <a:latin typeface="微软雅黑"/>
              </a:defRPr>
            </a:pPr>
            <a:r>
              <a:t>安全加固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75120" y="39776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水印/防截屏/远程擦除/留痕审计/国密加密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492240" y="4754880"/>
            <a:ext cx="54864" cy="1097280"/>
          </a:xfrm>
          <a:prstGeom prst="rect">
            <a:avLst/>
          </a:prstGeom>
          <a:solidFill>
            <a:srgbClr val="5CB8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675120" y="4754880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微软雅黑"/>
              </a:defRPr>
            </a:pPr>
            <a:r>
              <a:t>三期（完善）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03920" y="4754880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>
                <a:solidFill>
                  <a:srgbClr val="C9A961"/>
                </a:solidFill>
                <a:latin typeface="微软雅黑"/>
              </a:defRPr>
            </a:pPr>
            <a:r>
              <a:t>第3月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75120" y="507492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5CB85C"/>
                </a:solidFill>
                <a:latin typeface="微软雅黑"/>
              </a:defRPr>
            </a:pPr>
            <a:r>
              <a:t>体验优化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75120" y="53492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同步控制/搜索定位/书签标记/统计报表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31520" y="5669280"/>
            <a:ext cx="10698480" cy="548640"/>
          </a:xfrm>
          <a:prstGeom prst="rect">
            <a:avLst/>
          </a:prstGeom>
          <a:solidFill>
            <a:srgbClr val="2A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14400" y="571500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C9A961"/>
                </a:solidFill>
                <a:latin typeface="微软雅黑"/>
              </a:defRPr>
            </a:pPr>
            <a:r>
              <a:t>总工期：3个月  |  一期上线即可满足上会使用需求  |  二期三期逐步完善安全与体验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9A9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C9A961"/>
                </a:solidFill>
                <a:latin typeface="微软雅黑"/>
              </a:defRPr>
            </a:pPr>
            <a:r>
              <a:t>四、投资预算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solidFill>
            <a:srgbClr val="2A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914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9A961"/>
                </a:solidFill>
                <a:latin typeface="微软雅黑"/>
              </a:defRPr>
            </a:pPr>
            <a:r>
              <a:t>序号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45920" y="123444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9A961"/>
                </a:solidFill>
                <a:latin typeface="微软雅黑"/>
              </a:defRPr>
            </a:pPr>
            <a:r>
              <a:t>费用项目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89120" y="123444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9A961"/>
                </a:solidFill>
                <a:latin typeface="微软雅黑"/>
              </a:defRPr>
            </a:pPr>
            <a:r>
              <a:t>内容说明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0" y="1234440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9A961"/>
                </a:solidFill>
                <a:latin typeface="微软雅黑"/>
              </a:defRPr>
            </a:pPr>
            <a:r>
              <a:t>金额(元)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1737360"/>
            <a:ext cx="10698480" cy="640080"/>
          </a:xfrm>
          <a:prstGeom prst="rect">
            <a:avLst/>
          </a:prstGeom>
          <a:solidFill>
            <a:srgbClr val="2333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1874519"/>
            <a:ext cx="914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微软雅黑"/>
              </a:defRPr>
            </a:pPr>
            <a: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45920" y="1874519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软件开发费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89120" y="18288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PAD端APP+管理端Web+服务端，含4类材料渲染、安全管理、留痕审计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61120" y="1874519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9A961"/>
                </a:solidFill>
                <a:latin typeface="微软雅黑"/>
              </a:defRPr>
            </a:pPr>
            <a:r>
              <a:t>30,000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1520" y="2395728"/>
            <a:ext cx="10698480" cy="640080"/>
          </a:xfrm>
          <a:prstGeom prst="rect">
            <a:avLst/>
          </a:prstGeom>
          <a:solidFill>
            <a:srgbClr val="1D2A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2532888"/>
            <a:ext cx="914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微软雅黑"/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2532888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系统部署费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89120" y="2487168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服务器环境搭建、局域网配置、PAD设备注册调试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61120" y="2532888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9A961"/>
                </a:solidFill>
                <a:latin typeface="微软雅黑"/>
              </a:defRPr>
            </a:pPr>
            <a:r>
              <a:t>8,000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31520" y="3054096"/>
            <a:ext cx="10698480" cy="640080"/>
          </a:xfrm>
          <a:prstGeom prst="rect">
            <a:avLst/>
          </a:prstGeom>
          <a:solidFill>
            <a:srgbClr val="2333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191256"/>
            <a:ext cx="914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微软雅黑"/>
              </a:defRPr>
            </a:pPr>
            <a: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45920" y="3191256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数据迁移费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89120" y="3145536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历史干部材料格式转换、审批表3.0模板适配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961120" y="3191256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9A961"/>
                </a:solidFill>
                <a:latin typeface="微软雅黑"/>
              </a:defRPr>
            </a:pPr>
            <a:r>
              <a:t>5,000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1520" y="3712463"/>
            <a:ext cx="10698480" cy="640080"/>
          </a:xfrm>
          <a:prstGeom prst="rect">
            <a:avLst/>
          </a:prstGeom>
          <a:solidFill>
            <a:srgbClr val="1D2A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3849624"/>
            <a:ext cx="914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微软雅黑"/>
              </a:defRPr>
            </a:pPr>
            <a: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45920" y="3849624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培训服务费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89120" y="3803903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管理员操作培训2场+常委使用指导+操作手册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961120" y="3849624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9A961"/>
                </a:solidFill>
                <a:latin typeface="微软雅黑"/>
              </a:defRPr>
            </a:pPr>
            <a:r>
              <a:t>4,000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31520" y="4370831"/>
            <a:ext cx="10698480" cy="640080"/>
          </a:xfrm>
          <a:prstGeom prst="rect">
            <a:avLst/>
          </a:prstGeom>
          <a:solidFill>
            <a:srgbClr val="2333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31520" y="4507992"/>
            <a:ext cx="914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微软雅黑"/>
              </a:defRPr>
            </a:pPr>
            <a: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45920" y="450799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一年运维费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89120" y="4462271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系统维护、Bug修复、小功能调整（一年期）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61120" y="4507992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C9A961"/>
                </a:solidFill>
                <a:latin typeface="微软雅黑"/>
              </a:defRPr>
            </a:pPr>
            <a:r>
              <a:t>3,000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31520" y="5029199"/>
            <a:ext cx="10698480" cy="548640"/>
          </a:xfrm>
          <a:prstGeom prst="rect">
            <a:avLst/>
          </a:prstGeom>
          <a:solidFill>
            <a:srgbClr val="8B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31520" y="5120639"/>
            <a:ext cx="795527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微软雅黑"/>
              </a:defRPr>
            </a:pPr>
            <a:r>
              <a:t>合  计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961120" y="5120639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C9A961"/>
                </a:solidFill>
                <a:latin typeface="微软雅黑"/>
              </a:defRPr>
            </a:pPr>
            <a:r>
              <a:t>50,000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1520" y="5623559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C9A961"/>
                </a:solidFill>
                <a:latin typeface="微软雅黑"/>
              </a:defRPr>
            </a:pPr>
            <a:r>
              <a:t>人民币伍万元整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31520" y="6172199"/>
            <a:ext cx="10698480" cy="731520"/>
          </a:xfrm>
          <a:prstGeom prst="rect">
            <a:avLst/>
          </a:prstGeom>
          <a:solidFill>
            <a:srgbClr val="2333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14400" y="6217920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>
                <a:solidFill>
                  <a:srgbClr val="A0B0D0"/>
                </a:solidFill>
                <a:latin typeface="微软雅黑"/>
              </a:defRPr>
            </a:pPr>
            <a:r>
              <a:t>备注：</a:t>
            </a:r>
            <a:br/>
            <a:r>
              <a:t>1. 以上报价含软件开发、部署、培训及一年运维费用</a:t>
            </a:r>
            <a:br/>
            <a:r>
              <a:t>2. 硬件设备（服务器/PAD/交换机等）由采购方自行采购，我方提供选型建议</a:t>
            </a:r>
            <a:br/>
            <a:r>
              <a:t>3. 一年期满后运维费用另行协商，预计每年3,000-5,000元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