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828800"/>
            <a:ext cx="109728" cy="320040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1828800"/>
            <a:ext cx="91440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光影天府数字化小程序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274320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0D28A"/>
                </a:solidFill>
                <a:latin typeface="Microsoft YaHei"/>
              </a:defRPr>
            </a:pPr>
            <a:r>
              <a:t>上线汇报</a:t>
            </a:r>
          </a:p>
        </p:txBody>
      </p:sp>
      <p:sp>
        <p:nvSpPr>
          <p:cNvPr id="6" name="Rectangle 5"/>
          <p:cNvSpPr/>
          <p:nvPr/>
        </p:nvSpPr>
        <p:spPr>
          <a:xfrm>
            <a:off x="1097280" y="3840480"/>
            <a:ext cx="3657600" cy="36576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97280" y="411480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B0C4DE"/>
                </a:solidFill>
                <a:latin typeface="Microsoft YaHei"/>
              </a:defRPr>
            </a:pPr>
            <a:r>
              <a:t>成都光影天府影旅文化发展有限公司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466344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B0C4DE"/>
                </a:solidFill>
                <a:latin typeface="Microsoft YaHei"/>
              </a:defRPr>
            </a:pPr>
            <a:r>
              <a:t>承建单位：六合远教（成都）科技有限公司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512064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4A90D9"/>
                </a:solidFill>
                <a:latin typeface="Microsoft YaHei"/>
              </a:defRPr>
            </a:pPr>
            <a:r>
              <a:t>2026年7月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47120" y="6400800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1/8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成都光影天府影旅文化发展有限公司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光影天府数字化小程序上线汇报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548640"/>
            <a:ext cx="73152" cy="50292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50292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Microsoft YaHei"/>
              </a:defRPr>
            </a:pPr>
            <a:r>
              <a:t>汇报提纲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100584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00D28A"/>
                </a:solidFill>
                <a:latin typeface="Microsoft YaHei"/>
              </a:defRPr>
            </a:pPr>
            <a:r>
              <a:t>CONTENTS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828800"/>
            <a:ext cx="5120640" cy="123444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73152" cy="123444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88720" y="1965960"/>
            <a:ext cx="914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D28A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01168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项目概述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246888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项目背景、建设历程与中标情况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0" y="1828800"/>
            <a:ext cx="5120640" cy="123444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400800" y="1828800"/>
            <a:ext cx="73152" cy="123444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675120" y="1965960"/>
            <a:ext cx="914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D28A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201168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建设过程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89520" y="246888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从需求分析到试运行版本完成的系统推进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14400" y="3383280"/>
            <a:ext cx="5120640" cy="123444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14400" y="3383280"/>
            <a:ext cx="73152" cy="123444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88720" y="3520440"/>
            <a:ext cx="914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D28A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356616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核心功能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03120" y="402336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十二大核心功能模块全景展示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00800" y="3383280"/>
            <a:ext cx="5120640" cy="123444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400800" y="3383280"/>
            <a:ext cx="73152" cy="123444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675120" y="3520440"/>
            <a:ext cx="914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D28A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89520" y="356616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近期优化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89520" y="402336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公司领导反馈意见的落实情况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14400" y="4937760"/>
            <a:ext cx="5120640" cy="123444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914400" y="4937760"/>
            <a:ext cx="73152" cy="123444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188720" y="5074920"/>
            <a:ext cx="914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D28A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03120" y="512064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上线计划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03120" y="557784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正式上线与宣发推广安排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00800" y="4937760"/>
            <a:ext cx="5120640" cy="123444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400800" y="4937760"/>
            <a:ext cx="73152" cy="123444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675120" y="5074920"/>
            <a:ext cx="914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D28A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89520" y="512064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平台价值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589520" y="557784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制片数字化、影旅赋能、安全保障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247120" y="6400800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2/8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成都光影天府影旅文化发展有限公司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008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光影天府数字化小程序上线汇报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548640"/>
            <a:ext cx="73152" cy="50292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50292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Microsoft YaHei"/>
              </a:defRPr>
            </a:pPr>
            <a:r>
              <a:t>一、项目概述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371600"/>
            <a:ext cx="5303520" cy="475488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5303520" cy="54864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5544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D28A"/>
                </a:solidFill>
                <a:latin typeface="Microsoft YaHei"/>
              </a:defRPr>
            </a:pPr>
            <a:r>
              <a:t>项目背景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Microsoft YaHei"/>
              </a:defRPr>
            </a:pPr>
            <a:r>
              <a:t>• 响应国家数字经济战略部署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788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Microsoft YaHei"/>
              </a:defRPr>
            </a:pPr>
            <a:r>
              <a:t>• 推进公司主营业务数字化转型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33832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Microsoft YaHei"/>
              </a:defRPr>
            </a:pPr>
            <a:r>
              <a:t>• 提升影视制片服务效能与影旅融合水平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3977639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Microsoft YaHei"/>
              </a:defRPr>
            </a:pPr>
            <a:r>
              <a:t>• 2026年1月：启动前期策划与调研论证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4572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Microsoft YaHei"/>
              </a:defRPr>
            </a:pPr>
            <a:r>
              <a:t>• 多轮第三方专业团队沟通磨合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51663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Microsoft YaHei"/>
              </a:defRPr>
            </a:pPr>
            <a:r>
              <a:t>• 明确平台建设总体目标与实施路径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0" y="1371600"/>
            <a:ext cx="5303520" cy="475488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400800" y="1371600"/>
            <a:ext cx="5303520" cy="54864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675120" y="15544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4A90D9"/>
                </a:solidFill>
                <a:latin typeface="Microsoft YaHei"/>
              </a:defRPr>
            </a:pPr>
            <a:r>
              <a:t>招标与中标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66560" y="21945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Microsoft YaHei"/>
              </a:defRPr>
            </a:pPr>
            <a:r>
              <a:t>• 2026年3月：依法依规启动招标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66560" y="27432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Microsoft YaHei"/>
              </a:defRPr>
            </a:pPr>
            <a:r>
              <a:t>• 遵循公开、公平、公正原则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66560" y="3291839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Microsoft YaHei"/>
              </a:defRPr>
            </a:pPr>
            <a:r>
              <a:t>• 严格按程序组织实施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6560" y="3840479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Microsoft YaHei"/>
              </a:defRPr>
            </a:pPr>
            <a:r>
              <a:t>• 2026年4月2日：开标评标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66560" y="43891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Microsoft YaHei"/>
              </a:defRPr>
            </a:pPr>
            <a:r>
              <a:t>• 六合远教（成都）科技有限公司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6560" y="4937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Microsoft YaHei"/>
              </a:defRPr>
            </a:pPr>
            <a:r>
              <a:t>• 综合评分第一，成功中标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66560" y="54864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Microsoft YaHei"/>
              </a:defRPr>
            </a:pPr>
            <a:r>
              <a:t>• 正式确定项目承建方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47120" y="6400800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3/8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成都光影天府影旅文化发展有限公司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光影天府数字化小程序上线汇报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548640"/>
            <a:ext cx="73152" cy="50292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50292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Microsoft YaHei"/>
              </a:defRPr>
            </a:pPr>
            <a:r>
              <a:t>二、建设过程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2926080"/>
            <a:ext cx="10515600" cy="36576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554480" y="2834640"/>
            <a:ext cx="219456" cy="219456"/>
          </a:xfrm>
          <a:prstGeom prst="ellipse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103120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00D28A"/>
                </a:solidFill>
                <a:latin typeface="Microsoft YaHei"/>
              </a:defRPr>
            </a:pPr>
            <a:r>
              <a:t>4月8日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91840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项目启动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749039"/>
            <a:ext cx="1463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需求分析</a:t>
            </a:r>
            <a:br/>
            <a:r>
              <a:t>项目设计</a:t>
            </a:r>
          </a:p>
        </p:txBody>
      </p:sp>
      <p:sp>
        <p:nvSpPr>
          <p:cNvPr id="9" name="Oval 8"/>
          <p:cNvSpPr/>
          <p:nvPr/>
        </p:nvSpPr>
        <p:spPr>
          <a:xfrm>
            <a:off x="3749040" y="2834640"/>
            <a:ext cx="219456" cy="219456"/>
          </a:xfrm>
          <a:prstGeom prst="ellipse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08960" y="2103120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00D28A"/>
                </a:solidFill>
                <a:latin typeface="Microsoft YaHei"/>
              </a:defRPr>
            </a:pPr>
            <a:r>
              <a:t>4月中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08960" y="3291840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设计阶段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08960" y="3749039"/>
            <a:ext cx="1463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原型设计</a:t>
            </a:r>
            <a:br/>
            <a:r>
              <a:t>设计稿输出</a:t>
            </a:r>
          </a:p>
        </p:txBody>
      </p:sp>
      <p:sp>
        <p:nvSpPr>
          <p:cNvPr id="13" name="Oval 12"/>
          <p:cNvSpPr/>
          <p:nvPr/>
        </p:nvSpPr>
        <p:spPr>
          <a:xfrm>
            <a:off x="5943600" y="2834640"/>
            <a:ext cx="219456" cy="219456"/>
          </a:xfrm>
          <a:prstGeom prst="ellipse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303520" y="2103120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00D28A"/>
                </a:solidFill>
                <a:latin typeface="Microsoft YaHei"/>
              </a:defRPr>
            </a:pPr>
            <a:r>
              <a:t>5月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3520" y="3291840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架构开发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3520" y="3749039"/>
            <a:ext cx="1463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架构设计</a:t>
            </a:r>
            <a:br/>
            <a:r>
              <a:t>数据库设计</a:t>
            </a:r>
            <a:br/>
            <a:r>
              <a:t>代码研发</a:t>
            </a:r>
          </a:p>
        </p:txBody>
      </p:sp>
      <p:sp>
        <p:nvSpPr>
          <p:cNvPr id="17" name="Oval 16"/>
          <p:cNvSpPr/>
          <p:nvPr/>
        </p:nvSpPr>
        <p:spPr>
          <a:xfrm>
            <a:off x="8138159" y="2834640"/>
            <a:ext cx="219456" cy="219456"/>
          </a:xfrm>
          <a:prstGeom prst="ellipse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98079" y="2103120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00D28A"/>
                </a:solidFill>
                <a:latin typeface="Microsoft YaHei"/>
              </a:defRPr>
            </a:pPr>
            <a:r>
              <a:t>6月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98079" y="3291840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试运行版本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98079" y="3749039"/>
            <a:ext cx="1463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开发完成</a:t>
            </a:r>
            <a:br/>
            <a:r>
              <a:t>进入验证</a:t>
            </a:r>
          </a:p>
        </p:txBody>
      </p:sp>
      <p:sp>
        <p:nvSpPr>
          <p:cNvPr id="21" name="Oval 20"/>
          <p:cNvSpPr/>
          <p:nvPr/>
        </p:nvSpPr>
        <p:spPr>
          <a:xfrm>
            <a:off x="10332720" y="2834640"/>
            <a:ext cx="219456" cy="219456"/>
          </a:xfrm>
          <a:prstGeom prst="ellipse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92640" y="2103120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00D28A"/>
                </a:solidFill>
                <a:latin typeface="Microsoft YaHei"/>
              </a:defRPr>
            </a:pPr>
            <a:r>
              <a:t>7月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92640" y="3291840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优化上线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92640" y="3749039"/>
            <a:ext cx="14630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领导反馈优化</a:t>
            </a:r>
            <a:br/>
            <a:r>
              <a:t>正式上线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31520" y="5303520"/>
            <a:ext cx="10972800" cy="91440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05840" y="5394960"/>
            <a:ext cx="10515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B0C4DE"/>
                </a:solidFill>
                <a:latin typeface="Microsoft YaHei"/>
              </a:defRPr>
            </a:pPr>
            <a:r>
              <a:t>公司项目组与承建方紧密协作，按照"需求牵引、设计先行、分步推进、质量可控"的原则，系统推进各阶段工作，确保平台建设质量与进度。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247120" y="6400800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4/8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成都光影天府影旅文化发展有限公司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光影天府数字化小程序上线汇报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548640"/>
            <a:ext cx="73152" cy="50292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50292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Microsoft YaHei"/>
              </a:defRPr>
            </a:pPr>
            <a:r>
              <a:t>三、核心功能体系（上）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463040"/>
            <a:ext cx="3474720" cy="210312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1463040"/>
            <a:ext cx="3474720" cy="54864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691640"/>
            <a:ext cx="2926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D28A"/>
                </a:solidFill>
                <a:latin typeface="Microsoft YaHei"/>
              </a:defRPr>
            </a:pPr>
            <a:r>
              <a:t>制片服务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246888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Microsoft YaHei"/>
              </a:defRPr>
            </a:pPr>
            <a:r>
              <a:t>影视制片全流程</a:t>
            </a:r>
            <a:br/>
            <a:r>
              <a:t>线上服务支撑</a:t>
            </a:r>
          </a:p>
        </p:txBody>
      </p:sp>
      <p:sp>
        <p:nvSpPr>
          <p:cNvPr id="8" name="Rectangle 7"/>
          <p:cNvSpPr/>
          <p:nvPr/>
        </p:nvSpPr>
        <p:spPr>
          <a:xfrm>
            <a:off x="4480559" y="1463040"/>
            <a:ext cx="3474720" cy="210312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480559" y="1463040"/>
            <a:ext cx="3474720" cy="54864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754879" y="1691640"/>
            <a:ext cx="2926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4A90D9"/>
                </a:solidFill>
                <a:latin typeface="Microsoft YaHei"/>
              </a:defRPr>
            </a:pPr>
            <a:r>
              <a:t>智能场景AI</a:t>
            </a:r>
            <a:br/>
            <a:r>
              <a:t>大模型匹配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79" y="246888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Microsoft YaHei"/>
              </a:defRPr>
            </a:pPr>
            <a:r>
              <a:t>基于AI大模型</a:t>
            </a:r>
            <a:br/>
            <a:r>
              <a:t>场景智能推荐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0" y="1463040"/>
            <a:ext cx="3474720" cy="210312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229600" y="1463040"/>
            <a:ext cx="3474720" cy="54864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503920" y="1691640"/>
            <a:ext cx="2926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D28A"/>
                </a:solidFill>
                <a:latin typeface="Microsoft YaHei"/>
              </a:defRPr>
            </a:pPr>
            <a:r>
              <a:t>拍摄场景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03920" y="246888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Microsoft YaHei"/>
              </a:defRPr>
            </a:pPr>
            <a:r>
              <a:t>优质场景资源</a:t>
            </a:r>
            <a:br/>
            <a:r>
              <a:t>数字化呈现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1520" y="3840480"/>
            <a:ext cx="3474720" cy="210312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31520" y="3840480"/>
            <a:ext cx="3474720" cy="54864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05840" y="4069080"/>
            <a:ext cx="2926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4A90D9"/>
                </a:solidFill>
                <a:latin typeface="Microsoft YaHei"/>
              </a:defRPr>
            </a:pPr>
            <a:r>
              <a:t>影旅融合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840" y="484632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Microsoft YaHei"/>
              </a:defRPr>
            </a:pPr>
            <a:r>
              <a:t>影视与文旅</a:t>
            </a:r>
            <a:br/>
            <a:r>
              <a:t>协同推广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480559" y="3840480"/>
            <a:ext cx="3474720" cy="210312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480559" y="3840480"/>
            <a:ext cx="3474720" cy="54864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754879" y="4069080"/>
            <a:ext cx="2926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D28A"/>
                </a:solidFill>
                <a:latin typeface="Microsoft YaHei"/>
              </a:defRPr>
            </a:pPr>
            <a:r>
              <a:t>影旅好物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4879" y="484632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Microsoft YaHei"/>
              </a:defRPr>
            </a:pPr>
            <a:r>
              <a:t>特色文创与</a:t>
            </a:r>
            <a:br/>
            <a:r>
              <a:t>衍生品展示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229600" y="3840480"/>
            <a:ext cx="3474720" cy="210312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229600" y="3840480"/>
            <a:ext cx="3474720" cy="54864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503920" y="4069080"/>
            <a:ext cx="2926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4A90D9"/>
                </a:solidFill>
                <a:latin typeface="Microsoft YaHei"/>
              </a:defRPr>
            </a:pPr>
            <a:r>
              <a:t>影视政策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03920" y="484632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Microsoft YaHei"/>
              </a:defRPr>
            </a:pPr>
            <a:r>
              <a:t>扶持政策汇聚</a:t>
            </a:r>
            <a:br/>
            <a:r>
              <a:t>与精准推送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247120" y="6400800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5/8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成都光影天府影旅文化发展有限公司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光影天府数字化小程序上线汇报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548640"/>
            <a:ext cx="73152" cy="50292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50292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Microsoft YaHei"/>
              </a:defRPr>
            </a:pPr>
            <a:r>
              <a:t>三、核心功能体系（下）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463040"/>
            <a:ext cx="3474720" cy="210312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1463040"/>
            <a:ext cx="3474720" cy="54864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691640"/>
            <a:ext cx="2926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D28A"/>
                </a:solidFill>
                <a:latin typeface="Microsoft YaHei"/>
              </a:defRPr>
            </a:pPr>
            <a:r>
              <a:t>影视川军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246888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Microsoft YaHei"/>
              </a:defRPr>
            </a:pPr>
            <a:r>
              <a:t>人才库与团队</a:t>
            </a:r>
            <a:br/>
            <a:r>
              <a:t>资源对接</a:t>
            </a:r>
          </a:p>
        </p:txBody>
      </p:sp>
      <p:sp>
        <p:nvSpPr>
          <p:cNvPr id="8" name="Rectangle 7"/>
          <p:cNvSpPr/>
          <p:nvPr/>
        </p:nvSpPr>
        <p:spPr>
          <a:xfrm>
            <a:off x="4480559" y="1463040"/>
            <a:ext cx="3474720" cy="210312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480559" y="1463040"/>
            <a:ext cx="3474720" cy="54864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754879" y="1691640"/>
            <a:ext cx="2926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4A90D9"/>
                </a:solidFill>
                <a:latin typeface="Microsoft YaHei"/>
              </a:defRPr>
            </a:pPr>
            <a:r>
              <a:t>影组服务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79" y="246888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Microsoft YaHei"/>
              </a:defRPr>
            </a:pPr>
            <a:r>
              <a:t>剧组落地保障</a:t>
            </a:r>
            <a:br/>
            <a:r>
              <a:t>一站式对接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0" y="1463040"/>
            <a:ext cx="3474720" cy="210312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229600" y="1463040"/>
            <a:ext cx="3474720" cy="54864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503920" y="1691640"/>
            <a:ext cx="2926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D28A"/>
                </a:solidFill>
                <a:latin typeface="Microsoft YaHei"/>
              </a:defRPr>
            </a:pPr>
            <a:r>
              <a:t>剧组福利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03920" y="246888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Microsoft YaHei"/>
              </a:defRPr>
            </a:pPr>
            <a:r>
              <a:t>专属优惠与</a:t>
            </a:r>
            <a:br/>
            <a:r>
              <a:t>属地资源整合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1520" y="3840480"/>
            <a:ext cx="3474720" cy="210312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31520" y="3840480"/>
            <a:ext cx="3474720" cy="54864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05840" y="4069080"/>
            <a:ext cx="2926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4A90D9"/>
                </a:solidFill>
                <a:latin typeface="Microsoft YaHei"/>
              </a:defRPr>
            </a:pPr>
            <a:r>
              <a:t>文件AI</a:t>
            </a:r>
            <a:br/>
            <a:r>
              <a:t>深度解读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840" y="484632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Microsoft YaHei"/>
              </a:defRPr>
            </a:pPr>
            <a:r>
              <a:t>政策合同</a:t>
            </a:r>
            <a:br/>
            <a:r>
              <a:t>智能解析提取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480559" y="3840480"/>
            <a:ext cx="3474720" cy="210312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480559" y="3840480"/>
            <a:ext cx="3474720" cy="54864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754879" y="4069080"/>
            <a:ext cx="2926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D28A"/>
                </a:solidFill>
                <a:latin typeface="Microsoft YaHei"/>
              </a:defRPr>
            </a:pPr>
            <a:r>
              <a:t>进度跟踪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4879" y="484632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Microsoft YaHei"/>
              </a:defRPr>
            </a:pPr>
            <a:r>
              <a:t>服务事项</a:t>
            </a:r>
            <a:br/>
            <a:r>
              <a:t>全过程可视追踪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229600" y="3840480"/>
            <a:ext cx="3474720" cy="210312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229600" y="3840480"/>
            <a:ext cx="3474720" cy="54864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503920" y="4069080"/>
            <a:ext cx="2926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4A90D9"/>
                </a:solidFill>
                <a:latin typeface="Microsoft YaHei"/>
              </a:defRPr>
            </a:pPr>
            <a:r>
              <a:t>反馈互动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03920" y="484632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Microsoft YaHei"/>
              </a:defRPr>
            </a:pPr>
            <a:r>
              <a:t>需求反馈与</a:t>
            </a:r>
            <a:br/>
            <a:r>
              <a:t>满意度闭环管理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247120" y="6400800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6/8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成都光影天府影旅文化发展有限公司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光影天府数字化小程序上线汇报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548640"/>
            <a:ext cx="73152" cy="50292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5029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Microsoft YaHei"/>
              </a:defRPr>
            </a:pPr>
            <a:r>
              <a:t>四、近期优化落实情况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234440"/>
            <a:ext cx="10972800" cy="45720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1261872"/>
            <a:ext cx="10058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F5A623"/>
                </a:solidFill>
                <a:latin typeface="Microsoft YaHei"/>
              </a:defRPr>
            </a:pPr>
            <a:r>
              <a:t>2026年7月17日（上周五）公司领导反馈意见 → 承建单位抓紧推进落实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2011680"/>
            <a:ext cx="3474720" cy="320040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2011680"/>
            <a:ext cx="3474720" cy="54864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2194560"/>
            <a:ext cx="914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0D28A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224028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弓 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2926080"/>
            <a:ext cx="2926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00D28A"/>
                </a:solidFill>
                <a:latin typeface="Microsoft YaHei"/>
              </a:defRPr>
            </a:pPr>
            <a:r>
              <a:t>制片服务模块</a:t>
            </a:r>
            <a:br/>
            <a:r>
              <a:t>用户体验优化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3931920"/>
            <a:ext cx="29260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C4DE"/>
                </a:solidFill>
                <a:latin typeface="Microsoft YaHei"/>
              </a:defRPr>
            </a:pPr>
            <a:r>
              <a:t>交互流程及界面体验调整完善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80559" y="2011680"/>
            <a:ext cx="3474720" cy="320040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480559" y="2011680"/>
            <a:ext cx="3474720" cy="54864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754879" y="2194560"/>
            <a:ext cx="914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4A90D9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52159" y="224028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张 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54879" y="2926080"/>
            <a:ext cx="2926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4A90D9"/>
                </a:solidFill>
                <a:latin typeface="Microsoft YaHei"/>
              </a:defRPr>
            </a:pPr>
            <a:r>
              <a:t>影旅融合模块</a:t>
            </a:r>
            <a:br/>
            <a:r>
              <a:t>内容补充完善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79" y="3931920"/>
            <a:ext cx="29260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C4DE"/>
                </a:solidFill>
                <a:latin typeface="Microsoft YaHei"/>
              </a:defRPr>
            </a:pPr>
            <a:r>
              <a:t>游园活动、最新活动等内容丰富完善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29600" y="2011680"/>
            <a:ext cx="3474720" cy="320040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229600" y="2011680"/>
            <a:ext cx="3474720" cy="54864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503920" y="2194560"/>
            <a:ext cx="914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F5A623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01200" y="224028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李 总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03920" y="2926080"/>
            <a:ext cx="29260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F5A623"/>
                </a:solidFill>
                <a:latin typeface="Microsoft YaHei"/>
              </a:defRPr>
            </a:pPr>
            <a:r>
              <a:t>影旅好物模块</a:t>
            </a:r>
            <a:br/>
            <a:r>
              <a:t>产品内容与细节调整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03920" y="3931920"/>
            <a:ext cx="292608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B0C4DE"/>
                </a:solidFill>
                <a:latin typeface="Microsoft YaHei"/>
              </a:defRPr>
            </a:pPr>
            <a:r>
              <a:t>产品展示信息及细节优化调整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31520" y="5486400"/>
            <a:ext cx="10972800" cy="64008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731520" y="5486400"/>
            <a:ext cx="73152" cy="64008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97280" y="553212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28A"/>
                </a:solidFill>
                <a:latin typeface="Microsoft YaHei"/>
              </a:defRPr>
            </a:pPr>
            <a:r>
              <a:t>预计完成：2026年7月22日（本周三）全部处理完成并通过测试验证  ｜  本周四下午：承建单位赴公司现场进行上线汇报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247120" y="6400800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7/8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成都光影天府影旅文化发展有限公司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光影天府数字化小程序上线汇报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20" y="548640"/>
            <a:ext cx="73152" cy="50292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5029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Microsoft YaHei"/>
              </a:defRPr>
            </a:pPr>
            <a:r>
              <a:t>五、上线计划与平台价值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" y="1371600"/>
            <a:ext cx="5303520" cy="475488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5303520" cy="54864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5544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D28A"/>
                </a:solidFill>
                <a:latin typeface="Microsoft YaHei"/>
              </a:defRPr>
            </a:pPr>
            <a:r>
              <a:t>上线计划</a:t>
            </a:r>
          </a:p>
        </p:txBody>
      </p:sp>
      <p:sp>
        <p:nvSpPr>
          <p:cNvPr id="7" name="Rectangle 6"/>
          <p:cNvSpPr/>
          <p:nvPr/>
        </p:nvSpPr>
        <p:spPr>
          <a:xfrm>
            <a:off x="1097280" y="2194560"/>
            <a:ext cx="54864" cy="73152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371600" y="219456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28A"/>
                </a:solidFill>
                <a:latin typeface="Microsoft YaHei"/>
              </a:defRPr>
            </a:pPr>
            <a:r>
              <a:t>7月22日（周三）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FFFFFF"/>
                </a:solidFill>
                <a:latin typeface="Microsoft YaHei"/>
              </a:defRPr>
            </a:pPr>
            <a:r>
              <a:t>优化事项全部完成</a:t>
            </a:r>
            <a:br/>
            <a:r>
              <a:t>测试验证通过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97280" y="3154680"/>
            <a:ext cx="54864" cy="731520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371600" y="315468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4A90D9"/>
                </a:solidFill>
                <a:latin typeface="Microsoft YaHei"/>
              </a:defRPr>
            </a:pPr>
            <a:r>
              <a:t>7月23日（周四）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352044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FFFFFF"/>
                </a:solidFill>
                <a:latin typeface="Microsoft YaHei"/>
              </a:defRPr>
            </a:pPr>
            <a:r>
              <a:t>承建单位赴公司现场</a:t>
            </a:r>
            <a:br/>
            <a:r>
              <a:t>进行小程序上线汇报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97280" y="4114800"/>
            <a:ext cx="54864" cy="731520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371600" y="411480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5A623"/>
                </a:solidFill>
                <a:latin typeface="Microsoft YaHei"/>
              </a:defRPr>
            </a:pPr>
            <a:r>
              <a:t>7月下旬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448056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FFFFFF"/>
                </a:solidFill>
                <a:latin typeface="Microsoft YaHei"/>
              </a:defRPr>
            </a:pPr>
            <a:r>
              <a:t>正式版本发布</a:t>
            </a:r>
            <a:br/>
            <a:r>
              <a:t>启动试运行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97280" y="5074920"/>
            <a:ext cx="54864" cy="731520"/>
          </a:xfrm>
          <a:prstGeom prst="rect">
            <a:avLst/>
          </a:prstGeom>
          <a:solidFill>
            <a:srgbClr val="00D2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371600" y="5074920"/>
            <a:ext cx="2011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00D28A"/>
                </a:solidFill>
                <a:latin typeface="Microsoft YaHei"/>
              </a:defRPr>
            </a:pPr>
            <a:r>
              <a:t>7月底-8月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544068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FFFFFF"/>
                </a:solidFill>
                <a:latin typeface="Microsoft YaHei"/>
              </a:defRPr>
            </a:pPr>
            <a:r>
              <a:t>宣发推广启动</a:t>
            </a:r>
            <a:br/>
            <a:r>
              <a:t>多渠道推广铺开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0" y="1371600"/>
            <a:ext cx="5303520" cy="475488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400800" y="1371600"/>
            <a:ext cx="5303520" cy="54864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675120" y="15544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4A90D9"/>
                </a:solidFill>
                <a:latin typeface="Microsoft YaHei"/>
              </a:defRPr>
            </a:pPr>
            <a:r>
              <a:t>平台核心价值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66560" y="219456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0D28A"/>
                </a:solidFill>
                <a:latin typeface="Microsoft YaHei"/>
              </a:defRPr>
            </a:pPr>
            <a:r>
              <a:t>01  制片服务数字化升级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66560" y="260604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FFFFFF"/>
                </a:solidFill>
                <a:latin typeface="Microsoft YaHei"/>
              </a:defRPr>
            </a:pPr>
            <a:r>
              <a:t>线上化 · 标准化 · 高效化</a:t>
            </a:r>
            <a:br/>
            <a:r>
              <a:t>从线下分散办理向线上集中办理转变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66560" y="356616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0D28A"/>
                </a:solidFill>
                <a:latin typeface="Microsoft YaHei"/>
              </a:defRPr>
            </a:pPr>
            <a:r>
              <a:t>02  影旅产业双向赋能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66560" y="397764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FFFFFF"/>
                </a:solidFill>
                <a:latin typeface="Microsoft YaHei"/>
              </a:defRPr>
            </a:pPr>
            <a:r>
              <a:t>以影促旅 · 以旅兴影</a:t>
            </a:r>
            <a:br/>
            <a:r>
              <a:t>影视拍摄服务与文旅资源推广联动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66560" y="493776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0D28A"/>
                </a:solidFill>
                <a:latin typeface="Microsoft YaHei"/>
              </a:defRPr>
            </a:pPr>
            <a:r>
              <a:t>03  安全体系全域保障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66560" y="5349240"/>
            <a:ext cx="4572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FFFFFF"/>
                </a:solidFill>
                <a:latin typeface="Microsoft YaHei"/>
              </a:defRPr>
            </a:pPr>
            <a:r>
              <a:t>合规防护 · 高并发高可用</a:t>
            </a:r>
            <a:br/>
            <a:r>
              <a:t>故障率控制在极低水平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247120" y="6400800"/>
            <a:ext cx="731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100" b="0">
                <a:solidFill>
                  <a:srgbClr val="B0C4DE"/>
                </a:solidFill>
                <a:latin typeface="Microsoft YaHei"/>
              </a:defRPr>
            </a:pPr>
            <a:r>
              <a:t>8/8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425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成都光影天府影旅文化发展有限公司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B0C4DE"/>
                </a:solidFill>
                <a:latin typeface="Microsoft YaHei"/>
              </a:defRPr>
            </a:pPr>
            <a:r>
              <a:t>光影天府数字化小程序上线汇报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