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48272"/>
            <a:ext cx="12188952" cy="109728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2011680"/>
            <a:ext cx="54864" cy="27432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" name="Text 3"/>
          <p:cNvSpPr/>
          <p:nvPr/>
        </p:nvSpPr>
        <p:spPr>
          <a:xfrm>
            <a:off x="1188720" y="201168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188720" y="27432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融媒体宣传创新攻坚转型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188720" y="342900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实施方案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188720" y="42976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C4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党旗领航 “宁”聚力 —— 西宁党建宣传质效提升攻坚工程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88720" y="5029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含典型案例汇编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601200" y="6217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2026年7月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线下大屏日常投放矩阵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党建展厅 + 公交移动大屏 + 城乡班线 · 线下流量向线上转化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党建展厅大屏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192024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市级/区县级党建展厅常态化播放精选党建短视频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960120" y="269748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88036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88720" y="28803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播放党建成果展示片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0120" y="3383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8872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播放先锋人物专题片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60120" y="388620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88720" y="3886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重要节点专题展播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60120" y="438912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88720" y="4389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设置公众号二维码引导关注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874520" y="5120640"/>
            <a:ext cx="1234440" cy="685800"/>
          </a:xfrm>
          <a:prstGeom prst="rect">
            <a:avLst/>
          </a:prstGeom>
          <a:solidFill>
            <a:srgbClr val="B11226">
              <a:alpha val="20000"/>
            </a:srgbClr>
          </a:solidFill>
          <a:ln w="12700">
            <a:solidFill>
              <a:srgbClr val="B1122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874520" y="5120640"/>
            <a:ext cx="1234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扫码关注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48056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48056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2" name="Text 20"/>
          <p:cNvSpPr/>
          <p:nvPr/>
        </p:nvSpPr>
        <p:spPr>
          <a:xfrm>
            <a:off x="470916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主城区公交移动大屏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09160" y="192024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选取主城区10条以上核心公交线路，每周更新内容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09160" y="269748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09160" y="288036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937760" y="28803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15秒党建公益短片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09160" y="3383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93776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党员先锋剪影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709160" y="388620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37760" y="3886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重要政策提示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709160" y="438912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37760" y="4389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触达普通市民群体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623560" y="5120640"/>
            <a:ext cx="1234440" cy="685800"/>
          </a:xfrm>
          <a:prstGeom prst="rect">
            <a:avLst/>
          </a:prstGeom>
          <a:solidFill>
            <a:srgbClr val="1A2744">
              <a:alpha val="20000"/>
            </a:srgbClr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23560" y="5120640"/>
            <a:ext cx="1234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扫码关注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2960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22960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7" name="Text 35"/>
          <p:cNvSpPr/>
          <p:nvPr/>
        </p:nvSpPr>
        <p:spPr>
          <a:xfrm>
            <a:off x="845820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城乡公交/县域班线大屏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8458200" y="192024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投放主题宣传短片，精准触达农村群众与基层干部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458200" y="269748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458200" y="288036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686800" y="28803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精选短视频投放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458200" y="3383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868680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政策解读内容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458200" y="388620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8686800" y="3886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设置账号二维码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8458200" y="438912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686800" y="4389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引导线上关注转化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9372600" y="5120640"/>
            <a:ext cx="1234440" cy="685800"/>
          </a:xfrm>
          <a:prstGeom prst="rect">
            <a:avLst/>
          </a:prstGeom>
          <a:solidFill>
            <a:srgbClr val="D4A843">
              <a:alpha val="20000"/>
            </a:srgbClr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372600" y="5120640"/>
            <a:ext cx="1234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扫码关注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1" name="Text 4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 专项精品视频创作模块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聚焦年度重点工作，打造深度、精品化视频产品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237744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重点工作专项片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1828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每季度1-2支  |  2-3分钟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931920" y="15087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紧扣市委组织部年度核心任务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240280"/>
            <a:ext cx="1097280" cy="347472"/>
          </a:xfrm>
          <a:prstGeom prst="rect">
            <a:avLst/>
          </a:prstGeom>
          <a:solidFill>
            <a:srgbClr val="B11226">
              <a:alpha val="1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主题教育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148840" y="2240280"/>
            <a:ext cx="1097280" cy="347472"/>
          </a:xfrm>
          <a:prstGeom prst="rect">
            <a:avLst/>
          </a:prstGeom>
          <a:solidFill>
            <a:srgbClr val="B11226">
              <a:alpha val="15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214884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基层治理提升行动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337560" y="2240280"/>
            <a:ext cx="1097280" cy="347472"/>
          </a:xfrm>
          <a:prstGeom prst="rect">
            <a:avLst/>
          </a:prstGeom>
          <a:solidFill>
            <a:srgbClr val="B11226">
              <a:alpha val="15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333756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乡村振兴攻坚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26280" y="2240280"/>
            <a:ext cx="1097280" cy="347472"/>
          </a:xfrm>
          <a:prstGeom prst="rect">
            <a:avLst/>
          </a:prstGeom>
          <a:solidFill>
            <a:srgbClr val="B11226">
              <a:alpha val="15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452628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人才引育工程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309360" y="137160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09360" y="1371600"/>
            <a:ext cx="54864" cy="237744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6537960" y="1508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领域党建专题片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37960" y="1828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每季度1-2个领域  |  系统梳理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509760" y="15087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按七大领域分别推出专题片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537960" y="22402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农村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7726680" y="22402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772668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社区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915400" y="22402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891540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机关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10104120" y="22402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0104120" y="22402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国企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6537960" y="26974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26974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教育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726680" y="26974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7726680" y="26974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高校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8915400" y="2697480"/>
            <a:ext cx="1097280" cy="347472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8915400" y="26974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两新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1520" y="397764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31520" y="3977640"/>
            <a:ext cx="54864" cy="237744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9" name="Text 37"/>
          <p:cNvSpPr/>
          <p:nvPr/>
        </p:nvSpPr>
        <p:spPr>
          <a:xfrm>
            <a:off x="960120" y="4114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先锋人物专题片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960120" y="4434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每月1位  |  约2分钟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3931920" y="41148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《西宁先锋》固定IP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960120" y="4846320"/>
            <a:ext cx="1097280" cy="347472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96012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优秀共产党员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2148840" y="4846320"/>
            <a:ext cx="1097280" cy="347472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214884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先进基层党组织代表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3337560" y="4846320"/>
            <a:ext cx="1097280" cy="347472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33756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小切口故事讲好榜样初心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526280" y="4846320"/>
            <a:ext cx="1097280" cy="347472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452628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发挥示范引领作用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309360" y="397764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6309360" y="3977640"/>
            <a:ext cx="54864" cy="237744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52" name="Text 50"/>
          <p:cNvSpPr/>
          <p:nvPr/>
        </p:nvSpPr>
        <p:spPr>
          <a:xfrm>
            <a:off x="6537960" y="4114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年度成果汇报片</a:t>
            </a:r>
            <a:endParaRPr lang="en-US" sz="1500" dirty="0"/>
          </a:p>
        </p:txBody>
      </p:sp>
      <p:sp>
        <p:nvSpPr>
          <p:cNvPr id="53" name="Text 51"/>
          <p:cNvSpPr/>
          <p:nvPr/>
        </p:nvSpPr>
        <p:spPr>
          <a:xfrm>
            <a:off x="6537960" y="4434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每年1支  |  年度总结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9509760" y="41148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《西宁党建这一年》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537960" y="4846320"/>
            <a:ext cx="1097280" cy="347472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653796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重要会议展示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7726680" y="4846320"/>
            <a:ext cx="1097280" cy="347472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772668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展厅展示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8915400" y="4846320"/>
            <a:ext cx="1097280" cy="347472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891540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对外交流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10104120" y="4846320"/>
            <a:ext cx="1097280" cy="347472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10104120" y="484632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年度党建工作全貌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64" name="Text 62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 专项主题攻坚行动方案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党旗领航“宁”聚力 —— 西宁党建宣传质效提升攻坚工程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10725912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118872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攻坚总主题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党旗领航“宁”聚力 — 西宁党建宣传质效提升攻坚工程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1945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以2个月为1个攻坚周期，开展主题攻坚，集中产出、固定节奏、量化目标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2834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三维目标导向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1520" y="3291840"/>
            <a:ext cx="352044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31520" y="3291840"/>
            <a:ext cx="54864" cy="301752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内容生产目标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60120" y="38862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88720" y="38862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视频端：日均发布2-4条短视频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60120" y="43434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88720" y="43434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每周产出不少于5条原创内容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60120" y="48006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图文端：每周1期主题图文合集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60120" y="52578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88720" y="52578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配套1张图解/海报/动漫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60120" y="57150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88720" y="57150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转发时效：不超过3小时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480560" y="3291840"/>
            <a:ext cx="352044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480560" y="3291840"/>
            <a:ext cx="54864" cy="301752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6" name="Text 24"/>
          <p:cNvSpPr/>
          <p:nvPr/>
        </p:nvSpPr>
        <p:spPr>
          <a:xfrm>
            <a:off x="4709160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数据增长目标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709160" y="38862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937760" y="38862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视频号关注量环比增长不低于10%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709160" y="43434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937760" y="43434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单条视频平均点赞量环比提升不低于10%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09160" y="48006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937760" y="48006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单条视频平均转发量环比提升不低于10%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709160" y="52578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937760" y="52578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公众号主题合集阅读量环比提升不低于10%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29600" y="3291840"/>
            <a:ext cx="352044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229600" y="3291840"/>
            <a:ext cx="54864" cy="301752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7" name="Text 35"/>
          <p:cNvSpPr/>
          <p:nvPr/>
        </p:nvSpPr>
        <p:spPr>
          <a:xfrm>
            <a:off x="8458200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质量与品牌目标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458200" y="38862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686800" y="38862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主题内容原创率100%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458200" y="43434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8686800" y="43434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基层一线素材占比不低于70%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458200" y="4800600"/>
            <a:ext cx="18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8686800" y="48006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打造可复制的主题宣传模式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5" name="Text 43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攻坚执行三阶段 + 数据提升专项动作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2个月攻坚周期 · 启动→推进→复盘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352044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27432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Shape 5"/>
          <p:cNvSpPr/>
          <p:nvPr/>
        </p:nvSpPr>
        <p:spPr>
          <a:xfrm>
            <a:off x="2103120" y="1508760"/>
            <a:ext cx="777240" cy="777240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8" name="Text 6"/>
          <p:cNvSpPr/>
          <p:nvPr/>
        </p:nvSpPr>
        <p:spPr>
          <a:xfrm>
            <a:off x="2103120" y="1527048"/>
            <a:ext cx="777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60120" y="237744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第1周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60120" y="26517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启动筹备阶段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3063240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确定攻坚细分选题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60120" y="3264408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对接区县单位下达素材计划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60120" y="3465576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完成主题视觉设计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960120" y="3666744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栏目片头包装制作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60120" y="3867912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大屏投放素材制作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480560" y="1371600"/>
            <a:ext cx="352044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480560" y="1371600"/>
            <a:ext cx="54864" cy="27432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8" name="Shape 16"/>
          <p:cNvSpPr/>
          <p:nvPr/>
        </p:nvSpPr>
        <p:spPr>
          <a:xfrm>
            <a:off x="5852160" y="1508760"/>
            <a:ext cx="777240" cy="777240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9" name="Text 17"/>
          <p:cNvSpPr/>
          <p:nvPr/>
        </p:nvSpPr>
        <p:spPr>
          <a:xfrm>
            <a:off x="5852160" y="1527048"/>
            <a:ext cx="777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709160" y="237744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第2-8周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09160" y="26517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集中推进阶段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709160" y="3063240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严格按固定排期发布内容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709160" y="3264408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每日监测传播数据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709160" y="3465576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每周根据数据优化选题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709160" y="3666744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联动基层党组织转发推广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709160" y="3867912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扩大传播半径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229600" y="1371600"/>
            <a:ext cx="352044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8229600" y="1371600"/>
            <a:ext cx="54864" cy="27432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9" name="Shape 27"/>
          <p:cNvSpPr/>
          <p:nvPr/>
        </p:nvSpPr>
        <p:spPr>
          <a:xfrm>
            <a:off x="9601200" y="1508760"/>
            <a:ext cx="777240" cy="777240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0" name="Text 28"/>
          <p:cNvSpPr/>
          <p:nvPr/>
        </p:nvSpPr>
        <p:spPr>
          <a:xfrm>
            <a:off x="9601200" y="1527048"/>
            <a:ext cx="777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8458200" y="237744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第9周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458200" y="26517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复盘提升阶段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458200" y="3063240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统计全周期数据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8458200" y="3264408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总结爆款内容规律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58200" y="3465576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评选优秀供稿单位与作品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458200" y="3666744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通报激励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8458200" y="3867912"/>
            <a:ext cx="3063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沉淀可复制经验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31520" y="4389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数据提升四大专项动作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31520" y="4846320"/>
            <a:ext cx="260604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731520" y="4846320"/>
            <a:ext cx="54864" cy="13716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41" name="Text 39"/>
          <p:cNvSpPr/>
          <p:nvPr/>
        </p:nvSpPr>
        <p:spPr>
          <a:xfrm>
            <a:off x="91440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每日数据台账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14400" y="5349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跟踪播放/点赞/转发/涨粉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566160" y="4846320"/>
            <a:ext cx="260604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3566160" y="4846320"/>
            <a:ext cx="54864" cy="13716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45" name="Text 43"/>
          <p:cNvSpPr/>
          <p:nvPr/>
        </p:nvSpPr>
        <p:spPr>
          <a:xfrm>
            <a:off x="374904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标题封面优化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3749040" y="5349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场景化+本土化+悬念感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400800" y="4846320"/>
            <a:ext cx="260604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6400800" y="4846320"/>
            <a:ext cx="54864" cy="13716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9" name="Text 47"/>
          <p:cNvSpPr/>
          <p:nvPr/>
        </p:nvSpPr>
        <p:spPr>
          <a:xfrm>
            <a:off x="658368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传播链构建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6583680" y="5349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官方首发+基层矩阵转发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9235440" y="4846320"/>
            <a:ext cx="260604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9235440" y="4846320"/>
            <a:ext cx="54864" cy="137160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53" name="Text 51"/>
          <p:cNvSpPr/>
          <p:nvPr/>
        </p:nvSpPr>
        <p:spPr>
          <a:xfrm>
            <a:off x="941832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线下导流</a:t>
            </a:r>
            <a:endParaRPr lang="en-US" sz="1300" dirty="0"/>
          </a:p>
        </p:txBody>
      </p:sp>
      <p:sp>
        <p:nvSpPr>
          <p:cNvPr id="54" name="Text 52"/>
          <p:cNvSpPr/>
          <p:nvPr/>
        </p:nvSpPr>
        <p:spPr>
          <a:xfrm>
            <a:off x="9418320" y="5349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大屏二维码引导扫码关注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6" name="Text 54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 落地保障机制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三重保障：素材 + 审核 + 技术人员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Shape 5"/>
          <p:cNvSpPr/>
          <p:nvPr/>
        </p:nvSpPr>
        <p:spPr>
          <a:xfrm>
            <a:off x="1965960" y="1600200"/>
            <a:ext cx="1051560" cy="1051560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8" name="Text 6"/>
          <p:cNvSpPr/>
          <p:nvPr/>
        </p:nvSpPr>
        <p:spPr>
          <a:xfrm>
            <a:off x="1965960" y="1627632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供稿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8346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素材供稿保障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88720" y="3291840"/>
            <a:ext cx="26060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34747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建立全市党建融媒体素材库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0120" y="38862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各区县/工委各设1名专职通讯员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29768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驻村干部设立专属供稿通道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60120" y="47091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月度约稿 + 即时报稿机制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512064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每季度评选优秀通讯员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60120" y="55321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通报表扬与激励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48056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48056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9" name="Shape 17"/>
          <p:cNvSpPr/>
          <p:nvPr/>
        </p:nvSpPr>
        <p:spPr>
          <a:xfrm>
            <a:off x="5715000" y="1600200"/>
            <a:ext cx="1051560" cy="1051560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5715000" y="1627632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审核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4709160" y="28346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内容审核保障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937760" y="3291840"/>
            <a:ext cx="26060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09160" y="34747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严格落实三审三校制度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709160" y="38862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短视频执行严格审核流程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709160" y="429768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图文执行严格审核流程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09160" y="47091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图解海报执行审核流程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09160" y="512064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确保内容准确、权威、合规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229600" y="1371600"/>
            <a:ext cx="35204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22960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0" name="Shape 28"/>
          <p:cNvSpPr/>
          <p:nvPr/>
        </p:nvSpPr>
        <p:spPr>
          <a:xfrm>
            <a:off x="9464040" y="1600200"/>
            <a:ext cx="1051560" cy="1051560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9464040" y="1627632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458200" y="28346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技术与人员保障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686800" y="3291840"/>
            <a:ext cx="26060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58200" y="34747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统筹内容策划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458200" y="38862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拍摄制作全流程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8458200" y="429768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剪辑设计运营发布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8458200" y="47091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数据复盘全流程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458200" y="512064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○ 保障内容质量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0" name="Text 38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预期成效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四项核心指标 + 品牌愿景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260604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22860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64592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10%+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914400" y="246888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视频号关注量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环比增长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566160" y="1371600"/>
            <a:ext cx="260604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566160" y="1371600"/>
            <a:ext cx="54864" cy="22860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1" name="Text 9"/>
          <p:cNvSpPr/>
          <p:nvPr/>
        </p:nvSpPr>
        <p:spPr>
          <a:xfrm>
            <a:off x="3749040" y="164592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749040" y="246888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主题内容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原创率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0" y="1371600"/>
            <a:ext cx="260604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00800" y="1371600"/>
            <a:ext cx="54864" cy="2286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0" y="164592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70%+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6583680" y="246888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基层一线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素材占比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235440" y="1371600"/>
            <a:ext cx="260604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235440" y="1371600"/>
            <a:ext cx="54864" cy="228600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19" name="Text 17"/>
          <p:cNvSpPr/>
          <p:nvPr/>
        </p:nvSpPr>
        <p:spPr>
          <a:xfrm>
            <a:off x="9418320" y="164592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10%+</a:t>
            </a:r>
            <a:endParaRPr lang="en-US" sz="4000" dirty="0"/>
          </a:p>
        </p:txBody>
      </p:sp>
      <p:sp>
        <p:nvSpPr>
          <p:cNvPr id="20" name="Text 18"/>
          <p:cNvSpPr/>
          <p:nvPr/>
        </p:nvSpPr>
        <p:spPr>
          <a:xfrm>
            <a:off x="9418320" y="246888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公众号阅读量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环比提升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31520" y="4023360"/>
            <a:ext cx="10725912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1520" y="4023360"/>
            <a:ext cx="54864" cy="2286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3" name="Text 21"/>
          <p:cNvSpPr/>
          <p:nvPr/>
        </p:nvSpPr>
        <p:spPr>
          <a:xfrm>
            <a:off x="960120" y="41605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品牌愿景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0120" y="4663440"/>
            <a:ext cx="10241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通过2个月一个攻坚周期的持续迭代，实现西宁党建融媒体品牌</a:t>
            </a:r>
            <a:pPr indent="0" marL="0">
              <a:lnSpc>
                <a:spcPct val="160000"/>
              </a:lnSpc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从有到优</a:t>
            </a:r>
            <a:pPr indent="0" marL="0">
              <a:lnSpc>
                <a:spcPct val="16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、</a:t>
            </a:r>
            <a:pPr indent="0" marL="0">
              <a:lnSpc>
                <a:spcPct val="160000"/>
              </a:lnSpc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从优到强</a:t>
            </a:r>
            <a:pPr indent="0" marL="0">
              <a:lnSpc>
                <a:spcPct val="16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的跨越式发展，形成</a:t>
            </a:r>
            <a:endParaRPr lang="en-US" sz="13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“日常原创量产打底 + 专项主题集中破圈”</a:t>
            </a:r>
            <a:pPr indent="0" marL="0">
              <a:lnSpc>
                <a:spcPct val="16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的双轮驱动模式，打造可复制、可持续、可量化的西宁本土权威党建融媒体品牌。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6" name="Text 24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48272"/>
            <a:ext cx="12188952" cy="109728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1828800"/>
            <a:ext cx="54864" cy="32004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" name="Text 3"/>
          <p:cNvSpPr/>
          <p:nvPr/>
        </p:nvSpPr>
        <p:spPr>
          <a:xfrm>
            <a:off x="1188720" y="182880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典型案例汇编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1188720" y="26517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四大类 · 十一个全国优秀案例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88720" y="347472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920240" y="3520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个人IP类爆款案例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0" y="35661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4个案例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88720" y="42062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920240" y="42519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地方党建矩阵类案例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58000" y="42976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3个案例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88720" y="49377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920240" y="4983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党建动漫/图解类案例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58000" y="5029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1个案例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88720" y="566928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920240" y="5715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线下大屏/公交投放案例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58000" y="57607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3个案例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一、个人IP类爆款案例 (1/2)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驻村干部个人IP · 走红网络 · 助农增收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曾博士的驻村生活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来源：网络  |  90后驻村干部个人IP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889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1089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90后驻村干部曾勇看到社交媒体上驻村干部助农直播间广受好评，决定另辟蹊径。他学习短视频运营，自掏腰包购置设备，打造了个人IP。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297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4663440"/>
            <a:ext cx="4663440" cy="1371600"/>
          </a:xfrm>
          <a:prstGeom prst="rect">
            <a:avLst/>
          </a:prstGeom>
          <a:solidFill>
            <a:srgbClr val="B11226">
              <a:alpha val="1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47091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23万+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2926080" y="480060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2025年3月 “拆迁与乡愁”短视频播放量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9" name="Text 17"/>
          <p:cNvSpPr/>
          <p:nvPr/>
        </p:nvSpPr>
        <p:spPr>
          <a:xfrm>
            <a:off x="653796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3796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00后驻村干部 — 驻村日记走红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53796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来源：网络  |  00后驻村干部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53796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37960" y="27889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37960" y="31089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一位00后驻村干部用短视频记录驻村生活和与村民相处的点滴。视频火了以后，一个月助农增收30万元，上千笔订单飞向全国。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37960" y="42976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537960" y="4663440"/>
            <a:ext cx="4663440" cy="1371600"/>
          </a:xfrm>
          <a:prstGeom prst="rect">
            <a:avLst/>
          </a:prstGeom>
          <a:solidFill>
            <a:srgbClr val="1A2744">
              <a:alpha val="1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675120" y="47091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近2000万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8961120" y="480060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11条视频总观看量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月助农增收30万元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0" name="Text 28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一、个人IP类爆款案例 (2/2)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组工视频号 + 驻村帮扶栏目 · 体制内创新表达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3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资阳安岳 — 组工“柠”聚力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来源：四川资阳安岳县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889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10896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安岳县紧跟新媒体融合发展新趋势，坚持从“微”处破题发力，将短视频作为党员教育制片创作重点。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0233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4389120"/>
            <a:ext cx="4663440" cy="1645920"/>
          </a:xfrm>
          <a:prstGeom prst="rect">
            <a:avLst/>
          </a:prstGeom>
          <a:solidFill>
            <a:srgbClr val="D4A843">
              <a:alpha val="1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443484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A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227万+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383280" y="45262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《第一书记驻村纪实》播放量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97280" y="5029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A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+500%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3383280" y="507492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视频号月均播放量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较公众号推文增长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3796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达州 — 我在村里挺好的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53796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来源：四川达州市委市直机关工委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53796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37960" y="27889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537960" y="31089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2023年10月以来，通过拍摄短视频记录“党员带头群众赞、百姓跟着党员干”的生动局面。集中展示驻村干部扎根乡村帮助群众解决急难愁盼的为民情怀。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537960" y="45720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537960" y="4937760"/>
            <a:ext cx="4663440" cy="1097280"/>
          </a:xfrm>
          <a:prstGeom prst="rect">
            <a:avLst/>
          </a:prstGeom>
          <a:solidFill>
            <a:srgbClr val="D63344">
              <a:alpha val="12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675120" y="49834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81期</a:t>
            </a:r>
            <a:endParaRPr lang="en-US" sz="3000" dirty="0"/>
          </a:p>
        </p:txBody>
      </p:sp>
      <p:sp>
        <p:nvSpPr>
          <p:cNvPr id="30" name="Text 28"/>
          <p:cNvSpPr/>
          <p:nvPr/>
        </p:nvSpPr>
        <p:spPr>
          <a:xfrm>
            <a:off x="8503920" y="50749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已发布短视频数量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675120" y="54864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100万+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8503920" y="55321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视频播放总量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4" name="Text 32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个人IP类案例 — 对西宁的启示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人人都是通讯员 · 驻村干部随手拍 · 周更2期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10725912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18288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核心启示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192024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发动西宁驻村干部用手机随手拍，记录驻村日常，形成“人人都是通讯员”的内容生产模式，每周视频号固定发2期。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可策划系列栏目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31520" y="393192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93192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西宁驻村青年说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566160" y="393192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66160" y="393192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组工“宁”聚力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0" y="393192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393192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我的驻村生活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235440" y="393192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35440" y="393192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驻村干部随手拍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457200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5720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我在村里干什么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566160" y="457200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66160" y="45720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我在社区做什么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4572000"/>
            <a:ext cx="2606040" cy="502920"/>
          </a:xfrm>
          <a:prstGeom prst="rect">
            <a:avLst/>
          </a:prstGeom>
          <a:solidFill>
            <a:srgbClr val="B11226">
              <a:alpha val="15000"/>
            </a:srgbClr>
          </a:solidFill>
          <a:ln w="6350">
            <a:solidFill>
              <a:srgbClr val="B1122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45720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云端工作日记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31520" y="5394960"/>
            <a:ext cx="10725912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31520" y="5394960"/>
            <a:ext cx="54864" cy="9144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6" name="Text 24"/>
          <p:cNvSpPr/>
          <p:nvPr/>
        </p:nvSpPr>
        <p:spPr>
          <a:xfrm>
            <a:off x="960120" y="5486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执行要点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926080" y="54864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手机随手拍，降低创作门槛    ● 真实场景、真实故事    ● 官方统一包装剪辑    ● 固定栏目、固定频次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9" name="Text 27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389120" cy="68580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Shape 1"/>
          <p:cNvSpPr/>
          <p:nvPr/>
        </p:nvSpPr>
        <p:spPr>
          <a:xfrm>
            <a:off x="4389120" y="0"/>
            <a:ext cx="54864" cy="6858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spc="400" kern="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28600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 录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32004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方案正文 + 典型案例汇编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846320" y="45720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577840" y="47548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方案目标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577840" y="80467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核心定位与品牌愿景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846320" y="118872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132588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5577840" y="13441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实施阵地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577840" y="167335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线上核心 + 线下延展 + 联动支撑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846320" y="205740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46320" y="219456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5577840" y="221284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原创常态化运营体系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577840" y="254203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四大固定栏目与发布节律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846320" y="292608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46320" y="30632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5577840" y="308152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专项精品视频创作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577840" y="341071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重点工作/领域/先锋/年度成果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46320" y="379476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393192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5577840" y="395020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专项主题攻坚行动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577840" y="427939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攻坚主题、三维目标、三阶段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466344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46320" y="480060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5577840" y="481888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落地保障与预期成效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577840" y="514807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三重保障机制与核心指标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46320" y="5532120"/>
            <a:ext cx="6858000" cy="0"/>
          </a:xfrm>
          <a:prstGeom prst="line">
            <a:avLst/>
          </a:prstGeom>
          <a:noFill/>
          <a:ln w="6350">
            <a:solidFill>
              <a:srgbClr val="D8D3C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46320" y="566928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800" dirty="0"/>
          </a:p>
        </p:txBody>
      </p:sp>
      <p:sp>
        <p:nvSpPr>
          <p:cNvPr id="32" name="Text 30"/>
          <p:cNvSpPr/>
          <p:nvPr/>
        </p:nvSpPr>
        <p:spPr>
          <a:xfrm>
            <a:off x="5577840" y="56875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典型案例汇编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5577840" y="6016752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个人IP/地方矩阵/动漫/线下大屏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5" name="Text 33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二、地方党建矩阵类案例 (1/2)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县级党建视频号标杆 + 三位一体新媒体矩阵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库尔勒 — 梨城党建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来源：新疆库尔勒市委组织部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特色做法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06324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制定《党建新媒体平台运营规范》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按社区/农村/机关/国企等领域分系列策划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《四议两公开情景模拟课堂》12.8万播放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被云南、贵州等地转发采用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60120" y="45720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4937760"/>
            <a:ext cx="4663440" cy="1097280"/>
          </a:xfrm>
          <a:prstGeom prst="rect">
            <a:avLst/>
          </a:prstGeom>
          <a:solidFill>
            <a:srgbClr val="B11226">
              <a:alpha val="1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49834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210条 / 321万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657600" y="50292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原创视频 / 全网播放量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97280" y="5486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9部被新华社、学习强国采用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653796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53796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西充 — 云端矩阵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53796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来源：四川南充西充县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53796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3796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特色做法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537960" y="3063240"/>
            <a:ext cx="47548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公众号+抖音号+视频号三位一体矩阵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推出码上学课程50余门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《锵锵三人组》互动交流栏目50余期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5名组工干部担任主持人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深挖本土红色资源制作沉浸式教学视频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48463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537960" y="5212080"/>
            <a:ext cx="4663440" cy="822960"/>
          </a:xfrm>
          <a:prstGeom prst="rect">
            <a:avLst/>
          </a:prstGeom>
          <a:solidFill>
            <a:srgbClr val="1A2744">
              <a:alpha val="1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675120" y="52578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1000万+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8961120" y="530352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原创内容播放量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粉丝超3万人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二、地方党建矩阵类案例 (2/2)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组工主播破圈传播 + 对西宁的启示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3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鄂尔多斯东胜区 — 组工主播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来源：内蒙古鄂尔多斯东胜区委组织部（新华社报道）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特色做法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063240"/>
            <a:ext cx="47548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推出“组工实践”栏目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政策解读+纪实跟拍+随机采访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融入方言快板、网络热梗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主播化身民情采集员走进田间地头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累计走访17个村(社区)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“主播探秘”节目形式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60120" y="5029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5394960"/>
            <a:ext cx="4663440" cy="640080"/>
          </a:xfrm>
          <a:prstGeom prst="rect">
            <a:avLst/>
          </a:prstGeom>
          <a:solidFill>
            <a:srgbClr val="D4A843">
              <a:alpha val="1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5440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+400%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926080" y="544068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视频号访问量增长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6部视频播放超10.2万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19" name="Text 17"/>
          <p:cNvSpPr/>
          <p:nvPr/>
        </p:nvSpPr>
        <p:spPr>
          <a:xfrm>
            <a:off x="653796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对西宁的启示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37960" y="20116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借鉴“组工干部当主播”模式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537960" y="237744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</a:t>
            </a:r>
            <a:pPr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“西宁组工说”</a:t>
            </a:r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（小宁/小慧微课堂）系列栏目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37960" y="30175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核心定位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537960" y="3337560"/>
            <a:ext cx="47548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网言网语讲身边事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解民生题、谈岗位悟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融入方言快板、网络热梗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揭秘组工干部一线工作场景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打造“青春IP”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537960" y="5212080"/>
            <a:ext cx="4663440" cy="82296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675120" y="530352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分领域系列拍摄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675120" y="557784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按领域策划3-5条代表性短视频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用于申报评奖专用视频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8" name="Text 26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三、党建动漫/图解类案例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原创党建动漫IP · 降低理解门槛 · 扩大年轻群体覆盖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621792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江门 — 红色枣工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来源：广东江门市委组织部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576072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43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06324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“红色枣工”动漫是江门市委组织部原创的党建宣传品牌，通过“红枣”“青枣”互动演绎的形式，生动讲好江门党建故事，有动漫和动画两种形式。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2976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核心数据与荣誉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4663440"/>
            <a:ext cx="2560320" cy="128016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960120" y="47091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289期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60120" y="52578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累计推出作品数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840480" y="46634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荣誉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840480" y="49834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一批作品获中组部及省委组织部肯定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部分精选作品由人民日报出版社结集出版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406640" y="1371600"/>
            <a:ext cx="4050792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40664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1" name="Text 19"/>
          <p:cNvSpPr/>
          <p:nvPr/>
        </p:nvSpPr>
        <p:spPr>
          <a:xfrm>
            <a:off x="7635240" y="1508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对西宁的启示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635240" y="2011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策划“西宁党建动漫系列IP”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635240" y="2423160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定制化人物IP形象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动画形式讲党建故事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漫画形式做政策解读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降低理解门槛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扩大年轻群体覆盖面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635240" y="4937760"/>
            <a:ext cx="3566160" cy="109728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0" y="49834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6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目标效果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772400" y="530352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用轻松有趣的形式传递严肃的党建内容，打造年轻人爱看的党建品牌。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8" name="Text 26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四、线下大屏/公交投放类案例 (1/2)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公交车载电视播放 + 移动廉政课堂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四川 — 公交车载电视播放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来源：四川全省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06324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在全市小区、广场、公交线路上播出党员教育电视片，实现多场景覆盖。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0233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60120" y="4389120"/>
            <a:ext cx="4663440" cy="164592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4480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2474个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100584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小区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200400" y="4480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640个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3200400" y="4983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广场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05840" y="51663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67条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1005840" y="56692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公交线路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200400" y="51663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3.3万+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3200400" y="56692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播出次数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5" name="Text 23"/>
          <p:cNvSpPr/>
          <p:nvPr/>
        </p:nvSpPr>
        <p:spPr>
          <a:xfrm>
            <a:off x="653796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2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53796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石嘴山 — 移动廉政课堂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3796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来源：宁夏石嘴山市纪委监委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53796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3796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精准投放策略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537960" y="3108960"/>
            <a:ext cx="4663440" cy="640080"/>
          </a:xfrm>
          <a:prstGeom prst="rect">
            <a:avLst/>
          </a:prstGeom>
          <a:solidFill>
            <a:srgbClr val="1A2744">
              <a:alpha val="8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675120" y="31546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5路（途经学校）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778240" y="3154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青少年廉洁教育微课堂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537960" y="3886200"/>
            <a:ext cx="4663440" cy="640080"/>
          </a:xfrm>
          <a:prstGeom prst="rect">
            <a:avLst/>
          </a:prstGeom>
          <a:solidFill>
            <a:srgbClr val="1A2744">
              <a:alpha val="8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675120" y="3931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1/9/201/202路（商圈）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8778240" y="3931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商业贿赂警示录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537960" y="4663440"/>
            <a:ext cx="4663440" cy="640080"/>
          </a:xfrm>
          <a:prstGeom prst="rect">
            <a:avLst/>
          </a:prstGeom>
          <a:solidFill>
            <a:srgbClr val="1A2744">
              <a:alpha val="8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675120" y="47091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旅游专线（景区）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778240" y="4709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家风故事里的山水廉韵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537960" y="5440680"/>
            <a:ext cx="4663440" cy="640080"/>
          </a:xfrm>
          <a:prstGeom prst="rect">
            <a:avLst/>
          </a:prstGeom>
          <a:solidFill>
            <a:srgbClr val="1A2744">
              <a:alpha val="8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675120" y="548640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101/102路（城乡）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8778240" y="5486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贯穿城乡的廉政课堂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3" name="Text 41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案例汇编  四、线下大屏/公交投放类案例 (2/2)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公交流动课堂 + 对西宁的启示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463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 3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0120" y="17830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土右旗 — 公交流动课堂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来源：内蒙古土右旗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651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743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基本情况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306324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创新推出“公交流动课堂”宣讲模式，将多条公交线路打造为政策传播的“移动阵地”，通过车载屏幕循环播放政策解读短视频。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44805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内容特点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60120" y="480060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政策条文转化为群众易懂的画面语言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聚焦与群众生活密切相关的重点领域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原本刷手机的乘客纷纷抬头观看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17" name="Text 15"/>
          <p:cNvSpPr/>
          <p:nvPr/>
        </p:nvSpPr>
        <p:spPr>
          <a:xfrm>
            <a:off x="653796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对西宁的启示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537960" y="20116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线下大屏联动策略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37960" y="23774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与西宁公交集团合作，在西宁公交线路车载屏幕上播放精选短视频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37960" y="31089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按线路特点分类投放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537960" y="3520440"/>
            <a:ext cx="4663440" cy="73152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675120" y="356616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途经学校的线路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675120" y="386791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播放教育工委内容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537960" y="4389120"/>
            <a:ext cx="4663440" cy="73152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675120" y="443484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途经商圈的线路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675120" y="473659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播放营商环境内容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537960" y="5257800"/>
            <a:ext cx="4663440" cy="731520"/>
          </a:xfrm>
          <a:prstGeom prst="rect">
            <a:avLst/>
          </a:prstGeom>
          <a:solidFill>
            <a:srgbClr val="B11226">
              <a:alpha val="1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675120" y="530352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途经景区的线路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675120" y="560527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播放文旅相关内容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案例启示总结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四类案例 · 四大启示 · 赋能西宁党建融媒体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237744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737360" y="1554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个人IP驱动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20116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来源案例：曾博士驻村/00后驻村/组工柠聚力/达州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960120" y="233172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42316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打造西宁驻村干部个人IP系列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" y="278892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西宁驻村青年说/组工宁聚力/云端工作日记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人人都是通讯员 · 每周视频号固定2期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309360" y="137160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09360" y="1371600"/>
            <a:ext cx="54864" cy="237744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5" name="Text 13"/>
          <p:cNvSpPr/>
          <p:nvPr/>
        </p:nvSpPr>
        <p:spPr>
          <a:xfrm>
            <a:off x="6537960" y="15087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7315200" y="1554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分领域矩阵化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37960" y="20116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来源案例：库尔勒梨城党建/西充云端矩阵/东胜组工主播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537960" y="233172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37960" y="242316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按七大领域分系列策划视频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37960" y="278892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每个领域3-5条代表性短视频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申报评奖专用 · 组工干部当主播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31520" y="397764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1520" y="3977640"/>
            <a:ext cx="54864" cy="237744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3" name="Text 21"/>
          <p:cNvSpPr/>
          <p:nvPr/>
        </p:nvSpPr>
        <p:spPr>
          <a:xfrm>
            <a:off x="960120" y="411480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1737360" y="41605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动漫IP品牌化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60120" y="4617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来源案例：江门红色枣工 289期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960120" y="4937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120" y="502920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打造西宁党建动漫系列IP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0120" y="539496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定制化人物 · 动画讲党建故事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漫画做政策解读 · 覆盖年轻群体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309360" y="397764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09360" y="3977640"/>
            <a:ext cx="54864" cy="237744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31" name="Text 29"/>
          <p:cNvSpPr/>
          <p:nvPr/>
        </p:nvSpPr>
        <p:spPr>
          <a:xfrm>
            <a:off x="6537960" y="411480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7315200" y="41605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线下大屏精准化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537960" y="4617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来源案例：四川公交/石嘴山廉政/土右旗流动课堂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537960" y="4937760"/>
            <a:ext cx="46634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537960" y="502920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按公交线路特点分类投放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537960" y="539496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学校线→教育 · 商圈线→营商环境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景区线→文旅 · 线下流量转线上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8" name="Text 36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48272"/>
            <a:ext cx="12188952" cy="109728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3200400" y="2286000"/>
            <a:ext cx="54864" cy="2286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" name="Text 3"/>
          <p:cNvSpPr/>
          <p:nvPr/>
        </p:nvSpPr>
        <p:spPr>
          <a:xfrm>
            <a:off x="3474720" y="22860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党旗领航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474720" y="288036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“宁”聚力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47472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打造西宁本土权威党建融媒体品牌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474720" y="484632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spc="600" kern="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474720" y="53949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感谢观看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  方案目标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打造西宁本土权威党建融媒体品牌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219456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核心定位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19659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紧扣党建宣传创新攻坚转型核心要求，以</a:t>
            </a:r>
            <a:pPr indent="0" marL="0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西宁党建微信公众号、视频号</a:t>
            </a:r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为核心主阵地，通过</a:t>
            </a:r>
            <a:pPr indent="0" marL="0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“日常原创量产打底 + 专项主题集中破圈”</a:t>
            </a:r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双轮驱动，覆盖农村、社区、机关、国企、国资、教育、高校、两新组织全领域。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09360" y="1371600"/>
            <a:ext cx="512064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309360" y="1371600"/>
            <a:ext cx="54864" cy="21945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品牌愿景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打通线上账号传播与线下大屏投放渠道，实现内容栏目化、发布规律化、数据可量化、传播矩阵化，打造西宁本土权威党建融媒体品牌。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四大目标维度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31520" y="4343400"/>
            <a:ext cx="260604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31520" y="4343400"/>
            <a:ext cx="54864" cy="155448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4805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传播矩阵化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484632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线上公众号+视频号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线下大屏+公交移动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566160" y="4343400"/>
            <a:ext cx="260604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566160" y="4343400"/>
            <a:ext cx="54864" cy="15544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3749040" y="44805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内容栏目化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749040" y="484632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四大固定栏目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原创常态化运营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0" y="4343400"/>
            <a:ext cx="260604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00800" y="4343400"/>
            <a:ext cx="54864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4" name="Text 22"/>
          <p:cNvSpPr/>
          <p:nvPr/>
        </p:nvSpPr>
        <p:spPr>
          <a:xfrm>
            <a:off x="6583680" y="44805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发布规律化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583680" y="484632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日均2-4条短视频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固定发布节律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9235440" y="4343400"/>
            <a:ext cx="260604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9235440" y="4343400"/>
            <a:ext cx="54864" cy="155448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28" name="Text 26"/>
          <p:cNvSpPr/>
          <p:nvPr/>
        </p:nvSpPr>
        <p:spPr>
          <a:xfrm>
            <a:off x="9418320" y="44805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数据可量化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418320" y="484632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环比增长10%+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数据台账每日追踪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 实施阵地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线上核心 + 线下延展 + 联动支撑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3520440" cy="4572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5720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Shape 5"/>
          <p:cNvSpPr/>
          <p:nvPr/>
        </p:nvSpPr>
        <p:spPr>
          <a:xfrm>
            <a:off x="2057400" y="1600200"/>
            <a:ext cx="822960" cy="822960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8" name="Text 6"/>
          <p:cNvSpPr/>
          <p:nvPr/>
        </p:nvSpPr>
        <p:spPr>
          <a:xfrm>
            <a:off x="2057400" y="162763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线上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5603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线上核心阵地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005840" y="3108960"/>
            <a:ext cx="109728" cy="109728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11" name="Text 9"/>
          <p:cNvSpPr/>
          <p:nvPr/>
        </p:nvSpPr>
        <p:spPr>
          <a:xfrm>
            <a:off x="1234440" y="30632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西宁党建微信公众号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（图文、合集、图解海报为主）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005840" y="3749040"/>
            <a:ext cx="109728" cy="109728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13" name="Text 11"/>
          <p:cNvSpPr/>
          <p:nvPr/>
        </p:nvSpPr>
        <p:spPr>
          <a:xfrm>
            <a:off x="1234440" y="3703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西宁党建视频号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（短视频、专项视频为主）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480560" y="1371600"/>
            <a:ext cx="3520440" cy="4572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480560" y="1371600"/>
            <a:ext cx="54864" cy="45720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6" name="Shape 14"/>
          <p:cNvSpPr/>
          <p:nvPr/>
        </p:nvSpPr>
        <p:spPr>
          <a:xfrm>
            <a:off x="5806440" y="1600200"/>
            <a:ext cx="822960" cy="822960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7" name="Text 15"/>
          <p:cNvSpPr/>
          <p:nvPr/>
        </p:nvSpPr>
        <p:spPr>
          <a:xfrm>
            <a:off x="5806440" y="162763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63440" y="25603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线下延展阵地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54880" y="3108960"/>
            <a:ext cx="109728" cy="109728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0" name="Text 18"/>
          <p:cNvSpPr/>
          <p:nvPr/>
        </p:nvSpPr>
        <p:spPr>
          <a:xfrm>
            <a:off x="4983480" y="30632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党建展厅大屏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54880" y="3749040"/>
            <a:ext cx="109728" cy="109728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2" name="Text 20"/>
          <p:cNvSpPr/>
          <p:nvPr/>
        </p:nvSpPr>
        <p:spPr>
          <a:xfrm>
            <a:off x="4983480" y="3703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主城区核心公交线路移动大屏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754880" y="4389120"/>
            <a:ext cx="109728" cy="109728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4" name="Text 22"/>
          <p:cNvSpPr/>
          <p:nvPr/>
        </p:nvSpPr>
        <p:spPr>
          <a:xfrm>
            <a:off x="4983480" y="434340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城乡公交、县域班线大屏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229600" y="1371600"/>
            <a:ext cx="3520440" cy="4572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229600" y="1371600"/>
            <a:ext cx="54864" cy="4572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7" name="Shape 25"/>
          <p:cNvSpPr/>
          <p:nvPr/>
        </p:nvSpPr>
        <p:spPr>
          <a:xfrm>
            <a:off x="9555480" y="1600200"/>
            <a:ext cx="822960" cy="822960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28" name="Text 26"/>
          <p:cNvSpPr/>
          <p:nvPr/>
        </p:nvSpPr>
        <p:spPr>
          <a:xfrm>
            <a:off x="9555480" y="162763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联动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412480" y="25603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联动支撑体系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503920" y="3108960"/>
            <a:ext cx="109728" cy="109728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8732520" y="30632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全市各区县党委组织部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503920" y="3749040"/>
            <a:ext cx="109728" cy="109728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3" name="Text 31"/>
          <p:cNvSpPr/>
          <p:nvPr/>
        </p:nvSpPr>
        <p:spPr>
          <a:xfrm>
            <a:off x="8732520" y="3703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市直机关工委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503920" y="4389120"/>
            <a:ext cx="109728" cy="109728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5" name="Text 33"/>
          <p:cNvSpPr/>
          <p:nvPr/>
        </p:nvSpPr>
        <p:spPr>
          <a:xfrm>
            <a:off x="8732520" y="434340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各领域基层党组织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503920" y="5029200"/>
            <a:ext cx="109728" cy="109728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37" name="Text 35"/>
          <p:cNvSpPr/>
          <p:nvPr/>
        </p:nvSpPr>
        <p:spPr>
          <a:xfrm>
            <a:off x="8732520" y="498348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驻村干部队伍供稿矩阵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9" name="Text 37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  原创性创作常态化运营体系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短频快日常短视频运营模块 — 视频号日均发布2-4条，单条15-60秒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1148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Shape 5"/>
          <p:cNvSpPr/>
          <p:nvPr/>
        </p:nvSpPr>
        <p:spPr>
          <a:xfrm>
            <a:off x="1691640" y="1600200"/>
            <a:ext cx="685800" cy="685800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8" name="Text 6"/>
          <p:cNvSpPr/>
          <p:nvPr/>
        </p:nvSpPr>
        <p:spPr>
          <a:xfrm>
            <a:off x="1691640" y="16184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14400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一线随手拍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党员在身边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417320" y="3200400"/>
            <a:ext cx="1234440" cy="320040"/>
          </a:xfrm>
          <a:prstGeom prst="rect">
            <a:avLst/>
          </a:prstGeom>
          <a:solidFill>
            <a:srgbClr val="B11226">
              <a:alpha val="1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417320" y="320040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一日一更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374904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第一视角、真实场景、小事切入，覆盖全领域基层党员日常工作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566160" y="1371600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66160" y="1371600"/>
            <a:ext cx="54864" cy="41148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15" name="Shape 13"/>
          <p:cNvSpPr/>
          <p:nvPr/>
        </p:nvSpPr>
        <p:spPr>
          <a:xfrm>
            <a:off x="4526280" y="1600200"/>
            <a:ext cx="685800" cy="685800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6" name="Text 14"/>
          <p:cNvSpPr/>
          <p:nvPr/>
        </p:nvSpPr>
        <p:spPr>
          <a:xfrm>
            <a:off x="4526280" y="16184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749040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党建微课堂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一分钟懂党务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251960" y="3200400"/>
            <a:ext cx="1234440" cy="320040"/>
          </a:xfrm>
          <a:prstGeom prst="rect">
            <a:avLst/>
          </a:prstGeom>
          <a:solidFill>
            <a:srgbClr val="1A2744">
              <a:alpha val="15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4251960" y="320040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一周一更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749040" y="374904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党务知识普及、党内法规解读、入党流程梳理、组织生活规范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400800" y="1371600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0" y="1371600"/>
            <a:ext cx="54864" cy="41148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3" name="Shape 21"/>
          <p:cNvSpPr/>
          <p:nvPr/>
        </p:nvSpPr>
        <p:spPr>
          <a:xfrm>
            <a:off x="7360920" y="1600200"/>
            <a:ext cx="685800" cy="685800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24" name="Text 22"/>
          <p:cNvSpPr/>
          <p:nvPr/>
        </p:nvSpPr>
        <p:spPr>
          <a:xfrm>
            <a:off x="7360920" y="16184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6583680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热点速报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党建进行时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7086600" y="3200400"/>
            <a:ext cx="1234440" cy="32004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7086600" y="320040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即时+周更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0" y="374904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节点活动跟踪报道、权威党建内容转发，重大节点零时差响应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9235440" y="1371600"/>
            <a:ext cx="26060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9235440" y="1371600"/>
            <a:ext cx="54864" cy="411480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31" name="Shape 29"/>
          <p:cNvSpPr/>
          <p:nvPr/>
        </p:nvSpPr>
        <p:spPr>
          <a:xfrm>
            <a:off x="10195560" y="1600200"/>
            <a:ext cx="685800" cy="685800"/>
          </a:xfrm>
          <a:prstGeom prst="ellipse">
            <a:avLst/>
          </a:prstGeom>
          <a:solidFill>
            <a:srgbClr val="D63344"/>
          </a:solidFill>
          <a:ln/>
        </p:spPr>
      </p:sp>
      <p:sp>
        <p:nvSpPr>
          <p:cNvPr id="32" name="Text 30"/>
          <p:cNvSpPr/>
          <p:nvPr/>
        </p:nvSpPr>
        <p:spPr>
          <a:xfrm>
            <a:off x="10195560" y="16184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9418320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党建成果</a:t>
            </a:r>
            <a:endParaRPr lang="en-US" sz="1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一眼看西宁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9921240" y="3200400"/>
            <a:ext cx="1234440" cy="320040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9921240" y="3200400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双周一更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9418320" y="374904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各领域党建工作成果集锦，画面快剪+动漫图解呈现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31520" y="5669280"/>
            <a:ext cx="10725912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31520" y="5669280"/>
            <a:ext cx="54864" cy="6858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9" name="Text 37"/>
          <p:cNvSpPr/>
          <p:nvPr/>
        </p:nvSpPr>
        <p:spPr>
          <a:xfrm>
            <a:off x="960120" y="5742432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素材机制：建立全市党建通讯员队伍 + 驻村干部专属供稿群，基层报送原素材 → 信息中心统一剪辑包装 → 随报随审、优质优先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1" name="Text 3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栏目 1  《一线随手拍 · 党员在身边》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一日一更 · 按领域轮换 · 每周覆盖全部领域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35204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1148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农村党建赛道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18745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驻村日记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面向全市驻村干部、村党组织开放投稿通道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60120" y="283464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9718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188720" y="29718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入户走访解民忧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60120" y="33832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88720" y="33832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产业帮扶现场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37947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88720" y="37947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村集体经济成果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960120" y="420624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88720" y="42062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人居环境整治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60120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88720" y="461772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主题党日活动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480560" y="1371600"/>
            <a:ext cx="35204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480560" y="1371600"/>
            <a:ext cx="54864" cy="41148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3" name="Text 21"/>
          <p:cNvSpPr/>
          <p:nvPr/>
        </p:nvSpPr>
        <p:spPr>
          <a:xfrm>
            <a:off x="470916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社区党建赛道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709160" y="18745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网格微镜头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709160" y="22402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聚焦社区党员服务群众的细节画面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709160" y="283464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29718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937760" y="29718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志愿服务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709160" y="33832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937760" y="33832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便民代办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709160" y="37947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937760" y="37947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老旧小区治理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709160" y="420624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937760" y="42062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邻里互助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709160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37760" y="461772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疫情防控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229600" y="1371600"/>
            <a:ext cx="3520440" cy="4114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8229600" y="1371600"/>
            <a:ext cx="54864" cy="41148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9" name="Text 37"/>
          <p:cNvSpPr/>
          <p:nvPr/>
        </p:nvSpPr>
        <p:spPr>
          <a:xfrm>
            <a:off x="8458200" y="1508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行业党建赛道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8458200" y="187452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岗位先锋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458200" y="224028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覆盖机关、国企、国资、教育、高校、两新七大领域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8458200" y="2834640"/>
            <a:ext cx="3063240" cy="0"/>
          </a:xfrm>
          <a:prstGeom prst="line">
            <a:avLst/>
          </a:prstGeom>
          <a:noFill/>
          <a:ln w="6350">
            <a:solidFill>
              <a:srgbClr val="E0DCD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458200" y="29718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8686800" y="29718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岗位攻坚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8458200" y="33832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8686800" y="338328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技术攻关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458200" y="37947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8686800" y="37947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为民办事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458200" y="420624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8686800" y="42062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师德师风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8458200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8686800" y="461772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生产一线建功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731520" y="5669280"/>
            <a:ext cx="10725912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731520" y="5669280"/>
            <a:ext cx="54864" cy="6858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55" name="Text 53"/>
          <p:cNvSpPr/>
          <p:nvPr/>
        </p:nvSpPr>
        <p:spPr>
          <a:xfrm>
            <a:off x="960120" y="5742432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原则：第一视角 · 真实场景 · 小事切入 — 基层供稿、官方统一包装，主打真实感与烟火气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7" name="Text 55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栏目 2  《党建微课堂 · 一分钟懂党务》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一周一更 · 党务知识科普短视频 · 适配移动端碎片化阅读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五大内容方向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60120" y="2084832"/>
            <a:ext cx="256032" cy="256032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20848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371600" y="20116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党务知识普及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371600" y="23317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三会一课、组织生活会等基础党务知识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2907792"/>
            <a:ext cx="256032" cy="256032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290779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371600" y="28346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党内法规解读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371600" y="31546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新修订条例、准则权威解读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960120" y="3730752"/>
            <a:ext cx="256032" cy="256032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7" name="Text 15"/>
          <p:cNvSpPr/>
          <p:nvPr/>
        </p:nvSpPr>
        <p:spPr>
          <a:xfrm>
            <a:off x="960120" y="373075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371600" y="36576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入党流程梳理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71600" y="39776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从申请到转正全流程可视化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60120" y="4553712"/>
            <a:ext cx="256032" cy="256032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455371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371600" y="4480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组织生活规范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371600" y="48006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主题党日、民主评议等规范流程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960120" y="5376672"/>
            <a:ext cx="256032" cy="256032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25" name="Text 23"/>
          <p:cNvSpPr/>
          <p:nvPr/>
        </p:nvSpPr>
        <p:spPr>
          <a:xfrm>
            <a:off x="960120" y="537667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371600" y="53035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党建政策要点拆解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371600" y="5623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重要会议、文件精神拆解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309360" y="1371600"/>
            <a:ext cx="512064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09360" y="1371600"/>
            <a:ext cx="54864" cy="22860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四种呈现形式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537960" y="2011680"/>
            <a:ext cx="2194560" cy="45720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2011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动漫图解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8961120" y="2011680"/>
            <a:ext cx="2194560" cy="45720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8961120" y="2011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真人讲解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537960" y="2606040"/>
            <a:ext cx="2194560" cy="45720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537960" y="26060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情景模拟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8961120" y="2606040"/>
            <a:ext cx="2194560" cy="45720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8961120" y="26060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数据可视化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309360" y="3931920"/>
            <a:ext cx="5120640" cy="2377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309360" y="3931920"/>
            <a:ext cx="54864" cy="237744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41" name="Text 39"/>
          <p:cNvSpPr/>
          <p:nvPr/>
        </p:nvSpPr>
        <p:spPr>
          <a:xfrm>
            <a:off x="6537960" y="4069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公众号联动机制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537960" y="4480560"/>
            <a:ext cx="47548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视频号发布短视频版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公众号同步推送图文详细版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视频号底部挂载公众号链接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形成短视频导流+图文深读的双平台联动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4" name="Text 42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栏目 3 &amp; 4  热点速报 / 党建成果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节点活动跟踪 + 权威转发 + 成果集锦展示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371600"/>
            <a:ext cx="54864" cy="49377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栏目 3《热点速报 · 党建进行时》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60120" y="2057400"/>
            <a:ext cx="219456" cy="219456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9" name="Text 7"/>
          <p:cNvSpPr/>
          <p:nvPr/>
        </p:nvSpPr>
        <p:spPr>
          <a:xfrm>
            <a:off x="1325880" y="20116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节点活动跟踪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325880" y="23317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七一、国庆等重要节点活动现场快剪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960120" y="3063240"/>
            <a:ext cx="219456" cy="219456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12" name="Text 10"/>
          <p:cNvSpPr/>
          <p:nvPr/>
        </p:nvSpPr>
        <p:spPr>
          <a:xfrm>
            <a:off x="1325880" y="30175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重要会议速报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325880" y="3337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党建工作会议、现场会即时报道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60120" y="4069080"/>
            <a:ext cx="219456" cy="219456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15" name="Text 13"/>
          <p:cNvSpPr/>
          <p:nvPr/>
        </p:nvSpPr>
        <p:spPr>
          <a:xfrm>
            <a:off x="1325880" y="40233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权威内容转发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325880" y="43434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中央、省市官方重要党建内容转发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960120" y="5074920"/>
            <a:ext cx="219456" cy="219456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18" name="Text 16"/>
          <p:cNvSpPr/>
          <p:nvPr/>
        </p:nvSpPr>
        <p:spPr>
          <a:xfrm>
            <a:off x="1325880" y="50292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转发时效要求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25880" y="53492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中央、省市官方重要党建内容转发时效不超过3小时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309360" y="1371600"/>
            <a:ext cx="5120640" cy="493776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309360" y="1371600"/>
            <a:ext cx="54864" cy="493776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22" name="Text 20"/>
          <p:cNvSpPr/>
          <p:nvPr/>
        </p:nvSpPr>
        <p:spPr>
          <a:xfrm>
            <a:off x="6537960" y="1508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栏目 4《党建成果 · 一眼看西宁》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37960" y="20116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六大领域成果集锦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537960" y="242316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537960" y="2423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农村党建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138160" y="242316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8138160" y="2423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城市社区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738360" y="242316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738360" y="2423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机关党建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537960" y="292608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537960" y="29260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国企国资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138160" y="292608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8138160" y="29260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教育高校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9738360" y="2926080"/>
            <a:ext cx="1463040" cy="384048"/>
          </a:xfrm>
          <a:prstGeom prst="rect">
            <a:avLst/>
          </a:prstGeom>
          <a:solidFill>
            <a:srgbClr val="D63344">
              <a:alpha val="15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9738360" y="29260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两新组织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537960" y="35661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呈现形式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537960" y="393192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画面快剪：多点位素材混剪，节奏明快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动漫图解：数据可视化呈现工作成效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537960" y="48463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复用场景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537960" y="521208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党建展厅大屏播放 · 重要会议展示 · 对外交流素材 · 线下大屏投放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1" name="Text 39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日常发布节律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594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A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日均2-4条 · 四时段发布 · 视频号+公众号双平台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914400" y="3017520"/>
            <a:ext cx="10360152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6" name="Shape 4"/>
          <p:cNvSpPr/>
          <p:nvPr/>
        </p:nvSpPr>
        <p:spPr>
          <a:xfrm>
            <a:off x="2011680" y="2743200"/>
            <a:ext cx="502920" cy="502920"/>
          </a:xfrm>
          <a:prstGeom prst="ellipse">
            <a:avLst/>
          </a:prstGeom>
          <a:solidFill>
            <a:srgbClr val="B11226"/>
          </a:solidFill>
          <a:ln/>
        </p:spPr>
      </p:sp>
      <p:sp>
        <p:nvSpPr>
          <p:cNvPr id="7" name="Text 5"/>
          <p:cNvSpPr/>
          <p:nvPr/>
        </p:nvSpPr>
        <p:spPr>
          <a:xfrm>
            <a:off x="2011680" y="276148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08:00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37160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112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晨间档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371600" y="3474720"/>
            <a:ext cx="21945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371600" y="3474720"/>
            <a:ext cx="54864" cy="1371600"/>
          </a:xfrm>
          <a:prstGeom prst="rect">
            <a:avLst/>
          </a:prstGeom>
          <a:solidFill>
            <a:srgbClr val="B11226"/>
          </a:solidFill>
          <a:ln/>
        </p:spPr>
      </p:sp>
      <p:sp>
        <p:nvSpPr>
          <p:cNvPr id="11" name="Text 9"/>
          <p:cNvSpPr/>
          <p:nvPr/>
        </p:nvSpPr>
        <p:spPr>
          <a:xfrm>
            <a:off x="1554480" y="36118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一线随手拍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农村/社区/行业轮换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63440" y="2743200"/>
            <a:ext cx="502920" cy="502920"/>
          </a:xfrm>
          <a:prstGeom prst="ellipse">
            <a:avLst/>
          </a:prstGeom>
          <a:solidFill>
            <a:srgbClr val="D4A843"/>
          </a:solidFill>
          <a:ln/>
        </p:spPr>
      </p:sp>
      <p:sp>
        <p:nvSpPr>
          <p:cNvPr id="13" name="Text 11"/>
          <p:cNvSpPr/>
          <p:nvPr/>
        </p:nvSpPr>
        <p:spPr>
          <a:xfrm>
            <a:off x="4663440" y="276148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12:00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02336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午间档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023360" y="3474720"/>
            <a:ext cx="21945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023360" y="3474720"/>
            <a:ext cx="54864" cy="13716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7" name="Text 15"/>
          <p:cNvSpPr/>
          <p:nvPr/>
        </p:nvSpPr>
        <p:spPr>
          <a:xfrm>
            <a:off x="4206240" y="36118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热点速报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权威转发/活动快讯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315200" y="2743200"/>
            <a:ext cx="502920" cy="502920"/>
          </a:xfrm>
          <a:prstGeom prst="ellipse">
            <a:avLst/>
          </a:prstGeom>
          <a:solidFill>
            <a:srgbClr val="1A2744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0" y="276148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15:00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67512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下午档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675120" y="3474720"/>
            <a:ext cx="21945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675120" y="3474720"/>
            <a:ext cx="54864" cy="1371600"/>
          </a:xfrm>
          <a:prstGeom prst="rect">
            <a:avLst/>
          </a:prstGeom>
          <a:solidFill>
            <a:srgbClr val="1A2744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0" y="36118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党建微课堂(周更)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或成果展示(双周更)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9966960" y="2743200"/>
            <a:ext cx="502920" cy="502920"/>
          </a:xfrm>
          <a:prstGeom prst="ellipse">
            <a:avLst/>
          </a:prstGeom>
          <a:solidFill>
            <a:srgbClr val="D63344"/>
          </a:solidFill>
          <a:ln/>
        </p:spPr>
      </p:sp>
      <p:sp>
        <p:nvSpPr>
          <p:cNvPr id="25" name="Text 23"/>
          <p:cNvSpPr/>
          <p:nvPr/>
        </p:nvSpPr>
        <p:spPr>
          <a:xfrm>
            <a:off x="9966960" y="276148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19:00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326880" y="21031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633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晚间档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9326880" y="3474720"/>
            <a:ext cx="21945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9326880" y="3474720"/>
            <a:ext cx="54864" cy="1371600"/>
          </a:xfrm>
          <a:prstGeom prst="rect">
            <a:avLst/>
          </a:prstGeom>
          <a:solidFill>
            <a:srgbClr val="D63344"/>
          </a:solidFill>
          <a:ln/>
        </p:spPr>
      </p:sp>
      <p:sp>
        <p:nvSpPr>
          <p:cNvPr id="29" name="Text 27"/>
          <p:cNvSpPr/>
          <p:nvPr/>
        </p:nvSpPr>
        <p:spPr>
          <a:xfrm>
            <a:off x="9509760" y="36118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精选内容二次推送</a:t>
            </a:r>
            <a:endParaRPr lang="en-US" sz="1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A3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互动话题引导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31520" y="5212080"/>
            <a:ext cx="10725912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0DCD5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31520" y="5212080"/>
            <a:ext cx="54864" cy="10972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2" name="Text 30"/>
          <p:cNvSpPr/>
          <p:nvPr/>
        </p:nvSpPr>
        <p:spPr>
          <a:xfrm>
            <a:off x="960120" y="53035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关键指标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60120" y="5623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B112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2-4条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960120" y="6126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日均发布量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657600" y="5623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A2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15-60秒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3657600" y="6126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单条视频时长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400800" y="5623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≤5条</a:t>
            </a:r>
            <a:endParaRPr lang="en-US" sz="3600" dirty="0"/>
          </a:p>
        </p:txBody>
      </p:sp>
      <p:sp>
        <p:nvSpPr>
          <p:cNvPr id="38" name="Text 36"/>
          <p:cNvSpPr/>
          <p:nvPr/>
        </p:nvSpPr>
        <p:spPr>
          <a:xfrm>
            <a:off x="6400800" y="6126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每周原创内容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9144000" y="56235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633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≤3h</a:t>
            </a:r>
            <a:endParaRPr lang="en-US" sz="3600" dirty="0"/>
          </a:p>
        </p:txBody>
      </p:sp>
      <p:sp>
        <p:nvSpPr>
          <p:cNvPr id="40" name="Text 38"/>
          <p:cNvSpPr/>
          <p:nvPr/>
        </p:nvSpPr>
        <p:spPr>
          <a:xfrm>
            <a:off x="9144000" y="6126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权威转发时效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2" name="Text 40"/>
          <p:cNvSpPr/>
          <p:nvPr/>
        </p:nvSpPr>
        <p:spPr>
          <a:xfrm>
            <a:off x="11430000" y="656539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65653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西宁党建融媒体宣传创新攻坚转型实施方案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西宁党建融媒体宣传创新攻坚转型实施方案</dc:title>
  <dc:subject>PptxGenJS Presentation</dc:subject>
  <dc:creator>西宁党建</dc:creator>
  <cp:lastModifiedBy>西宁党建</cp:lastModifiedBy>
  <cp:revision>1</cp:revision>
  <dcterms:created xsi:type="dcterms:W3CDTF">2026-07-16T08:48:22Z</dcterms:created>
  <dcterms:modified xsi:type="dcterms:W3CDTF">2026-07-16T08:48:22Z</dcterms:modified>
</cp:coreProperties>
</file>