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4492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7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22_1#4fb9cd3be?vop=1&amp;pid=d97339820&amp;color=0,0,0&amp;bt=1&amp;bb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（人）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（张）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pc="-10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spc="-10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：8张桌子并成一排可以坐34人。需要并13张桌子才能坐下。</a:t>
                </a:r>
                <a:endParaRPr lang="en-US" altLang="zh-CN" sz="100" spc="-100" dirty="0"/>
              </a:p>
            </p:txBody>
          </p:sp>
        </mc:Choice>
        <mc:Fallback>
          <p:sp>
            <p:nvSpPr>
              <p:cNvPr id="2" name="QO_3_AN.22_1#4fb9cd3be?vop=1&amp;pid=d97339820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>
                <a:blip r:embed="rId3"/>
                <a:stretch>
                  <a:fillRect l="-2315" r="-5324" b="-690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97339820.fixed?pid=c37d145dd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数学广角--植树问题</a:t>
            </a:r>
            <a:endParaRPr lang="en-US" altLang="zh-CN" sz="4400" dirty="0"/>
          </a:p>
        </p:txBody>
      </p:sp>
      <p:sp>
        <p:nvSpPr>
          <p:cNvPr id="3" name="C_2_BD#d97339820.fixed?pid=c37d145dd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第3课时</a:t>
            </a:r>
            <a:r>
              <a:rPr lang="en-US" altLang="zh-CN" sz="1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封闭曲线上的植树问题</a:t>
            </a:r>
            <a:endParaRPr lang="en-US" altLang="zh-CN" sz="1400" dirty="0"/>
          </a:p>
        </p:txBody>
      </p:sp>
      <p:sp>
        <p:nvSpPr>
          <p:cNvPr id="4" name="C_2#d97339820.fixed?pid=c37d145dd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eb69b1849?vop=1&amp;pid=d97339820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1_1#eb69b1849?vop=1&amp;pid=d97339820&amp;color=0,0,0&amp;tib=255,255,255&amp;ii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2_1#5019bb709?sp=1&amp;vop=1&amp;pid=eb69b1849&amp;color=0,0,0&amp;bbb=1&amp;hb=1"/>
              <p:cNvSpPr/>
              <p:nvPr/>
            </p:nvSpPr>
            <p:spPr>
              <a:xfrm>
                <a:off x="896112" y="1607483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（1）一个圆形水池，周长是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，每隔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栽一棵柳树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共有(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个间隔，如下图所示，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一共要栽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棵柳树。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4_BD.2_1#5019bb709?sp=1&amp;vop=1&amp;pid=eb69b1849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7483"/>
                <a:ext cx="10533888" cy="1473200"/>
              </a:xfrm>
              <a:prstGeom prst="rect">
                <a:avLst/>
              </a:prstGeom>
              <a:blipFill>
                <a:blip r:embed="rId4"/>
                <a:stretch>
                  <a:fillRect l="-2315" r="-1389" b="-103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4_BD.2_2#5019bb709?vop=1&amp;pid=eb69b1849&amp;color=0,0,0&amp;tib=255,255,255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4176" y="3210130"/>
            <a:ext cx="4937760" cy="94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4_BD.2_3#5019bb709?vop=1&amp;pid=eb69b1849&amp;color=0,0,0&amp;bbb=1&amp;hb=1"/>
          <p:cNvSpPr/>
          <p:nvPr/>
        </p:nvSpPr>
        <p:spPr>
          <a:xfrm>
            <a:off x="896112" y="4289630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发现：在一条封闭的曲线上植树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相当于在一条线段上植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树时一端栽另一端不栽的情况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间隔数与树的棵数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7" name="QB_4_AN.3_1#5019bb709.bracket?vop=1&amp;pid=eb69b1849&amp;color=0,0,0&amp;vpa=1"/>
          <p:cNvSpPr/>
          <p:nvPr/>
        </p:nvSpPr>
        <p:spPr>
          <a:xfrm>
            <a:off x="1869249" y="2349163"/>
            <a:ext cx="498475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8" name="QB_4_AN.4_1#5019bb709.bracket?vop=1&amp;pid=eb69b1849&amp;color=0,0,0&amp;vpa=2"/>
          <p:cNvSpPr/>
          <p:nvPr/>
        </p:nvSpPr>
        <p:spPr>
          <a:xfrm>
            <a:off x="8465313" y="2349163"/>
            <a:ext cx="498475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9" name="QB_4_AN.5_1#5019bb709.bracket?vop=1&amp;pid=eb69b1849&amp;color=0,0,0&amp;vpa=3&amp;bbb=1"/>
          <p:cNvSpPr/>
          <p:nvPr/>
        </p:nvSpPr>
        <p:spPr>
          <a:xfrm>
            <a:off x="10028999" y="5031310"/>
            <a:ext cx="1111250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相等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6_1#80a44a584?vop=1&amp;pid=eb69b1849&amp;color=0,0,0&amp;bt=1&amp;bbb=1"/>
              <p:cNvSpPr/>
              <p:nvPr/>
            </p:nvSpPr>
            <p:spPr>
              <a:xfrm>
                <a:off x="896112" y="900000"/>
                <a:ext cx="10533888" cy="685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（2）一个圆形游泳池的周长是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𝟐𝟎𝟎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6_1#80a44a584?vop=1&amp;pid=eb69b1849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685800"/>
              </a:xfrm>
              <a:prstGeom prst="rect">
                <a:avLst/>
              </a:prstGeom>
              <a:blipFill>
                <a:blip r:embed="rId3"/>
                <a:stretch>
                  <a:fillRect l="-2315" t="-5357" b="-2410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BD.7_1#7865a838e?vop=1&amp;pid=80a44a584&amp;color=0,0,0&amp;bbb=1&amp;hb=1"/>
              <p:cNvSpPr/>
              <p:nvPr/>
            </p:nvSpPr>
            <p:spPr>
              <a:xfrm>
                <a:off x="896112" y="1582146"/>
                <a:ext cx="10533888" cy="4343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①如果张强一步约走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，那么他沿游泳池边走一圈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</a:t>
                </a: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约需要走(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步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vl="0" latinLnBrk="1">
                  <a:lnSpc>
                    <a:spcPts val="57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②如果沿着游泳池边每隔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放一把遮阳伞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一共需要放</a:t>
                </a:r>
              </a:p>
              <a:p>
                <a:pPr lvl="0" latinLnBrk="1">
                  <a:lnSpc>
                    <a:spcPts val="57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把遮阳伞。</a:t>
                </a:r>
                <a:endParaRPr lang="en-US" altLang="zh-CN" sz="32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7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③在第②题的条件下，如果在每相邻两把遮阳伞之间放2个</a:t>
                </a:r>
              </a:p>
              <a:p>
                <a:pPr lvl="0" latinLnBrk="1">
                  <a:lnSpc>
                    <a:spcPts val="57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救生圈，一共需要放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个救生圈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B_5_BD.7_1#7865a838e?vop=1&amp;pid=80a44a584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82146"/>
                <a:ext cx="10533888" cy="4343400"/>
              </a:xfrm>
              <a:prstGeom prst="rect">
                <a:avLst/>
              </a:prstGeom>
              <a:blipFill>
                <a:blip r:embed="rId4"/>
                <a:stretch>
                  <a:fillRect l="-2315" t="-140" r="-1968" b="-3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8_1#7865a838e.bracket?vop=1&amp;pid=80a44a584&amp;color=0,0,0&amp;vpa=4&amp;bbb=1"/>
          <p:cNvSpPr/>
          <p:nvPr/>
        </p:nvSpPr>
        <p:spPr>
          <a:xfrm>
            <a:off x="2685224" y="2317921"/>
            <a:ext cx="904875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400</a:t>
            </a:r>
            <a:endParaRPr lang="en-US" altLang="zh-CN" sz="3200" dirty="0"/>
          </a:p>
        </p:txBody>
      </p:sp>
      <p:sp>
        <p:nvSpPr>
          <p:cNvPr id="6" name="QB_5_AN.10_1#7865a838e.bracket?vop=1&amp;pid=80a44a584&amp;color=0,0,0&amp;vpa=5&amp;bbb=1"/>
          <p:cNvSpPr/>
          <p:nvPr/>
        </p:nvSpPr>
        <p:spPr>
          <a:xfrm>
            <a:off x="1053274" y="3765721"/>
            <a:ext cx="701675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25</a:t>
            </a:r>
            <a:endParaRPr lang="en-US" altLang="zh-CN" sz="3200" dirty="0"/>
          </a:p>
        </p:txBody>
      </p:sp>
      <p:sp>
        <p:nvSpPr>
          <p:cNvPr id="8" name="QB_5_AN.12_1#7865a838e.bracket?vop=1&amp;pid=80a44a584&amp;color=0,0,0&amp;vpa=6&amp;bbb=1"/>
          <p:cNvSpPr/>
          <p:nvPr/>
        </p:nvSpPr>
        <p:spPr>
          <a:xfrm>
            <a:off x="4725162" y="5213521"/>
            <a:ext cx="701675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50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3_1#2db68b4b9?htil=1&amp;vop=1&amp;pid=d97339820&amp;color=0,0,0&amp;tib=255,255,255&amp;bt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5088" y="912700"/>
            <a:ext cx="2743200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13_2#2db68b4b9?htil=1&amp;vop=1&amp;pid=d97339820&amp;color=0,0,0&amp;bbb=1&amp;hb=1&amp;hs=1"/>
          <p:cNvSpPr/>
          <p:nvPr/>
        </p:nvSpPr>
        <p:spPr>
          <a:xfrm>
            <a:off x="896112" y="900000"/>
            <a:ext cx="7708392" cy="294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小宇要在一个等边三角形的水池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边上摆花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，如果想使每条边上都有8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盆花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那么最少需要多少盆花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请先画出示意图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再解答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4" name="QO_3_BD.13_2#2db68b4b9?htil=1&amp;vop=1&amp;pid=d97339820&amp;color=0,0,0&amp;tib=255,255,255&amp;iip=2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4131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14_1#2db68b4b9?vop=1&amp;pid=d97339820&amp;color=0,0,0&amp;bbb=1&amp;hs=1"/>
              <p:cNvSpPr/>
              <p:nvPr/>
            </p:nvSpPr>
            <p:spPr>
              <a:xfrm>
                <a:off x="896112" y="3806523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画图略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（盆）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：最少需要21盆花。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3_AN.14_1#2db68b4b9?vop=1&amp;pid=d97339820&amp;color=0,0,0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06523"/>
                <a:ext cx="10533888" cy="2209800"/>
              </a:xfrm>
              <a:prstGeom prst="rect">
                <a:avLst/>
              </a:prstGeom>
              <a:blipFill>
                <a:blip r:embed="rId5"/>
                <a:stretch>
                  <a:fillRect l="-2315" b="-68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5_1#37ca84d7c?vop=1&amp;pid=d97339820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一个圆湖的周长为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1080米，在湖边每隔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米种植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一棵柳树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，再在每相邻两棵柳树之间等距离种植3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棵桃树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这样可种柳树和桃树共多少棵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3" name="QO_3_BD.15_1#37ca84d7c?vop=1&amp;pid=d97339820&amp;color=0,0,0&amp;tib=255,255,255&amp;iip=3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16_1#37ca84d7c?vop=1&amp;pid=d97339820&amp;color=0,0,0&amp;bbb=1"/>
              <p:cNvSpPr/>
              <p:nvPr/>
            </p:nvSpPr>
            <p:spPr>
              <a:xfrm>
                <a:off x="896112" y="3157137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𝟏𝟎𝟖𝟎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𝟏𝟎𝟖𝟎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360（棵）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：这样可种柳树和桃树共360棵。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16_1#37ca84d7c?vop=1&amp;pid=d97339820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7137"/>
                <a:ext cx="10533888" cy="1473200"/>
              </a:xfrm>
              <a:prstGeom prst="rect">
                <a:avLst/>
              </a:prstGeom>
              <a:blipFill>
                <a:blip r:embed="rId4"/>
                <a:stretch>
                  <a:fillRect l="-2315" b="-99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7_1#173f5151a?htil=2&amp;vop=1&amp;pid=d97339820&amp;color=0,0,0&amp;tib=255,255,255&amp;bt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2874" y="912700"/>
            <a:ext cx="3547872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17_2#173f5151a?htil=2&amp;vop=1&amp;pid=d97339820&amp;color=0,0,0&amp;bbb=1&amp;hb=1&amp;hs=1"/>
              <p:cNvSpPr/>
              <p:nvPr/>
            </p:nvSpPr>
            <p:spPr>
              <a:xfrm>
                <a:off x="896112" y="900000"/>
                <a:ext cx="6903720" cy="294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如图是一个长方形水池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如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果在它的四周及四角栽上风景树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每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相邻两棵树之间的距离是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一共要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栽多少棵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17_2#173f5151a?htil=2&amp;vop=1&amp;pid=d97339820&amp;color=0,0,0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6903720" cy="2946400"/>
              </a:xfrm>
              <a:prstGeom prst="rect">
                <a:avLst/>
              </a:prstGeom>
              <a:blipFill>
                <a:blip r:embed="rId4"/>
                <a:stretch>
                  <a:fillRect l="-3530" r="-2560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3_BD.17_2#173f5151a?htil=2&amp;vop=1&amp;pid=d97339820&amp;color=0,0,0&amp;tib=255,255,255&amp;iip=4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18_1#173f5151a?vop=1&amp;pid=d97339820&amp;color=0,0,0&amp;bbb=1&amp;hs=1"/>
              <p:cNvSpPr/>
              <p:nvPr/>
            </p:nvSpPr>
            <p:spPr>
              <a:xfrm>
                <a:off x="896112" y="3887133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（棵）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：一共要栽36棵。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3_AN.18_1#173f5151a?vop=1&amp;pid=d97339820&amp;color=0,0,0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87133"/>
                <a:ext cx="10533888" cy="1473200"/>
              </a:xfrm>
              <a:prstGeom prst="rect">
                <a:avLst/>
              </a:prstGeom>
              <a:blipFill>
                <a:blip r:embed="rId6"/>
                <a:stretch>
                  <a:fillRect l="-2315" b="-103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19_1#8d39056e8?vop=1&amp;pid=d97339820&amp;color=0,0,0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体育课上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18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名同学在老师画好的圆形场地外沿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玩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“丢手绢”游戏。开始时，每相邻两名同学的间距是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玩了一会儿后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，有6名同学离开了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剩下的同学等距离围成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圆继续玩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，这时每相邻两名同学的间距是多少米？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19_1#8d39056e8?vop=1&amp;pid=d97339820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>
                <a:blip r:embed="rId3"/>
                <a:stretch>
                  <a:fillRect l="-2315" r="-2083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19_1#8d39056e8?vop=1&amp;pid=d97339820&amp;color=0,0,0&amp;tib=255,255,255&amp;iip=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20_1#8d39056e8?vop=1&amp;pid=d97339820&amp;color=0,0,0&amp;bbb=1"/>
              <p:cNvSpPr/>
              <p:nvPr/>
            </p:nvSpPr>
            <p:spPr>
              <a:xfrm>
                <a:off x="896112" y="3893737"/>
                <a:ext cx="10533888" cy="1447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：这时每相邻两名同学的间距是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20_1#8d39056e8?vop=1&amp;pid=d97339820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93737"/>
                <a:ext cx="10533888" cy="1447800"/>
              </a:xfrm>
              <a:prstGeom prst="rect">
                <a:avLst/>
              </a:prstGeom>
              <a:blipFill>
                <a:blip r:embed="rId5"/>
                <a:stretch>
                  <a:fillRect l="-2315" b="-92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1_1#4fb9cd3be?vop=1&amp;pid=d97339820&amp;color=0,0,0&amp;bt=1&amp;bbb=1&amp;hb=1"/>
          <p:cNvSpPr/>
          <p:nvPr/>
        </p:nvSpPr>
        <p:spPr>
          <a:xfrm>
            <a:off x="896112" y="978041"/>
            <a:ext cx="10533888" cy="2336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一张桌子坐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6人，两张桌子并起来坐10人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三张</a:t>
            </a:r>
          </a:p>
          <a:p>
            <a:pPr latinLnBrk="1">
              <a:lnSpc>
                <a:spcPts val="4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桌子并起来坐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14人</a:t>
            </a:r>
            <a:r>
              <a:rPr lang="en-US" altLang="zh-CN" sz="3200" b="1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照这样并下去，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张桌子并成一排可</a:t>
            </a:r>
          </a:p>
          <a:p>
            <a:pPr latinLnBrk="1">
              <a:lnSpc>
                <a:spcPts val="4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以坐多少人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？如果一共有54人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需要并多少张桌子才能坐</a:t>
            </a:r>
          </a:p>
          <a:p>
            <a:pPr latinLnBrk="1">
              <a:lnSpc>
                <a:spcPts val="4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？（教材P108第10题变式）</a:t>
            </a:r>
            <a:endParaRPr lang="en-US" altLang="zh-CN" sz="3200" dirty="0"/>
          </a:p>
        </p:txBody>
      </p:sp>
      <p:pic>
        <p:nvPicPr>
          <p:cNvPr id="3" name="QO_3_BD.21_1#4fb9cd3be?vop=1&amp;pid=d97339820&amp;color=0,0,0&amp;tib=255,255,255&amp;iip=6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21_2#4fb9cd3be?vop=1&amp;pid=d97339820&amp;color=0,0,0&amp;tib=255,255,25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6520" y="3428125"/>
            <a:ext cx="5542217" cy="268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</Words>
  <Application>Microsoft Office PowerPoint</Application>
  <PresentationFormat>宽屏</PresentationFormat>
  <Paragraphs>63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KaiTi</vt:lpstr>
      <vt:lpstr>等线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2025-06-23T02:03:05Z</dcterms:created>
  <dcterms:modified xsi:type="dcterms:W3CDTF">2025-06-23T02:09:02Z</dcterms:modified>
  <cp:category/>
  <cp:contentStatus/>
</cp:coreProperties>
</file>