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4" r:id="rId13"/>
    <p:sldId id="265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0_1#2ec933f1a?sp=1&amp;vop=1&amp;pid=b0688e518&amp;color=0,0,0&amp;vtp=1&amp;bt=1&amp;bbb=1"/>
          <p:cNvSpPr/>
          <p:nvPr/>
        </p:nvSpPr>
        <p:spPr>
          <a:xfrm>
            <a:off x="896112" y="900000"/>
            <a:ext cx="10533888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（1）根据题意，把下面的表格填完整。</a:t>
            </a:r>
            <a:endParaRPr lang="en-US" altLang="zh-CN" sz="3200" dirty="0"/>
          </a:p>
        </p:txBody>
      </p:sp>
      <p:graphicFrame>
        <p:nvGraphicFramePr>
          <p:cNvPr id="10" name="QB_4_BD.20_2#2ec933f1a?colgroup=9,7,7&amp;vop=1&amp;pid=b0688e518&amp;color=0,0,0&amp;vtp=1&amp;bbb=1"/>
          <p:cNvGraphicFramePr>
            <a:graphicFrameLocks noGrp="1"/>
          </p:cNvGraphicFramePr>
          <p:nvPr/>
        </p:nvGraphicFramePr>
        <p:xfrm>
          <a:off x="896112" y="1626947"/>
          <a:ext cx="10506456" cy="1225678"/>
        </p:xfrm>
        <a:graphic>
          <a:graphicData uri="http://schemas.openxmlformats.org/drawingml/2006/table">
            <a:tbl>
              <a:tblPr/>
              <a:tblGrid>
                <a:gridCol w="4197096"/>
                <a:gridCol w="3154680"/>
                <a:gridCol w="3154680"/>
              </a:tblGrid>
              <a:tr h="6128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木板质量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240克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)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8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实际土地面积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)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 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(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  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)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4_AN.21_1#2ec933f1a.bracket?vop=1&amp;pid=b0688e518&amp;color=0,0,0&amp;vpa=11&amp;vtp=1&amp;bbb=1"/>
          <p:cNvSpPr/>
          <p:nvPr/>
        </p:nvSpPr>
        <p:spPr>
          <a:xfrm>
            <a:off x="9643459" y="1658697"/>
            <a:ext cx="701675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30</a:t>
            </a:r>
            <a:endParaRPr lang="en-US" altLang="zh-CN" sz="3200" dirty="0"/>
          </a:p>
        </p:txBody>
      </p:sp>
      <p:sp>
        <p:nvSpPr>
          <p:cNvPr id="5" name="QB_4_AN.22_1#2ec933f1a.bracket?vop=1&amp;pid=b0688e518&amp;color=0,0,0&amp;vpa=12&amp;vtp=1&amp;bbb=1"/>
          <p:cNvSpPr/>
          <p:nvPr/>
        </p:nvSpPr>
        <p:spPr>
          <a:xfrm>
            <a:off x="6284785" y="2271536"/>
            <a:ext cx="701675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64</a:t>
            </a:r>
            <a:endParaRPr lang="en-US" altLang="zh-CN" sz="3200" dirty="0"/>
          </a:p>
        </p:txBody>
      </p:sp>
      <p:sp>
        <p:nvSpPr>
          <p:cNvPr id="6" name="QB_4_AN.23_1#2ec933f1a.bracket?vop=1&amp;pid=b0688e518&amp;color=0,0,0&amp;vpa=13&amp;vtp=1"/>
          <p:cNvSpPr/>
          <p:nvPr/>
        </p:nvSpPr>
        <p:spPr>
          <a:xfrm>
            <a:off x="9541859" y="2271536"/>
            <a:ext cx="498475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7" name="QO_4_BD.24_1#c042c5279?vop=1&amp;pid=b0688e518&amp;color=0,0,0&amp;vtp=1&amp;bbb=1&amp;hb=1"/>
          <p:cNvSpPr/>
          <p:nvPr/>
        </p:nvSpPr>
        <p:spPr>
          <a:xfrm>
            <a:off x="896112" y="2985847"/>
            <a:ext cx="10533888" cy="1828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如果当时将同一块木板上的另一块不规则部分锯下来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，称得质量为45克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那么这块不规则部分的实际土地面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积是多少公顷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4_AN.25_1#c042c5279?vop=1&amp;pid=b0688e518&amp;color=0,0,0&amp;vtp=1&amp;bbb=1"/>
              <p:cNvSpPr/>
              <p:nvPr/>
            </p:nvSpPr>
            <p:spPr>
              <a:xfrm>
                <a:off x="896112" y="4850299"/>
                <a:ext cx="10533888" cy="121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（公顷）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：这块不规则部分的实际土地面积是12公顷。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O_4_AN.25_1#c042c5279?vop=1&amp;pid=b0688e51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50299"/>
                <a:ext cx="10533888" cy="1219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8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53103c31.fixed?pid=98cdef9f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453103c31.fixed?pid=98cdef9f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不规则图形的面积</a:t>
            </a:r>
            <a:endParaRPr lang="en-US" altLang="zh-CN" sz="1400" dirty="0"/>
          </a:p>
        </p:txBody>
      </p:sp>
      <p:sp>
        <p:nvSpPr>
          <p:cNvPr id="4" name="C_2#453103c31.fixed?pid=98cdef9f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_1#bd813425e?htil=1&amp;vop=1&amp;pid=453103c31&amp;color=0,0,0&amp;tib=255,255,255&amp;vtp=1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4528" y="912700"/>
            <a:ext cx="3712464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_2#bd813425e?htil=1&amp;vop=1&amp;pid=453103c31&amp;color=0,0,0&amp;vtp=1&amp;bbb=1"/>
          <p:cNvSpPr/>
          <p:nvPr/>
        </p:nvSpPr>
        <p:spPr>
          <a:xfrm>
            <a:off x="896112" y="900000"/>
            <a:ext cx="6684264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4" name="QO_3_BD.1_2#bd813425e?htil=1&amp;vop=1&amp;pid=453103c31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2_1#f8a8aea10?htil=1&amp;vop=1&amp;pid=bd813425e&amp;color=0,0,0&amp;vtp=1&amp;bbb=1&amp;hb=1"/>
              <p:cNvSpPr/>
              <p:nvPr/>
            </p:nvSpPr>
            <p:spPr>
              <a:xfrm>
                <a:off x="896112" y="1607483"/>
                <a:ext cx="6684264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计算上图中涂色部分的面积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可以用数方格的方法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涂色部分中满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格的有(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格，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不满一格的有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格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，不满一格的按半格计算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积大约是(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2_1#f8a8aea10?htil=1&amp;vop=1&amp;pid=bd813425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7483"/>
                <a:ext cx="6684264" cy="3683000"/>
              </a:xfrm>
              <a:prstGeom prst="rect">
                <a:avLst/>
              </a:prstGeom>
              <a:blipFill rotWithShape="1">
                <a:blip r:embed="rId3"/>
                <a:stretch>
                  <a:fillRect l="-2" t="-8" r="6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3_1#f8a8aea10.bracket?vop=1&amp;pid=bd813425e&amp;color=0,0,0&amp;vpa=1&amp;vtp=1"/>
          <p:cNvSpPr/>
          <p:nvPr/>
        </p:nvSpPr>
        <p:spPr>
          <a:xfrm>
            <a:off x="2277238" y="3085763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7" name="QB_4_AN.4_1#f8a8aea10.bracket?vop=1&amp;pid=bd813425e&amp;color=0,0,0&amp;vpa=2&amp;vtp=1&amp;bbb=1"/>
          <p:cNvSpPr/>
          <p:nvPr/>
        </p:nvSpPr>
        <p:spPr>
          <a:xfrm>
            <a:off x="6425374" y="3085763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</a:t>
            </a:r>
            <a:endParaRPr lang="en-US" altLang="zh-CN" sz="3200" dirty="0"/>
          </a:p>
        </p:txBody>
      </p:sp>
      <p:sp>
        <p:nvSpPr>
          <p:cNvPr id="8" name="QB_4_AN.5_1#f8a8aea10.bracket?vop=1&amp;pid=bd813425e&amp;color=0,0,0&amp;vpa=3&amp;vtp=1&amp;bbb=1"/>
          <p:cNvSpPr/>
          <p:nvPr/>
        </p:nvSpPr>
        <p:spPr>
          <a:xfrm>
            <a:off x="2685224" y="4542389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6_1#fc84bacc0?vop=1&amp;pid=bd813425e&amp;color=0,0,0&amp;mp=1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还可以将它看作近似的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)，面积大约是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6_1#fc84bacc0?vop=1&amp;pid=bd813425e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7_1#fc84bacc0.bracket?vop=1&amp;pid=bd813425e&amp;color=0,0,0&amp;mp=1&amp;vpa=4&amp;vtp=1&amp;bbb=1"/>
          <p:cNvSpPr/>
          <p:nvPr/>
        </p:nvSpPr>
        <p:spPr>
          <a:xfrm>
            <a:off x="6152324" y="901192"/>
            <a:ext cx="15192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长方形</a:t>
            </a:r>
            <a:endParaRPr lang="en-US" altLang="zh-CN" sz="3200" dirty="0"/>
          </a:p>
        </p:txBody>
      </p:sp>
      <p:sp>
        <p:nvSpPr>
          <p:cNvPr id="4" name="QB_4_AN.8_1#fc84bacc0.bracket?vop=1&amp;pid=bd813425e&amp;color=0,0,0&amp;mp=1&amp;vpa=5&amp;vtp=1&amp;bbb=1"/>
          <p:cNvSpPr/>
          <p:nvPr/>
        </p:nvSpPr>
        <p:spPr>
          <a:xfrm>
            <a:off x="1053274" y="1621218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9_1#a3aea59d3?vop=1&amp;pid=bd813425e&amp;color=0,0,0&amp;vtp=1&amp;bbb=1&amp;hb=1"/>
              <p:cNvSpPr/>
              <p:nvPr/>
            </p:nvSpPr>
            <p:spPr>
              <a:xfrm>
                <a:off x="896112" y="2381186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小结：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估算不规则图形的面积时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可以通过数方格的方法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确定面积的范围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先数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的，再数不满一格的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不满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一格的按半格计算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还可以将不规则的图形看成近似的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规则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图形。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9_1#a3aea59d3?vop=1&amp;pid=bd813425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81186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19" r="-597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10_1#a3aea59d3.bracket?vop=1&amp;pid=bd813425e&amp;color=0,0,0&amp;vpa=6&amp;vtp=1&amp;bbb=1"/>
          <p:cNvSpPr/>
          <p:nvPr/>
        </p:nvSpPr>
        <p:spPr>
          <a:xfrm>
            <a:off x="5133149" y="3122866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满格</a:t>
            </a:r>
            <a:endParaRPr lang="en-US" altLang="zh-CN" sz="3200" dirty="0"/>
          </a:p>
        </p:txBody>
      </p:sp>
      <p:sp>
        <p:nvSpPr>
          <p:cNvPr id="7" name="QB_4_AN.11_1#a3aea59d3.bracket?vop=1&amp;pid=bd813425e&amp;color=0,0,0&amp;vpa=7&amp;vtp=1&amp;bbb=1"/>
          <p:cNvSpPr/>
          <p:nvPr/>
        </p:nvSpPr>
        <p:spPr>
          <a:xfrm>
            <a:off x="1053274" y="4596066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规则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2_1#93b7dd01b?vop=1&amp;pid=453103c31&amp;color=0,0,0&amp;vtp=1&amp;bt=1&amp;bbb=1&amp;hb=1"/>
              <p:cNvSpPr/>
              <p:nvPr/>
            </p:nvSpPr>
            <p:spPr>
              <a:xfrm>
                <a:off x="896112" y="896112"/>
                <a:ext cx="10533888" cy="3581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图中每个小方格的面积是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，计算涂色部分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fontAlgn="b" latinLnBrk="1">
                  <a:lnSpc>
                    <a:spcPts val="16500"/>
                  </a:lnSpc>
                </a:pP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9150" b="1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12_1#93b7dd01b?vop=1&amp;pid=453103c3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3581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2_1#93b7dd01b?vop=1&amp;pid=453103c31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40975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3_BD.12_2#93b7dd01b?vop=1&amp;pid=453103c31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8723" y="2122869"/>
            <a:ext cx="2907792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B_3_BD.12_2#93b7dd01b?vop=1&amp;pid=453103c31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5955" y="2186877"/>
            <a:ext cx="2423160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B_3_AN.13_1#93b7dd01b.bracket?vop=1&amp;pid=453103c31&amp;color=0,0,0&amp;vpa=8&amp;vtp=1&amp;bbb=1"/>
          <p:cNvSpPr/>
          <p:nvPr/>
        </p:nvSpPr>
        <p:spPr>
          <a:xfrm>
            <a:off x="4787074" y="3570414"/>
            <a:ext cx="701675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3_AN.14_1#93b7dd01b.bracket?vop=1&amp;pid=453103c31&amp;color=0,0,0&amp;vpa=9&amp;vtp=1&amp;bbb=1"/>
          <p:cNvSpPr/>
          <p:nvPr/>
        </p:nvSpPr>
        <p:spPr>
          <a:xfrm>
            <a:off x="9042591" y="3570414"/>
            <a:ext cx="1006475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5_1#7d9566041?htil=2&amp;vop=1&amp;pid=453103c31&amp;color=0,0,0&amp;tib=255,255,255&amp;vtp=1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4494" y="900000"/>
            <a:ext cx="5487530" cy="320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15_2#7d9566041?htil=2&amp;vop=1&amp;pid=453103c31&amp;color=0,0,0&amp;vtp=1&amp;bbb=1&amp;hb=1&amp;hs=1"/>
              <p:cNvSpPr/>
              <p:nvPr/>
            </p:nvSpPr>
            <p:spPr>
              <a:xfrm>
                <a:off x="896112" y="1055448"/>
                <a:ext cx="468172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一个池塘的形状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如下图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（涂色部分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中每个小方格的面积是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，如果每平方米可投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放鱼苗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尾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估一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15_2#7d9566041?htil=2&amp;vop=1&amp;pid=453103c31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055448"/>
                <a:ext cx="4681728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3" t="-2" r="-1506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3_BD.15_2#7d9566041?htil=2&amp;vop=1&amp;pid=453103c31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1082277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16_1#7d9566041.bracket?vop=1&amp;pid=453103c31&amp;color=0,0,0&amp;vpa=10&amp;vtp=1&amp;bbb=1"/>
              <p:cNvSpPr/>
              <p:nvPr/>
            </p:nvSpPr>
            <p:spPr>
              <a:xfrm>
                <a:off x="5649087" y="4805757"/>
                <a:ext cx="117792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16_1#7d9566041.bracket?vop=1&amp;pid=453103c31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087" y="4805757"/>
                <a:ext cx="1177925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1" t="-15" r="1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BD.15_2#7d9566041?htil=2&amp;vop=1&amp;pid=453103c31&amp;color=0,0,0&amp;vtp=1&amp;bbb=1&amp;hb=1&amp;hs=1"/>
          <p:cNvSpPr/>
          <p:nvPr/>
        </p:nvSpPr>
        <p:spPr>
          <a:xfrm>
            <a:off x="856615" y="4580255"/>
            <a:ext cx="10535920" cy="9321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这个池塘最多可投放 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尾鱼苗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教材P100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题变式）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7" name="QB_3_AN.16_1#7d9566041.bracket?vop=1&amp;pid=453103c31&amp;color=0,0,0&amp;vpa=10&amp;vtp=1&amp;bbb=1"/>
          <p:cNvSpPr/>
          <p:nvPr/>
        </p:nvSpPr>
        <p:spPr>
          <a:xfrm>
            <a:off x="3095117" y="5512512"/>
            <a:ext cx="1177925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34" charset="-122"/>
                <a:cs typeface="Times New Roman" panose="02020603050405020304" pitchFamily="34" charset="-120"/>
              </a:rPr>
              <a:t>（答案合理即可）</a:t>
            </a:r>
            <a:endParaRPr lang="zh-CN" altLang="en-US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7_1#19571a66a?vop=1&amp;pid=453103c31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如图所示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，大正方形纸板的边长是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先将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其制成七巧板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，然后拼成右边的纸鹤，求涂色部分的面积。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7_1#19571a66a?vop=1&amp;pid=453103c3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66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7_1#19571a66a?vop=1&amp;pid=453103c31&amp;color=0,0,0&amp;tib=255,255,255&amp;iip=6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7_2#19571a66a?vop=1&amp;pid=453103c3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2489200"/>
            <a:ext cx="4261104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8_1#19571a66a?vop=1&amp;pid=453103c31&amp;color=0,0,0&amp;vtp=1&amp;bbb=1"/>
              <p:cNvSpPr/>
              <p:nvPr/>
            </p:nvSpPr>
            <p:spPr>
              <a:xfrm>
                <a:off x="896112" y="4140200"/>
                <a:ext cx="10533888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：涂色部分的面积是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8_1#19571a66a?vop=1&amp;pid=453103c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40200"/>
                <a:ext cx="10533888" cy="1498600"/>
              </a:xfrm>
              <a:prstGeom prst="rect">
                <a:avLst/>
              </a:prstGeom>
              <a:blipFill rotWithShape="1">
                <a:blip r:embed="rId4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9_1#b0688e518?htil=3&amp;vop=1&amp;pid=453103c31&amp;color=0,0,0&amp;tib=255,255,255&amp;vtp=1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9693" y="912700"/>
            <a:ext cx="2172059" cy="154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9_2#b0688e518?htil=3&amp;vop=1&amp;pid=453103c31&amp;color=0,0,0&amp;vtp=1&amp;bbb=1&amp;hb=1&amp;hs=1"/>
          <p:cNvSpPr/>
          <p:nvPr/>
        </p:nvSpPr>
        <p:spPr>
          <a:xfrm>
            <a:off x="896112" y="900000"/>
            <a:ext cx="6803136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我国著名的农民数学家于振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善爷爷曾遇到这样的问题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一张地图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它的实际土地面积是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64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需要求出其中一块不规则部分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pic>
        <p:nvPicPr>
          <p:cNvPr id="4" name="QO_3_BD.19_2#b0688e518?htil=3&amp;vop=1&amp;pid=453103c31&amp;color=0,0,0&amp;tib=255,255,255&amp;iip=7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BD.19_2#b0688e518?htil=3&amp;vop=1&amp;pid=453103c31&amp;color=0,0,0&amp;vtp=1&amp;bbb=1&amp;hb=1&amp;hs=1"/>
          <p:cNvSpPr/>
          <p:nvPr/>
        </p:nvSpPr>
        <p:spPr>
          <a:xfrm>
            <a:off x="899991" y="3893737"/>
            <a:ext cx="10536017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的实际土地面积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于振善爷爷想出了一个巧妙的方法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找来一块厚薄均匀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、质地相同的木板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将这张地图画在上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9_2#b0688e518?htil=3&amp;vop=1&amp;pid=453103c31&amp;color=0,0,0&amp;vtp=1&amp;bbb=1&amp;hb=1&amp;hs=1"/>
          <p:cNvSpPr/>
          <p:nvPr/>
        </p:nvSpPr>
        <p:spPr>
          <a:xfrm>
            <a:off x="896112" y="900000"/>
            <a:ext cx="10536017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并将画有这张地图的木板锯下来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称得木板质量是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240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他又将这张地图中的不规则部分也锯下来，称得木板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这样其中不规则部分的实际土地面积就算出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来了，是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8公顷。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1178</Words>
  <Application>WPS 演示</Application>
  <PresentationFormat>宽屏</PresentationFormat>
  <Paragraphs>104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2025-06-23T04:29:00Z</dcterms:created>
  <dcterms:modified xsi:type="dcterms:W3CDTF">2025-06-26T06:56:02Z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4723751448BE49CDB430E6170627F301_12</vt:lpwstr>
  </property>
  <property fmtid="{D5CDD505-2E9C-101B-9397-08002B2CF9AE}" pid="3" name="KSOProductBuildVer">
    <vt:lpwstr>2052-12.1.0.21541</vt:lpwstr>
  </property>
</Properties>
</file>