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c6227221.fixed?pid=7a58c90e8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0c6227221.fixed?sp=1&amp;pid=7a58c90e8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阶段综合复习三</a:t>
            </a:r>
            <a:endParaRPr lang="en-US" altLang="zh-CN" sz="1400" dirty="0"/>
          </a:p>
        </p:txBody>
      </p:sp>
      <p:sp>
        <p:nvSpPr>
          <p:cNvPr id="4" name="C_2#0c6227221.fixed?pid=7a58c90e8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9602301e2?vop=1&amp;pid=0c6227221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_1#f44a74da9?vop=1&amp;pid=9602301e2&amp;color=0,0,0&amp;vtp=1&amp;bbb=1&amp;hb=1"/>
              <p:cNvSpPr/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（1）在用竖式计算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一般转化为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来计算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</a:t>
                </a:r>
                <a:r>
                  <a:rPr lang="en-US" altLang="zh-CN" sz="900" b="1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的商大于1，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方框里可填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)；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要使商小于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1，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方框里可填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_1#f44a74da9?vop=1&amp;pid=9602301e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r="-170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3_1#f44a74da9.bracket?vop=1&amp;pid=9602301e2&amp;color=0,0,0&amp;vpa=1&amp;vtp=1&amp;bbb=1"/>
          <p:cNvSpPr/>
          <p:nvPr/>
        </p:nvSpPr>
        <p:spPr>
          <a:xfrm>
            <a:off x="9327515" y="1609007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_1#f44a74da9.bracket?vop=1&amp;pid=9602301e2&amp;color=0,0,0&amp;vpa=2&amp;vtp=1&amp;bbb=1"/>
              <p:cNvSpPr/>
              <p:nvPr/>
            </p:nvSpPr>
            <p:spPr>
              <a:xfrm>
                <a:off x="1123124" y="2522615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4_1#f44a74da9.bracket?vop=1&amp;pid=9602301e2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2522615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9" t="-78" r="2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B_4_BD.5_1#03f6220bd?vop=1&amp;pid=9602301e2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867" y="3130975"/>
            <a:ext cx="603504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6_1#f44a74da9.bracket?vop=1&amp;pid=9602301e2&amp;color=0,0,0&amp;vpa=3&amp;vtp=1&amp;bbb=1"/>
              <p:cNvSpPr/>
              <p:nvPr/>
            </p:nvSpPr>
            <p:spPr>
              <a:xfrm>
                <a:off x="9095169" y="3254643"/>
                <a:ext cx="18367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6_1#f44a74da9.bracket?vop=1&amp;pid=9602301e2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5169" y="3254643"/>
                <a:ext cx="1836738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3" t="-53" r="21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7_1#f44a74da9.bracket?vop=1&amp;pid=9602301e2&amp;color=0,0,0&amp;vpa=4&amp;vtp=1&amp;bbb=1"/>
              <p:cNvSpPr/>
              <p:nvPr/>
            </p:nvSpPr>
            <p:spPr>
              <a:xfrm>
                <a:off x="5801487" y="3993529"/>
                <a:ext cx="434498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、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7_1#f44a74da9.bracket?vop=1&amp;pid=9602301e2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487" y="3993529"/>
                <a:ext cx="4344988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1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8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_1#3adf3d2ce?vop=1&amp;pid=9602301e2&amp;color=0,0,0&amp;vtp=1&amp;bt=1&amp;bbb=1&amp;hb=1"/>
          <p:cNvSpPr/>
          <p:nvPr/>
        </p:nvSpPr>
        <p:spPr>
          <a:xfrm>
            <a:off x="896112" y="900000"/>
            <a:ext cx="10533888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（3）一部热播剧有39集，李师傅5天看了9集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平均每天看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9_1#3adf3d2ce.bracket?vop=1&amp;pid=9602301e2&amp;color=0,0,0&amp;vpa=5&amp;vtp=1&amp;bbb=1"/>
              <p:cNvSpPr/>
              <p:nvPr/>
            </p:nvSpPr>
            <p:spPr>
              <a:xfrm>
                <a:off x="1123124" y="162980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9_1#3adf3d2ce.bracket?vop=1&amp;pid=9602301e2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1629805"/>
                <a:ext cx="844042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53" t="-78" r="6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BD.10_1#05acf0c11?vop=1&amp;pid=9602301e2&amp;color=0,0,0&amp;vtp=1&amp;bbb=1&amp;hb=1"/>
          <p:cNvSpPr/>
          <p:nvPr/>
        </p:nvSpPr>
        <p:spPr>
          <a:xfrm>
            <a:off x="896112" y="2239181"/>
            <a:ext cx="10533888" cy="381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（4）同学们在老师的指导下，在“责任田”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中翻地和耕种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责任田”是由学生自己打理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让每个学生都能参与到从种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到收全过程的实践训练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。全全0.8小时可以翻3.6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平方米的地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1.5小时可以翻4.95平方米的地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全全平均每小时翻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平方米的地，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月月平均每小时翻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平方米的地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翻得快。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11_1#05acf0c11.bracket?vop=1&amp;pid=9602301e2&amp;color=0,0,0&amp;vpa=6&amp;vtp=1&amp;bbb=1"/>
              <p:cNvSpPr/>
              <p:nvPr/>
            </p:nvSpPr>
            <p:spPr>
              <a:xfrm>
                <a:off x="1123124" y="488354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11_1#05acf0c11.bracket?vop=1&amp;pid=9602301e2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4883545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3" t="-78" r="6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12_1#05acf0c11.bracket?vop=1&amp;pid=9602301e2&amp;color=0,0,0&amp;vpa=7&amp;vtp=1&amp;bbb=1"/>
              <p:cNvSpPr/>
              <p:nvPr/>
            </p:nvSpPr>
            <p:spPr>
              <a:xfrm>
                <a:off x="8128763" y="488354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12_1#05acf0c11.bracket?vop=1&amp;pid=9602301e2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763" y="4883545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5" t="-78" r="3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13_1#05acf0c11.bracket?vop=1&amp;pid=9602301e2&amp;color=0,0,0&amp;vpa=8&amp;vtp=1&amp;bbb=1"/>
          <p:cNvSpPr/>
          <p:nvPr/>
        </p:nvSpPr>
        <p:spPr>
          <a:xfrm>
            <a:off x="1053274" y="5415197"/>
            <a:ext cx="1111250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全全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4_1#e2d582029?vop=1&amp;pid=0c6227221&amp;color=0,0,0&amp;vtp=1&amp;bt=1&amp;bbb=1"/>
              <p:cNvSpPr/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列竖式计算。（带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的要验算）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4_1#e2d582029?vop=1&amp;pid=0c622722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blipFill rotWithShape="1">
                <a:blip r:embed="rId1"/>
                <a:stretch>
                  <a:fillRect l="-1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15_1#a839234b3?vop=1&amp;pid=e2d582029&amp;color=0,0,0&amp;vtp=1&amp;bbb=1"/>
              <p:cNvSpPr/>
              <p:nvPr/>
            </p:nvSpPr>
            <p:spPr>
              <a:xfrm>
                <a:off x="896112" y="1584113"/>
                <a:ext cx="10533888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            </m:t>
                    </m:r>
                    <m:r>
                      <m:rPr>
                        <m:nor/>
                      </m:rPr>
                      <a:rPr lang="en-US" altLang="zh-CN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BD.15_1#a839234b3?vop=1&amp;pid=e2d58202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4113"/>
                <a:ext cx="10533888" cy="1397000"/>
              </a:xfrm>
              <a:prstGeom prst="rect">
                <a:avLst/>
              </a:prstGeom>
              <a:blipFill rotWithShape="1">
                <a:blip r:embed="rId2"/>
                <a:stretch>
                  <a:fillRect l="-1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16_1#a839234b3.bracket?vop=1&amp;pid=e2d582029&amp;color=0,0,0&amp;vpa=9&amp;vtp=1&amp;bbb=1"/>
          <p:cNvSpPr/>
          <p:nvPr/>
        </p:nvSpPr>
        <p:spPr>
          <a:xfrm>
            <a:off x="3268726" y="1585256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1.6</a:t>
            </a:r>
            <a:endParaRPr lang="en-US" altLang="zh-CN" sz="3200" dirty="0"/>
          </a:p>
        </p:txBody>
      </p:sp>
      <p:sp>
        <p:nvSpPr>
          <p:cNvPr id="6" name="QB_4_AN.18_1#a839234b3.bracket?vop=1&amp;pid=e2d582029&amp;color=0,0,0&amp;vpa=10&amp;vtp=1&amp;bbb=1"/>
          <p:cNvSpPr/>
          <p:nvPr/>
        </p:nvSpPr>
        <p:spPr>
          <a:xfrm>
            <a:off x="8771128" y="1585891"/>
            <a:ext cx="882460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115</a:t>
            </a:r>
            <a:endParaRPr lang="en-US" altLang="zh-CN" sz="3200" dirty="0"/>
          </a:p>
        </p:txBody>
      </p:sp>
      <p:sp>
        <p:nvSpPr>
          <p:cNvPr id="7" name="QB_4_AN.19_1#1587477ad?vop=1&amp;pid=e2d582029&amp;color=0,0,0&amp;vtp=1&amp;bbb=1"/>
          <p:cNvSpPr/>
          <p:nvPr/>
        </p:nvSpPr>
        <p:spPr>
          <a:xfrm>
            <a:off x="5701665" y="2352040"/>
            <a:ext cx="4606925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20_1#5efb3143c?vop=1&amp;pid=e2d582029&amp;color=0,0,0&amp;vtp=1&amp;bbb=1"/>
              <p:cNvSpPr/>
              <p:nvPr/>
            </p:nvSpPr>
            <p:spPr>
              <a:xfrm>
                <a:off x="896112" y="3723047"/>
                <a:ext cx="10533888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              </m:t>
                    </m:r>
                    <m:r>
                      <m:rPr>
                        <m:nor/>
                      </m:rPr>
                      <a:rPr lang="en-US" altLang="zh-CN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BD.20_1#5efb3143c?vop=1&amp;pid=e2d58202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723047"/>
                <a:ext cx="10533888" cy="13970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21_1#5efb3143c.bracket?vop=1&amp;pid=e2d582029&amp;color=0,0,0&amp;vpa=11&amp;vtp=1&amp;bbb=1"/>
          <p:cNvSpPr/>
          <p:nvPr/>
        </p:nvSpPr>
        <p:spPr>
          <a:xfrm>
            <a:off x="2873946" y="3724190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1.5</a:t>
            </a:r>
            <a:endParaRPr lang="en-US" altLang="zh-CN" sz="3200" dirty="0"/>
          </a:p>
        </p:txBody>
      </p:sp>
      <p:sp>
        <p:nvSpPr>
          <p:cNvPr id="11" name="QB_4_AN.23_1#5efb3143c.bracket?vop=1&amp;pid=e2d582029&amp;color=0,0,0&amp;vpa=12&amp;vtp=1&amp;bbb=1"/>
          <p:cNvSpPr/>
          <p:nvPr/>
        </p:nvSpPr>
        <p:spPr>
          <a:xfrm>
            <a:off x="8861933" y="3707680"/>
            <a:ext cx="701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70</a:t>
            </a:r>
            <a:endParaRPr lang="en-US" altLang="zh-CN" sz="3200" dirty="0"/>
          </a:p>
        </p:txBody>
      </p:sp>
      <p:sp>
        <p:nvSpPr>
          <p:cNvPr id="12" name="QB_4_AN.24_1#64d90c3d4?vop=1&amp;pid=e2d582029&amp;color=0,0,0&amp;vtp=1&amp;bbb=1"/>
          <p:cNvSpPr/>
          <p:nvPr/>
        </p:nvSpPr>
        <p:spPr>
          <a:xfrm>
            <a:off x="5849620" y="4739640"/>
            <a:ext cx="5520690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  <p:bldP spid="9" grpId="0" animBg="1" build="p"/>
      <p:bldP spid="11" grpId="0" animBg="1" build="p"/>
      <p:bldP spid="12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5_1#6ce22556c?vop=1&amp;pid=0c6227221&amp;color=0,0,0&amp;vtp=1&amp;bt=1&amp;bbb=1&amp;hb=1"/>
          <p:cNvSpPr/>
          <p:nvPr/>
        </p:nvSpPr>
        <p:spPr>
          <a:xfrm>
            <a:off x="896112" y="900000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低筋面粉筋度弱，常用来制作口感柔软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组织疏松的蛋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糕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、酥性饼干等。</a:t>
            </a:r>
            <a:endParaRPr lang="en-US" altLang="zh-CN" sz="3200" dirty="0"/>
          </a:p>
        </p:txBody>
      </p:sp>
      <p:sp>
        <p:nvSpPr>
          <p:cNvPr id="3" name="QO_4_BD.26_1#76fa653bf?sp=1&amp;vop=1&amp;pid=6ce22556c&amp;color=0,0,0&amp;vtp=1&amp;bbb=1&amp;hb=1"/>
          <p:cNvSpPr/>
          <p:nvPr/>
        </p:nvSpPr>
        <p:spPr>
          <a:xfrm>
            <a:off x="896112" y="2330528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（1）李阿姨需要购买低筋面粉做糕点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超市有两种品牌的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低筋面粉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，价格如下表，哪个品牌的低筋面粉单价更便宜？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O_4_BD.26_2#76fa653bf?colgroup=4,9,9&amp;vop=1&amp;pid=6ce22556c&amp;color=0,0,0&amp;vtp=1&amp;bbb=1"/>
              <p:cNvGraphicFramePr>
                <a:graphicFrameLocks noGrp="1"/>
              </p:cNvGraphicFramePr>
              <p:nvPr/>
            </p:nvGraphicFramePr>
            <p:xfrm>
              <a:off x="896112" y="3882374"/>
              <a:ext cx="10488168" cy="2090928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969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甲品牌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乙品牌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69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69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售价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39.60元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56.80元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O_4_BD.26_2#76fa653bf?colgroup=4,9,9&amp;vop=1&amp;pid=6ce22556c&amp;color=0,0,0&amp;vtp=1&amp;bbb=1"/>
              <p:cNvGraphicFramePr>
                <a:graphicFrameLocks noGrp="1"/>
              </p:cNvGraphicFramePr>
              <p:nvPr/>
            </p:nvGraphicFramePr>
            <p:xfrm>
              <a:off x="896112" y="3882374"/>
              <a:ext cx="10488168" cy="2090928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969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甲品牌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乙品牌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65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6969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售价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39.60元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56.80元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27_1#76fa653bf?vop=1&amp;pid=6ce22556c&amp;color=0,0,0&amp;vtp=1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（元/千克）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（元/千克）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：乙品牌的低筋面粉单价更便宜。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27_1#76fa653bf?vop=1&amp;pid=6ce22556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28_1#46f04fe56?vop=1&amp;pid=6ce22556c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（2）李阿姨每做6个杯子蛋糕需要低筋面粉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现在厨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房里还剩下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低筋面粉，李阿姨还能做多少个杯子蛋糕？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28_1#46f04fe56?vop=1&amp;pid=6ce22556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3768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9_1#46f04fe56?vop=1&amp;pid=6ce22556c&amp;color=0,0,0&amp;vtp=1&amp;bbb=1"/>
              <p:cNvSpPr/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：李阿姨还能做39个杯子蛋糕。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29_1#46f04fe56?vop=1&amp;pid=6ce22556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0_1#c0e16961b?vop=1&amp;pid=0c6227221&amp;color=0,0,0&amp;vtp=1&amp;bt=1&amp;bbb=1&amp;hb=1"/>
          <p:cNvSpPr/>
          <p:nvPr/>
        </p:nvSpPr>
        <p:spPr>
          <a:xfrm>
            <a:off x="896112" y="900000"/>
            <a:ext cx="10533888" cy="1397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逆向思维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下面表示的是某种包装带的长度与总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5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价的关系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，请在框中填上合适的数，并写出计算过程。</a:t>
            </a:r>
            <a:endParaRPr lang="en-US" altLang="zh-CN" sz="3200" dirty="0"/>
          </a:p>
        </p:txBody>
      </p:sp>
      <p:pic>
        <p:nvPicPr>
          <p:cNvPr id="3" name="QO_3_BD.30_2#c0e16961b?vop=1&amp;pid=0c6227221&amp;color=0,0,0&amp;tib=255,255,255&amp;vip=13#1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704" y="2406727"/>
            <a:ext cx="564184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WB.31_1#c0e16961b.white_block?vop=1&amp;pid=0c6227221&amp;color=0,0,0&amp;vpa=13&amp;vtp=1"/>
          <p:cNvSpPr/>
          <p:nvPr/>
        </p:nvSpPr>
        <p:spPr>
          <a:xfrm>
            <a:off x="5641848" y="2516455"/>
            <a:ext cx="548640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5" name="QO_3_WB.32_1#c0e16961b.white_block?vop=1&amp;pid=0c6227221&amp;color=0,0,0&amp;vpa=14&amp;vtp=1"/>
          <p:cNvSpPr/>
          <p:nvPr/>
        </p:nvSpPr>
        <p:spPr>
          <a:xfrm>
            <a:off x="7571232" y="2516455"/>
            <a:ext cx="484632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3_AN.33_1#c0e16961b?vop=1&amp;pid=0c6227221&amp;color=0,0,0&amp;vtp=1&amp;bbb=1"/>
              <p:cNvSpPr/>
              <p:nvPr/>
            </p:nvSpPr>
            <p:spPr>
              <a:xfrm>
                <a:off x="896112" y="3956127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3_AN.33_1#c0e16961b?vop=1&amp;pid=0c622722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56127"/>
                <a:ext cx="10533888" cy="2095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宽屏</PresentationFormat>
  <Paragraphs>100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2025-06-23T03:21:00Z</dcterms:created>
  <dcterms:modified xsi:type="dcterms:W3CDTF">2025-06-26T03:26:47Z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2AE385516AFF41E89C79296EBB195AB2_12</vt:lpwstr>
  </property>
  <property fmtid="{D5CDD505-2E9C-101B-9397-08002B2CF9AE}" pid="3" name="KSOProductBuildVer">
    <vt:lpwstr>2052-12.1.0.21541</vt:lpwstr>
  </property>
</Properties>
</file>