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00131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math#pid=685295a71bb33c17b50b6c84#tid=6854c8cd7fde5d0009e72377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4400" b="1" i="0" dirty="0">
                <a:solidFill>
                  <a:srgbClr val="ED7D31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全品作业本</a:t>
            </a:r>
            <a:endParaRPr lang="en-US" sz="4400" dirty="0"/>
          </a:p>
        </p:txBody>
      </p:sp>
      <p:sp>
        <p:nvSpPr>
          <p:cNvPr id="4" name="MasterShapeName"/>
          <p:cNvSpPr/>
          <p:nvPr/>
        </p:nvSpPr>
        <p:spPr>
          <a:xfrm>
            <a:off x="3758184" y="3520440"/>
            <a:ext cx="3118104" cy="310896"/>
          </a:xfrm>
          <a:prstGeom prst="rect">
            <a:avLst/>
          </a:prstGeom>
          <a:solidFill>
            <a:srgbClr val="FFFFFF"/>
          </a:solidFill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数学   五年级上册   人教RJ</a:t>
            </a:r>
            <a:endParaRPr lang="en-US" sz="1400" dirty="0"/>
          </a:p>
        </p:txBody>
      </p:sp>
      <p:sp>
        <p:nvSpPr>
          <p:cNvPr id="5" name="MasterShapeName"/>
          <p:cNvSpPr/>
          <p:nvPr/>
        </p:nvSpPr>
        <p:spPr>
          <a:xfrm>
            <a:off x="6876288" y="3520440"/>
            <a:ext cx="1609344" cy="310896"/>
          </a:xfrm>
          <a:prstGeom prst="rect">
            <a:avLst/>
          </a:prstGeom>
          <a:solidFill>
            <a:srgbClr val="C00000"/>
          </a:solidFill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作业课件</a:t>
            </a:r>
            <a:endParaRPr lang="en-US" sz="1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4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AN.23_1#c0d50a0d7?vop=1&amp;pid=165130299&amp;color=0,0,0&amp;bt=1&amp;bbb=1&amp;hb=1"/>
          <p:cNvSpPr/>
          <p:nvPr/>
        </p:nvSpPr>
        <p:spPr>
          <a:xfrm>
            <a:off x="896112" y="900000"/>
            <a:ext cx="10533888" cy="4419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相等。</a:t>
            </a:r>
            <a:r>
              <a:rPr lang="en-US" altLang="zh-CN" sz="3200" b="1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庆庆画的这个三角形与平行四边形等底等高</a:t>
            </a:r>
            <a:r>
              <a:rPr lang="en-US" altLang="zh-CN" sz="3200" b="1" i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，</a:t>
            </a:r>
            <a:r>
              <a:rPr lang="en-US" altLang="zh-CN" sz="3200" b="1" i="0" smtClean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面积</a:t>
            </a: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是平行四边形面积的一半</a:t>
            </a:r>
            <a:r>
              <a:rPr lang="en-US" altLang="zh-CN" sz="3200" b="1" i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；</a:t>
            </a:r>
            <a:r>
              <a:rPr lang="en-US" altLang="zh-CN" sz="3200" b="1" i="0" smtClean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丽丽画的两个三角形的底都等</a:t>
            </a: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于平行四边形的底</a:t>
            </a:r>
            <a:r>
              <a:rPr lang="en-US" altLang="zh-CN" sz="3200" b="1" i="0" dirty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，高之和等于平行四边形的高</a:t>
            </a:r>
            <a:r>
              <a:rPr lang="en-US" altLang="zh-CN" sz="3200" b="1" i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，</a:t>
            </a:r>
            <a:r>
              <a:rPr lang="en-US" altLang="zh-CN" sz="3200" b="1" i="0" smtClean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所以这</a:t>
            </a: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两个三角形的面积和也是平行四边形面积的一半</a:t>
            </a:r>
            <a:r>
              <a:rPr lang="en-US" altLang="zh-CN" sz="3200" b="1" i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。</a:t>
            </a:r>
            <a:r>
              <a:rPr lang="en-US" altLang="zh-CN" sz="3200" b="1" i="0" smtClean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所以庆</a:t>
            </a: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庆画的三角形的面积与丽丽画的两个三角形的面积之和相</a:t>
            </a: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等</a:t>
            </a:r>
            <a:r>
              <a:rPr lang="en-US" altLang="zh-CN" sz="3200" b="1" i="0" dirty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。（合理即可）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24_1#67cff0706?vop=1&amp;pid=165130299&amp;color=0,0,0&amp;bt=1&amp;bbb=1"/>
          <p:cNvSpPr/>
          <p:nvPr/>
        </p:nvSpPr>
        <p:spPr>
          <a:xfrm>
            <a:off x="896112" y="900000"/>
            <a:ext cx="10533888" cy="723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</a:t>
            </a:r>
            <a:r>
              <a:rPr lang="en-US" altLang="zh-CN" sz="3200" b="1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</a:t>
            </a:r>
            <a:r>
              <a:rPr lang="en-US" altLang="zh-CN" sz="3200" b="1" i="0" spc="-10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三角形甲的面积比三角形乙的面积大多少平方厘米</a:t>
            </a:r>
            <a:r>
              <a:rPr lang="en-US" altLang="zh-CN" sz="3200" b="1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endParaRPr lang="en-US" altLang="zh-CN" sz="3200" spc="-100" dirty="0"/>
          </a:p>
        </p:txBody>
      </p:sp>
      <p:pic>
        <p:nvPicPr>
          <p:cNvPr id="3" name="QO_3_BD.24_1#67cff0706?vop=1&amp;pid=165130299&amp;color=0,0,0&amp;tib=255,255,255&amp;iip=6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99889" y="973152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4" name="QO_3_BD.24_2#67cff0706?vop=1&amp;pid=165130299&amp;color=0,0,0&amp;tib=255,255,255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61104" y="1673430"/>
            <a:ext cx="3813048" cy="2304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QO_3_AN.25_1#67cff0706?vop=1&amp;pid=165130299&amp;color=0,0,0&amp;bbb=1"/>
              <p:cNvSpPr/>
              <p:nvPr/>
            </p:nvSpPr>
            <p:spPr>
              <a:xfrm>
                <a:off x="896112" y="4111830"/>
                <a:ext cx="10533888" cy="1485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9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(</m:t>
                    </m:r>
                    <m:sSup>
                      <m:sSupPr>
                        <m:ctrlPr>
                          <a:rPr lang="en-US" altLang="zh-CN" sz="3200" b="1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KaiTi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KaiTi" pitchFamily="34" charset="-122"/>
                            <a:cs typeface="Times New Roman" pitchFamily="34" charset="-120"/>
                          </a:rPr>
                          <m:t>𝐜𝐦</m:t>
                        </m:r>
                      </m:e>
                      <m:sup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KaiTi" pitchFamily="34" charset="-122"/>
                            <a:cs typeface="Times New Roman" pitchFamily="34" charset="-120"/>
                          </a:rPr>
                          <m:t>𝟐</m:t>
                        </m:r>
                      </m:sup>
                    </m:sSup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：三角形甲的面积比三角形乙的面积大8平方厘米。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O_3_AN.25_1#67cff0706?vop=1&amp;pid=165130299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4111830"/>
                <a:ext cx="10533888" cy="1485900"/>
              </a:xfrm>
              <a:prstGeom prst="rect">
                <a:avLst/>
              </a:prstGeom>
              <a:blipFill>
                <a:blip r:embed="rId5"/>
                <a:stretch>
                  <a:fillRect l="-2315" b="-107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165130299.fixed?pid=98cdef9f4&amp;color=237,125,49&amp;bbb=1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ED7D31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6</a:t>
            </a:r>
            <a:r>
              <a:rPr lang="en-US" altLang="zh-CN" sz="4400" b="1" i="0" dirty="0">
                <a:solidFill>
                  <a:srgbClr val="ED7D3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400" b="1" i="0" dirty="0">
                <a:solidFill>
                  <a:srgbClr val="ED7D31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多边形的面积</a:t>
            </a:r>
            <a:endParaRPr lang="en-US" altLang="zh-CN" sz="4400" dirty="0"/>
          </a:p>
        </p:txBody>
      </p:sp>
      <p:sp>
        <p:nvSpPr>
          <p:cNvPr id="3" name="C_2_BD#165130299.fixed?pid=98cdef9f4&amp;color=0,0,0&amp;bbb=1"/>
          <p:cNvSpPr/>
          <p:nvPr/>
        </p:nvSpPr>
        <p:spPr>
          <a:xfrm>
            <a:off x="3383280" y="3520440"/>
            <a:ext cx="3849624" cy="310896"/>
          </a:xfrm>
          <a:prstGeom prst="rect">
            <a:avLst/>
          </a:prstGeom>
          <a:solidFill>
            <a:srgbClr val="FFFFFF"/>
          </a:solidFill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第4课时</a:t>
            </a:r>
            <a:r>
              <a:rPr lang="en-US" altLang="zh-CN" sz="14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三角形的面积强化练习</a:t>
            </a:r>
            <a:endParaRPr lang="en-US" altLang="zh-CN" sz="1400" dirty="0"/>
          </a:p>
        </p:txBody>
      </p:sp>
      <p:sp>
        <p:nvSpPr>
          <p:cNvPr id="4" name="C_2#165130299.fixed?pid=98cdef9f4&amp;color=255,255,255&amp;bbb=1"/>
          <p:cNvSpPr/>
          <p:nvPr/>
        </p:nvSpPr>
        <p:spPr>
          <a:xfrm>
            <a:off x="7214616" y="3520440"/>
            <a:ext cx="1609344" cy="310896"/>
          </a:xfrm>
          <a:prstGeom prst="rect">
            <a:avLst/>
          </a:prstGeom>
          <a:solidFill>
            <a:srgbClr val="C00000"/>
          </a:solidFill>
          <a:ln/>
        </p:spPr>
        <p:txBody>
          <a:bodyPr wrap="none" lIns="127000" tIns="127000" rIns="127000" bIns="12700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作业课件</a:t>
            </a:r>
            <a:endParaRPr lang="en-US" altLang="zh-CN" sz="14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4_BD.1_1#75be4e082?htil=1&amp;vop=1&amp;pid=165130299&amp;color=0,0,0&amp;tib=255,255,255&amp;bt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31785" y="912699"/>
            <a:ext cx="2898648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QO_3_BD.1_2#75be4e082?htil=1&amp;vop=1&amp;pid=165130299&amp;color=0,0,0&amp;bbb=1&amp;hs=1"/>
          <p:cNvSpPr/>
          <p:nvPr/>
        </p:nvSpPr>
        <p:spPr>
          <a:xfrm>
            <a:off x="896112" y="900000"/>
            <a:ext cx="7552944" cy="711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填一填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3200" dirty="0"/>
          </a:p>
        </p:txBody>
      </p:sp>
      <p:pic>
        <p:nvPicPr>
          <p:cNvPr id="4" name="QO_3_BD.1_2#75be4e082?htil=1&amp;vop=1&amp;pid=165130299&amp;color=0,0,0&amp;tib=255,255,255&amp;ii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63373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4_BD.2_1#611e3440b?htil=1&amp;vop=1&amp;pid=75be4e082&amp;color=0,0,0&amp;bbb=1&amp;hb=1&amp;hs=1"/>
              <p:cNvSpPr/>
              <p:nvPr/>
            </p:nvSpPr>
            <p:spPr>
              <a:xfrm>
                <a:off x="896112" y="1595036"/>
                <a:ext cx="7552944" cy="14478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（1）一个等边三角形的周长是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𝟏𝟓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𝐜𝐦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高</a:t>
                </a:r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约是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𝐜𝐦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它的面积约是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3200" b="1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𝐜𝐦</m:t>
                        </m:r>
                      </m:e>
                      <m:sup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5" name="QB_4_BD.2_1#611e3440b?htil=1&amp;vop=1&amp;pid=75be4e082&amp;color=0,0,0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595036"/>
                <a:ext cx="7552944" cy="1447800"/>
              </a:xfrm>
              <a:prstGeom prst="rect">
                <a:avLst/>
              </a:prstGeom>
              <a:blipFill>
                <a:blip r:embed="rId5"/>
                <a:stretch>
                  <a:fillRect l="-3228" t="-422" r="-4439" b="-109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4_AN.3_1#611e3440b.bracket?vop=1&amp;pid=75be4e082&amp;color=0,0,0&amp;vpa=1&amp;bbb=1"/>
          <p:cNvSpPr/>
          <p:nvPr/>
        </p:nvSpPr>
        <p:spPr>
          <a:xfrm>
            <a:off x="5966080" y="2304712"/>
            <a:ext cx="1209675" cy="723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10.75</a:t>
            </a:r>
            <a:endParaRPr lang="en-US" altLang="zh-CN" sz="3200" dirty="0"/>
          </a:p>
        </p:txBody>
      </p:sp>
      <p:sp>
        <p:nvSpPr>
          <p:cNvPr id="7" name="QB_4_BD.4_1#b65cc7147?vop=1&amp;pid=75be4e082&amp;color=0,0,0&amp;bbb=1&amp;hb=1&amp;hs=1"/>
          <p:cNvSpPr/>
          <p:nvPr/>
        </p:nvSpPr>
        <p:spPr>
          <a:xfrm>
            <a:off x="896112" y="3045918"/>
            <a:ext cx="10533888" cy="2895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（2）一个平行四边形的底是14厘米，高是8厘米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与它等</a:t>
            </a:r>
          </a:p>
          <a:p>
            <a:pPr latinLnBrk="1">
              <a:lnSpc>
                <a:spcPts val="57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底等高的三角形的面积是(</a:t>
            </a:r>
            <a:r>
              <a:rPr lang="en-US" altLang="zh-CN" sz="3200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平方厘米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如果一个三角形</a:t>
            </a:r>
          </a:p>
          <a:p>
            <a:pPr latinLnBrk="1">
              <a:lnSpc>
                <a:spcPts val="57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与这个平行四边形的底相等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，面积也相等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那么三角形的</a:t>
            </a:r>
          </a:p>
          <a:p>
            <a:pPr latinLnBrk="1">
              <a:lnSpc>
                <a:spcPts val="57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高是(</a:t>
            </a:r>
            <a:r>
              <a:rPr lang="en-US" altLang="zh-CN" sz="3200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厘米。</a:t>
            </a:r>
            <a:endParaRPr lang="en-US" altLang="zh-CN" sz="3200" dirty="0"/>
          </a:p>
        </p:txBody>
      </p:sp>
      <p:sp>
        <p:nvSpPr>
          <p:cNvPr id="8" name="QB_4_AN.5_1#b65cc7147.bracket?vop=1&amp;pid=75be4e082&amp;color=0,0,0&amp;vpa=2&amp;bbb=1"/>
          <p:cNvSpPr/>
          <p:nvPr/>
        </p:nvSpPr>
        <p:spPr>
          <a:xfrm>
            <a:off x="5541137" y="3771977"/>
            <a:ext cx="701675" cy="723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56</a:t>
            </a:r>
            <a:endParaRPr lang="en-US" altLang="zh-CN" sz="3200" dirty="0"/>
          </a:p>
        </p:txBody>
      </p:sp>
      <p:sp>
        <p:nvSpPr>
          <p:cNvPr id="9" name="QB_4_AN.6_1#b65cc7147.bracket?vop=1&amp;pid=75be4e082&amp;color=0,0,0&amp;vpa=3&amp;bbb=1"/>
          <p:cNvSpPr/>
          <p:nvPr/>
        </p:nvSpPr>
        <p:spPr>
          <a:xfrm>
            <a:off x="1869249" y="5219777"/>
            <a:ext cx="701675" cy="723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16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  <p:bldP spid="9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7_1#70e2c94aa?sp=1&amp;vop=1&amp;pid=75be4e082&amp;color=0,0,0&amp;bt=1&amp;bbb=1&amp;hb=1"/>
          <p:cNvSpPr/>
          <p:nvPr/>
        </p:nvSpPr>
        <p:spPr>
          <a:xfrm>
            <a:off x="896112" y="900000"/>
            <a:ext cx="10533888" cy="2209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（3）图中的大长方形由2个4平方厘米的小长方形拼成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涂</a:t>
            </a: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色三角形的面积是(</a:t>
            </a:r>
            <a:r>
              <a:rPr lang="en-US" altLang="zh-CN" sz="3200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平方厘米，空白三角形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的面积是</a:t>
            </a: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3200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平方厘米。</a:t>
            </a:r>
            <a:endParaRPr lang="en-US" altLang="zh-CN" sz="3200" dirty="0"/>
          </a:p>
        </p:txBody>
      </p:sp>
      <p:sp>
        <p:nvSpPr>
          <p:cNvPr id="3" name="QB_4_AN.8_1#70e2c94aa.bracket?vop=1&amp;pid=75be4e082&amp;color=0,0,0&amp;vpa=4"/>
          <p:cNvSpPr/>
          <p:nvPr/>
        </p:nvSpPr>
        <p:spPr>
          <a:xfrm>
            <a:off x="4317174" y="1641680"/>
            <a:ext cx="498475" cy="736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4</a:t>
            </a:r>
            <a:endParaRPr lang="en-US" altLang="zh-CN" sz="3200" dirty="0"/>
          </a:p>
        </p:txBody>
      </p:sp>
      <p:sp>
        <p:nvSpPr>
          <p:cNvPr id="4" name="QB_4_AN.9_1#70e2c94aa.bracket?vop=1&amp;pid=75be4e082&amp;color=0,0,0&amp;vpa=5"/>
          <p:cNvSpPr/>
          <p:nvPr/>
        </p:nvSpPr>
        <p:spPr>
          <a:xfrm>
            <a:off x="1053274" y="2378280"/>
            <a:ext cx="498475" cy="736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2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10_1#d36d23644?vop=1&amp;pid=165130299&amp;color=0,0,0&amp;bt=1&amp;bbb=1"/>
          <p:cNvSpPr/>
          <p:nvPr/>
        </p:nvSpPr>
        <p:spPr>
          <a:xfrm>
            <a:off x="896112" y="900000"/>
            <a:ext cx="10533888" cy="723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将正确答案的序号填在括号里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3200" dirty="0"/>
          </a:p>
        </p:txBody>
      </p:sp>
      <p:pic>
        <p:nvPicPr>
          <p:cNvPr id="3" name="QO_3_BD.10_1#d36d23644?vop=1&amp;pid=165130299&amp;color=0,0,0&amp;tib=255,255,255&amp;iip=2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73152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C_4_BD.11_1#b725c2a12?sp=1&amp;vop=1&amp;pid=d36d23644&amp;color=0,0,0&amp;bbb=1&amp;hb=1"/>
          <p:cNvSpPr/>
          <p:nvPr/>
        </p:nvSpPr>
        <p:spPr>
          <a:xfrm>
            <a:off x="896112" y="1607483"/>
            <a:ext cx="10533888" cy="1473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（1）如图所示，四个正方形的边长相等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则两个三角形的</a:t>
            </a: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面积相比，(</a:t>
            </a:r>
            <a:r>
              <a:rPr lang="en-US" altLang="zh-CN" sz="3200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)。</a:t>
            </a:r>
            <a:endParaRPr lang="en-US" altLang="zh-CN" sz="3200" dirty="0"/>
          </a:p>
        </p:txBody>
      </p:sp>
      <p:pic>
        <p:nvPicPr>
          <p:cNvPr id="5" name="QC_4_BD.11_2#b725c2a12?vop=1&amp;pid=d36d23644&amp;color=0,0,0&amp;tib=255,255,255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09306" y="3210130"/>
            <a:ext cx="6725788" cy="1768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6" name="QC_4_AN.12_1#b725c2a12.bracket?vop=1&amp;pid=d36d23644&amp;color=0,0,0&amp;vpa=6"/>
          <p:cNvSpPr/>
          <p:nvPr/>
        </p:nvSpPr>
        <p:spPr>
          <a:xfrm>
            <a:off x="3245612" y="2349163"/>
            <a:ext cx="588963" cy="736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C</a:t>
            </a:r>
            <a:endParaRPr lang="en-US" altLang="zh-CN" sz="3200" dirty="0"/>
          </a:p>
        </p:txBody>
      </p:sp>
      <p:sp>
        <p:nvSpPr>
          <p:cNvPr id="7" name="QC_4_BD.11_3#b725c2a12.choices?vop=1&amp;pid=d36d23644&amp;color=0,0,0&amp;bbb=1"/>
          <p:cNvSpPr/>
          <p:nvPr/>
        </p:nvSpPr>
        <p:spPr>
          <a:xfrm>
            <a:off x="896112" y="5111410"/>
            <a:ext cx="10533888" cy="723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57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2798572" algn="l"/>
                <a:tab pos="5571744" algn="l"/>
                <a:tab pos="7951216" algn="l"/>
              </a:tabLst>
              <a:defRPr/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甲面积大</a:t>
            </a:r>
            <a:r>
              <a:rPr lang="en-US" altLang="zh-CN" sz="3200" b="1" i="0" spc="-1030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乙面积大</a:t>
            </a:r>
            <a:r>
              <a:rPr lang="en-US" altLang="zh-CN" sz="3200" b="1" i="0" spc="-1030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一样大</a:t>
            </a:r>
            <a:r>
              <a:rPr lang="en-US" altLang="zh-CN" sz="3200" b="1" i="0" spc="-1030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32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无法比较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4_BD.13_1#35769ce4f?htil=2&amp;vop=1&amp;pid=d36d23644&amp;color=0,0,0&amp;tib=255,255,255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24311" y="909143"/>
            <a:ext cx="2834640" cy="2075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QC_4_BD.13_2#35769ce4f?htil=2&amp;sp=1&amp;vop=1&amp;pid=d36d23644&amp;color=0,0,0&amp;bt=1&amp;bbb=1&amp;hb=1"/>
              <p:cNvSpPr/>
              <p:nvPr/>
            </p:nvSpPr>
            <p:spPr>
              <a:xfrm>
                <a:off x="896112" y="900000"/>
                <a:ext cx="7616952" cy="14986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9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（2）如图，涂色部分的面积是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𝟔𝟒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3200" b="1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𝐜𝐦</m:t>
                        </m:r>
                      </m:e>
                      <m:sup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</a:p>
              <a:p>
                <a:pPr latinLnBrk="1">
                  <a:lnSpc>
                    <a:spcPts val="59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三角形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𝑨𝑩𝑪</m:t>
                    </m:r>
                  </m:oMath>
                </a14:m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的面积是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3200" b="1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𝐜𝐦</m:t>
                        </m:r>
                      </m:e>
                      <m:sup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3" name="QC_4_BD.13_2#35769ce4f?htil=2&amp;sp=1&amp;vop=1&amp;pid=d36d23644&amp;color=0,0,0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7616952" cy="1498600"/>
              </a:xfrm>
              <a:prstGeom prst="rect">
                <a:avLst/>
              </a:prstGeom>
              <a:blipFill>
                <a:blip r:embed="rId4"/>
                <a:stretch>
                  <a:fillRect l="-3200" b="-1020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C_4_AN.14_1#35769ce4f.bracket?vop=1&amp;pid=d36d23644&amp;color=0,0,0&amp;vpa=7"/>
          <p:cNvSpPr/>
          <p:nvPr/>
        </p:nvSpPr>
        <p:spPr>
          <a:xfrm>
            <a:off x="4891849" y="1650507"/>
            <a:ext cx="566738" cy="749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9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B</a:t>
            </a:r>
            <a:endParaRPr lang="en-US" altLang="zh-CN" sz="3200" dirty="0"/>
          </a:p>
        </p:txBody>
      </p:sp>
      <p:sp>
        <p:nvSpPr>
          <p:cNvPr id="5" name="QC_4_BD.13_3#35769ce4f.choices?htil=2&amp;vop=1&amp;pid=d36d23644&amp;color=0,0,0&amp;bbb=1"/>
          <p:cNvSpPr/>
          <p:nvPr/>
        </p:nvSpPr>
        <p:spPr>
          <a:xfrm>
            <a:off x="896112" y="2406727"/>
            <a:ext cx="7616952" cy="723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57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1970913" algn="l"/>
                <a:tab pos="3903726" algn="l"/>
                <a:tab pos="5861939" algn="l"/>
              </a:tabLst>
              <a:defRPr/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64</a:t>
            </a:r>
            <a:r>
              <a:rPr lang="en-US" altLang="zh-CN" sz="3200" b="1" i="0" spc="-1030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32</a:t>
            </a:r>
            <a:r>
              <a:rPr lang="en-US" altLang="zh-CN" sz="3200" b="1" i="0" spc="-1030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21</a:t>
            </a:r>
            <a:r>
              <a:rPr lang="en-US" altLang="zh-CN" sz="3200" b="1" i="0" spc="-1030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32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15_1#1029f2161?vop=1&amp;pid=165130299&amp;color=0,0,0&amp;bt=1&amp;bbb=1&amp;hb=1"/>
          <p:cNvSpPr/>
          <p:nvPr/>
        </p:nvSpPr>
        <p:spPr>
          <a:xfrm>
            <a:off x="896112" y="953657"/>
            <a:ext cx="10533888" cy="1219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一个等腰三角形的底约是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10.6厘米，腰是8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厘米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底边上的高是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6厘米。</a:t>
            </a:r>
            <a:endParaRPr lang="en-US" altLang="zh-CN" sz="3200" dirty="0"/>
          </a:p>
        </p:txBody>
      </p:sp>
      <p:pic>
        <p:nvPicPr>
          <p:cNvPr id="3" name="QO_3_BD.15_1#1029f2161?vop=1&amp;pid=165130299&amp;color=0,0,0&amp;tib=255,255,255&amp;iip=3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00000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O_4_BD.16_1#34dc069d7?vop=1&amp;pid=1029f2161&amp;color=0,0,0&amp;bbb=1"/>
          <p:cNvSpPr/>
          <p:nvPr/>
        </p:nvSpPr>
        <p:spPr>
          <a:xfrm>
            <a:off x="896112" y="2171842"/>
            <a:ext cx="10533888" cy="673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（1）这个三角形的周长约是多少厘米？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O_4_AN.17_1#34dc069d7?vop=1&amp;pid=1029f2161&amp;color=0,0,0&amp;bbb=1"/>
              <p:cNvSpPr/>
              <p:nvPr/>
            </p:nvSpPr>
            <p:spPr>
              <a:xfrm>
                <a:off x="896112" y="2844497"/>
                <a:ext cx="10533888" cy="1219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𝟐𝟔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𝟔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（厘米）</a:t>
                </a:r>
                <a:endParaRPr lang="en-US" altLang="zh-CN" sz="100" dirty="0"/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：这个三角形的周长约是26.6厘米。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O_4_AN.17_1#34dc069d7?vop=1&amp;pid=1029f2161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844497"/>
                <a:ext cx="10533888" cy="1219200"/>
              </a:xfrm>
              <a:prstGeom prst="rect">
                <a:avLst/>
              </a:prstGeom>
              <a:blipFill>
                <a:blip r:embed="rId4"/>
                <a:stretch>
                  <a:fillRect l="-2315" t="-7500" b="-150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O_4_BD.18_1#eea9d8d4b?vop=1&amp;pid=1029f2161&amp;color=0,0,0&amp;bbb=1"/>
          <p:cNvSpPr/>
          <p:nvPr/>
        </p:nvSpPr>
        <p:spPr>
          <a:xfrm>
            <a:off x="896112" y="4063697"/>
            <a:ext cx="10533888" cy="673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（2）这个三角形的面积约是多少平方厘米？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QO_4_AN.19_1#eea9d8d4b?vop=1&amp;pid=1029f2161&amp;color=0,0,0&amp;bbb=1"/>
              <p:cNvSpPr/>
              <p:nvPr/>
            </p:nvSpPr>
            <p:spPr>
              <a:xfrm>
                <a:off x="896112" y="4736352"/>
                <a:ext cx="10533888" cy="1219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𝟑𝟏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𝟖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（平方厘米）</a:t>
                </a:r>
                <a:endParaRPr lang="en-US" altLang="zh-CN" sz="100" dirty="0"/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：这个三角形的面积约是31.8平方厘米。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7" name="QO_4_AN.19_1#eea9d8d4b?vop=1&amp;pid=1029f2161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4736352"/>
                <a:ext cx="10533888" cy="1219200"/>
              </a:xfrm>
              <a:prstGeom prst="rect">
                <a:avLst/>
              </a:prstGeom>
              <a:blipFill>
                <a:blip r:embed="rId5"/>
                <a:stretch>
                  <a:fillRect l="-2315" t="-7500" b="-150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3_BD.20_1#eb6e083d0?htil=3&amp;vop=1&amp;pid=165130299&amp;color=0,0,0&amp;tib=255,255,255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32587" y="912701"/>
            <a:ext cx="5072383" cy="3070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QO_3_BD.20_2#eb6e083d0?htil=3&amp;vop=1&amp;pid=165130299&amp;color=0,0,0&amp;bbb=1&amp;hb=1"/>
          <p:cNvSpPr/>
          <p:nvPr/>
        </p:nvSpPr>
        <p:spPr>
          <a:xfrm>
            <a:off x="896112" y="900000"/>
            <a:ext cx="5330952" cy="2946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如图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爷爷在一块</a:t>
            </a: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三角形地上种西红柿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每平方</a:t>
            </a: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米可产西红柿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8千克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这块地</a:t>
            </a: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一共可以产多少千克西红柿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endParaRPr lang="en-US" altLang="zh-CN" sz="3200" dirty="0"/>
          </a:p>
        </p:txBody>
      </p:sp>
      <p:pic>
        <p:nvPicPr>
          <p:cNvPr id="4" name="QO_3_BD.20_2#eb6e083d0?htil=3&amp;vop=1&amp;pid=165130299&amp;color=0,0,0&amp;tib=255,255,255&amp;iip=4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34131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QO_3_AN.21_1#eb6e083d0?htil=3&amp;vop=1&amp;pid=165130299&amp;color=0,0,0&amp;bbb=1&amp;hb=1"/>
              <p:cNvSpPr/>
              <p:nvPr/>
            </p:nvSpPr>
            <p:spPr>
              <a:xfrm>
                <a:off x="896112" y="3868337"/>
                <a:ext cx="5330952" cy="22098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=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224（千克）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：这块地一共可以产</a:t>
                </a:r>
                <a:r>
                  <a:rPr lang="en-US" altLang="zh-CN" sz="3200" b="1" i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224</a:t>
                </a: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千</a:t>
                </a: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克西红柿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O_3_AN.21_1#eb6e083d0?htil=3&amp;vop=1&amp;pid=165130299&amp;color=0,0,0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868337"/>
                <a:ext cx="5330952" cy="2209800"/>
              </a:xfrm>
              <a:prstGeom prst="rect">
                <a:avLst/>
              </a:prstGeom>
              <a:blipFill>
                <a:blip r:embed="rId5"/>
                <a:stretch>
                  <a:fillRect l="-4571" r="-457" b="-580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22_1#c0d50a0d7?vop=1&amp;pid=165130299&amp;color=0,0,0&amp;bt=1&amp;bbb=1&amp;hb=1"/>
          <p:cNvSpPr/>
          <p:nvPr/>
        </p:nvSpPr>
        <p:spPr>
          <a:xfrm>
            <a:off x="896112" y="900000"/>
            <a:ext cx="10533888" cy="36830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新考向</a:t>
            </a:r>
            <a:r>
              <a:rPr lang="en-US" altLang="zh-CN" sz="3200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探究说理</a:t>
            </a:r>
            <a:r>
              <a:rPr lang="en-US" altLang="zh-CN" sz="32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庆庆在一个平行四边形中画了</a:t>
            </a: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一个三角形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丽丽在另一个完全一样的平行四边形中画了</a:t>
            </a: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两个三角形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（如图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）。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庆庆画的三角形的面积与丽丽画的</a:t>
            </a: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两个三角形的面积之和相等吗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？为什么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？（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请用自己喜欢</a:t>
            </a: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的方式表达出推理过程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3200" dirty="0"/>
          </a:p>
        </p:txBody>
      </p:sp>
      <p:pic>
        <p:nvPicPr>
          <p:cNvPr id="3" name="QO_3_BD.22_1#c0d50a0d7?vop=1&amp;pid=165130299&amp;color=0,0,0&amp;tib=255,255,255&amp;iip=5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36576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4" name="QO_3_BD.22_2#c0d50a0d7?vop=1&amp;pid=165130299&amp;color=0,0,0&amp;tib=255,255,255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82112" y="4696284"/>
            <a:ext cx="5961888" cy="1261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283</Words>
  <Application>Microsoft Office PowerPoint</Application>
  <PresentationFormat>宽屏</PresentationFormat>
  <Paragraphs>68</Paragraphs>
  <Slides>12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KaiTi</vt:lpstr>
      <vt:lpstr>等线</vt:lpstr>
      <vt:lpstr>SimSun</vt:lpstr>
      <vt:lpstr>微软雅黑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2</cp:revision>
  <dcterms:created xsi:type="dcterms:W3CDTF">2025-06-23T02:03:02Z</dcterms:created>
  <dcterms:modified xsi:type="dcterms:W3CDTF">2025-06-23T02:08:55Z</dcterms:modified>
  <cp:category/>
  <cp:contentStatus/>
</cp:coreProperties>
</file>