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44fa2ede3?vop=1&amp;pid=4783cead2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学科融合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在科学课上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，张玥测量出用滑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轮装置提起某物体只需要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5.25牛顿的力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，而直接提起该物体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所需的力比使用滑轮装置时的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3.8倍还多0.2牛顿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。直接提起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该物体时需要多少牛顿的力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？（牛顿是力的单位）</a:t>
            </a:r>
            <a:endParaRPr lang="en-US" altLang="zh-CN" sz="3200" dirty="0"/>
          </a:p>
        </p:txBody>
      </p:sp>
      <p:pic>
        <p:nvPicPr>
          <p:cNvPr id="3" name="QO_3_BD.28_1#44fa2ede3?vop=1&amp;pid=4783cead2&amp;color=0,0,0&amp;tib=255,255,255&amp;iip=7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9_1#44fa2ede3?vop=1&amp;pid=4783cead2&amp;color=0,0,0&amp;bbb=1"/>
              <p:cNvSpPr/>
              <p:nvPr/>
            </p:nvSpPr>
            <p:spPr>
              <a:xfrm>
                <a:off x="896112" y="38937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（牛顿）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：直接提起该物体时需要20.15牛顿的力。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9_1#44fa2ede3?vop=1&amp;pid=4783cead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373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783cead2.fixed?pid=186e1703a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4783cead2.fixed?sp=1&amp;pid=186e1703a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小数乘小数（3）</a:t>
            </a:r>
            <a:endParaRPr lang="en-US" altLang="zh-CN" sz="1400" dirty="0"/>
          </a:p>
        </p:txBody>
      </p:sp>
      <p:sp>
        <p:nvSpPr>
          <p:cNvPr id="4" name="C_2#4783cead2.fixed?pid=186e1703a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2be591d28?vop=1&amp;pid=4783cead2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。（带☆的要验算）</a:t>
            </a:r>
            <a:endParaRPr lang="en-US" altLang="zh-CN" sz="3200" dirty="0"/>
          </a:p>
        </p:txBody>
      </p:sp>
      <p:pic>
        <p:nvPicPr>
          <p:cNvPr id="3" name="QO_3_BD.1_1#2be591d28?vop=1&amp;pid=4783cead2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8989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_1#3768a6386?vop=1&amp;pid=2be591d28&amp;color=0,0,0&amp;bbb=1"/>
              <p:cNvSpPr/>
              <p:nvPr/>
            </p:nvSpPr>
            <p:spPr>
              <a:xfrm>
                <a:off x="896112" y="1574969"/>
                <a:ext cx="10533888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BD.2_1#3768a6386?vop=1&amp;pid=2be591d2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4969"/>
                <a:ext cx="10533888" cy="13970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3_1#3768a6386.bracket?vop=1&amp;pid=2be591d28&amp;color=0,0,0&amp;vpa=1&amp;bbb=1"/>
          <p:cNvSpPr/>
          <p:nvPr/>
        </p:nvSpPr>
        <p:spPr>
          <a:xfrm>
            <a:off x="3165030" y="1576112"/>
            <a:ext cx="1209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12.04</a:t>
            </a:r>
            <a:endParaRPr lang="en-US" altLang="zh-CN" sz="3200" dirty="0"/>
          </a:p>
        </p:txBody>
      </p:sp>
      <p:sp>
        <p:nvSpPr>
          <p:cNvPr id="7" name="QB_4_AN.5_1#3768a6386.bracket?vop=1&amp;pid=2be591d28&amp;color=0,0,0&amp;vpa=2&amp;bbb=1"/>
          <p:cNvSpPr/>
          <p:nvPr/>
        </p:nvSpPr>
        <p:spPr>
          <a:xfrm>
            <a:off x="8669719" y="1535472"/>
            <a:ext cx="1209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7.303</a:t>
            </a:r>
            <a:endParaRPr lang="en-US" altLang="zh-CN" sz="3200" dirty="0"/>
          </a:p>
        </p:txBody>
      </p:sp>
      <p:sp>
        <p:nvSpPr>
          <p:cNvPr id="8" name="QB_4_AN.6_1#55f8e6064?vop=1&amp;pid=2be591d28&amp;color=0,0,0&amp;bbb=1"/>
          <p:cNvSpPr/>
          <p:nvPr>
            <p:custDataLst>
              <p:tags r:id="rId3"/>
            </p:custDataLst>
          </p:nvPr>
        </p:nvSpPr>
        <p:spPr>
          <a:xfrm>
            <a:off x="6285865" y="2432050"/>
            <a:ext cx="184721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BD.7_1#228925664?vop=1&amp;pid=2be591d28&amp;color=0,0,0&amp;bbb=1"/>
              <p:cNvSpPr/>
              <p:nvPr/>
            </p:nvSpPr>
            <p:spPr>
              <a:xfrm>
                <a:off x="896112" y="3713903"/>
                <a:ext cx="10533888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BD.7_1#228925664?vop=1&amp;pid=2be591d2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13903"/>
                <a:ext cx="10533888" cy="1397000"/>
              </a:xfrm>
              <a:prstGeom prst="rect">
                <a:avLst/>
              </a:prstGeom>
              <a:blipFill rotWithShape="1">
                <a:blip r:embed="rId4"/>
                <a:stretch>
                  <a:fillRect l="-1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8_1#228925664.bracket?vop=1&amp;pid=2be591d28&amp;color=0,0,0&amp;vpa=3&amp;bbb=1"/>
          <p:cNvSpPr/>
          <p:nvPr>
            <p:custDataLst>
              <p:tags r:id="rId5"/>
            </p:custDataLst>
          </p:nvPr>
        </p:nvSpPr>
        <p:spPr>
          <a:xfrm>
            <a:off x="3165030" y="3715046"/>
            <a:ext cx="1209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27.72</a:t>
            </a:r>
            <a:endParaRPr lang="en-US" altLang="zh-CN" sz="3200" dirty="0"/>
          </a:p>
        </p:txBody>
      </p:sp>
      <p:sp>
        <p:nvSpPr>
          <p:cNvPr id="12" name="QB_4_AN.10_1#228925664.bracket?vop=1&amp;pid=2be591d28&amp;color=0,0,0&amp;vpa=4&amp;bbb=1"/>
          <p:cNvSpPr/>
          <p:nvPr>
            <p:custDataLst>
              <p:tags r:id="rId6"/>
            </p:custDataLst>
          </p:nvPr>
        </p:nvSpPr>
        <p:spPr>
          <a:xfrm>
            <a:off x="8580310" y="3714411"/>
            <a:ext cx="10064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2.45</a:t>
            </a:r>
            <a:endParaRPr lang="en-US" altLang="zh-CN" sz="3200" dirty="0"/>
          </a:p>
        </p:txBody>
      </p:sp>
      <p:sp>
        <p:nvSpPr>
          <p:cNvPr id="13" name="QB_4_AN.11_1#f4f1915ea?vop=1&amp;pid=2be591d28&amp;color=0,0,0&amp;bbb=1"/>
          <p:cNvSpPr/>
          <p:nvPr>
            <p:custDataLst>
              <p:tags r:id="rId7"/>
            </p:custDataLst>
          </p:nvPr>
        </p:nvSpPr>
        <p:spPr>
          <a:xfrm>
            <a:off x="6205855" y="4601210"/>
            <a:ext cx="5144770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8" grpId="0" animBg="1" build="p"/>
      <p:bldP spid="10" grpId="0" animBg="1" build="p"/>
      <p:bldP spid="12" grpId="0" animBg="1" build="p"/>
      <p:bldP spid="1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2_1#69e1812c3?vop=1&amp;pid=4783cead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给下面算式的积或因数点上小数点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B_3_BD.12_1#69e1812c3?vop=1&amp;pid=4783cead2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2_2#69e1812c3?vop=1&amp;pid=4783cead2&amp;color=0,0,0&amp;bbb=1"/>
              <p:cNvSpPr/>
              <p:nvPr/>
            </p:nvSpPr>
            <p:spPr>
              <a:xfrm>
                <a:off x="896112" y="160748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vl="0" latinLnBrk="1">
                  <a:lnSpc>
                    <a:spcPts val="5800"/>
                  </a:lnSpc>
                  <a:tabLst>
                    <a:tab pos="5590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3   7</a:t>
                </a:r>
                <a:r>
                  <a:rPr lang="en-US" altLang="zh-CN" sz="3200" b="1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   9=25.53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590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4  8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BD.12_2#69e1812c3?vop=1&amp;pid=4783cead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2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3_1#69e1812c3.blank?vop=1&amp;pid=4783cead2&amp;color=0,0,0&amp;vpa=5"/>
          <p:cNvSpPr/>
          <p:nvPr/>
        </p:nvSpPr>
        <p:spPr>
          <a:xfrm>
            <a:off x="3955797" y="1574463"/>
            <a:ext cx="396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</a:t>
            </a:r>
            <a:endParaRPr lang="en-US" altLang="zh-CN" sz="3200" dirty="0"/>
          </a:p>
        </p:txBody>
      </p:sp>
      <p:sp>
        <p:nvSpPr>
          <p:cNvPr id="6" name="QB_3_AN.14_1#69e1812c3.blank?vop=1&amp;pid=4783cead2&amp;color=0,0,0&amp;vpa=6"/>
          <p:cNvSpPr/>
          <p:nvPr/>
        </p:nvSpPr>
        <p:spPr>
          <a:xfrm>
            <a:off x="6656515" y="1574463"/>
            <a:ext cx="396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</a:t>
            </a:r>
            <a:endParaRPr lang="en-US" altLang="zh-CN" sz="3200" dirty="0"/>
          </a:p>
        </p:txBody>
      </p:sp>
      <p:sp>
        <p:nvSpPr>
          <p:cNvPr id="7" name="QB_3_AN.15_1#69e1812c3.blank?vop=1&amp;pid=4783cead2&amp;color=0,0,0&amp;vpa=7"/>
          <p:cNvSpPr/>
          <p:nvPr/>
        </p:nvSpPr>
        <p:spPr>
          <a:xfrm>
            <a:off x="7936579" y="1574463"/>
            <a:ext cx="396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</a:t>
            </a:r>
            <a:endParaRPr lang="en-US" altLang="zh-CN" sz="3200" dirty="0"/>
          </a:p>
        </p:txBody>
      </p:sp>
      <p:sp>
        <p:nvSpPr>
          <p:cNvPr id="8" name="QB_3_AN.16_1#69e1812c3.blank?vop=1&amp;pid=4783cead2&amp;color=0,0,0&amp;vpa=8"/>
          <p:cNvSpPr/>
          <p:nvPr/>
        </p:nvSpPr>
        <p:spPr>
          <a:xfrm>
            <a:off x="3803905" y="2311063"/>
            <a:ext cx="396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</a:t>
            </a:r>
            <a:endParaRPr lang="en-US" altLang="zh-CN" sz="3200" dirty="0"/>
          </a:p>
        </p:txBody>
      </p:sp>
      <p:sp>
        <p:nvSpPr>
          <p:cNvPr id="9" name="QB_3_AN.17_1#69e1812c3.blank?vop=1&amp;pid=4783cead2&amp;color=0,0,0&amp;vpa=9"/>
          <p:cNvSpPr/>
          <p:nvPr/>
        </p:nvSpPr>
        <p:spPr>
          <a:xfrm>
            <a:off x="9394444" y="2311063"/>
            <a:ext cx="396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</a:t>
            </a:r>
            <a:endParaRPr lang="en-US" altLang="zh-CN" sz="3200" dirty="0"/>
          </a:p>
        </p:txBody>
      </p:sp>
      <p:sp>
        <p:nvSpPr>
          <p:cNvPr id="10" name="QB_3_AS.18_1#69e1812c3?vop=1&amp;pid=4783cead2&amp;color=0,0,0&amp;bbb=1"/>
          <p:cNvSpPr/>
          <p:nvPr/>
        </p:nvSpPr>
        <p:spPr>
          <a:xfrm>
            <a:off x="896112" y="308313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（部分答案不唯一）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9_1#92cc77cd5?vop=1&amp;pid=4783cead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根据下面示意图的提示改错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9_1#92cc77cd5?vop=1&amp;pid=4783cead2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9_2#92cc77cd5?vop=1&amp;pid=4783cead2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896" y="1673430"/>
            <a:ext cx="942746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0_1#92cc77cd5?vop=1&amp;pid=4783cead2&amp;color=0,0,0&amp;bt=1&amp;bbb=1"/>
              <p:cNvSpPr/>
              <p:nvPr/>
            </p:nvSpPr>
            <p:spPr>
              <a:xfrm>
                <a:off x="896112" y="1541022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20_1#92cc77cd5?vop=1&amp;pid=4783cead2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41022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BD.19_3#92cc77cd5?sp=1&amp;vop=1&amp;pid=4783cead2&amp;color=0,0,0&amp;bbb=1"/>
          <p:cNvSpPr/>
          <p:nvPr/>
        </p:nvSpPr>
        <p:spPr>
          <a:xfrm>
            <a:off x="896112" y="81712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改错：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1_1#3de5e4e17?vop=1&amp;pid=4783cead2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限高杆的主要作用是通过限制经过车辆的高度，保</a:t>
            </a:r>
            <a:endParaRPr lang="en-US" altLang="zh-CN" sz="3200" b="1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障车辆和路上设施的安全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。有一辆货车的车宽是2.4米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，车高</a:t>
            </a:r>
            <a:endParaRPr lang="en-US" altLang="zh-CN" sz="3200" b="1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是车宽的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1.3倍，那么这辆货车能否通过限高3.5米的限高杆？</a:t>
            </a:r>
            <a:endParaRPr lang="en-US" altLang="zh-CN" sz="3200" spc="-100" dirty="0"/>
          </a:p>
        </p:txBody>
      </p:sp>
      <p:pic>
        <p:nvPicPr>
          <p:cNvPr id="3" name="QO_3_BD.21_1#3de5e4e17?vop=1&amp;pid=4783cead2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8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2_1#3de5e4e17?vop=1&amp;pid=4783cead2&amp;color=0,0,0&amp;bbb=1"/>
              <p:cNvSpPr/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：这辆货车能通过限高3.5米的限高杆。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2_1#3de5e4e17?vop=1&amp;pid=4783cead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3_1#b397df653?vop=1&amp;pid=4783cead2&amp;color=0,0,0&amp;bt=1&amp;bbb=1&amp;hb=1"/>
          <p:cNvSpPr/>
          <p:nvPr/>
        </p:nvSpPr>
        <p:spPr>
          <a:xfrm>
            <a:off x="896112" y="929273"/>
            <a:ext cx="10533888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曾侯乙编钟是战国早期文物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也是现存数量最多、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保存最完整的一套大型编钟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，一共65件。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最小的钟高约20.4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，重约2.4千克，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最大的钟的高度约是最小的钟的7.52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，质量约是最小的钟的84.83倍。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最大的钟高约多少厘米？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重约多少千克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？（教材P9第7题变式）</a:t>
            </a:r>
            <a:endParaRPr lang="en-US" altLang="zh-CN" sz="3200" dirty="0"/>
          </a:p>
        </p:txBody>
      </p:sp>
      <p:pic>
        <p:nvPicPr>
          <p:cNvPr id="3" name="QO_3_BD.23_1#b397df653?vop=1&amp;pid=4783cead2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4_1#b397df653?vop=1&amp;pid=4783cead2&amp;color=0,0,0&amp;bbb=1"/>
              <p:cNvSpPr/>
              <p:nvPr/>
            </p:nvSpPr>
            <p:spPr>
              <a:xfrm>
                <a:off x="896112" y="4138910"/>
                <a:ext cx="10533888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（厘米）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𝟓𝟗𝟐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：最大的钟高约153.408厘米，重约203.592千克。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4_1#b397df653?vop=1&amp;pid=4783cead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8910"/>
                <a:ext cx="10533888" cy="19050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5_1#389308e8a?vop=1&amp;pid=4783cead2&amp;color=0,0,0&amp;bt=1&amp;bbb=1"/>
          <p:cNvSpPr/>
          <p:nvPr/>
        </p:nvSpPr>
        <p:spPr>
          <a:xfrm>
            <a:off x="896112" y="938989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请根据下列信息提出一个数学问题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，并解答。</a:t>
            </a:r>
            <a:endParaRPr lang="en-US" altLang="zh-CN" sz="3200" dirty="0"/>
          </a:p>
        </p:txBody>
      </p:sp>
      <p:pic>
        <p:nvPicPr>
          <p:cNvPr id="3" name="QB_3_BD.25_1#389308e8a?vop=1&amp;pid=4783cead2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3_BD.25_2#389308e8a?vop=1&amp;pid=4783cead2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1681684"/>
            <a:ext cx="8485632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3_BD.25_3#389308e8a?vop=1&amp;pid=4783cead2&amp;color=0,0,0&amp;bbb=1"/>
          <p:cNvSpPr/>
          <p:nvPr/>
        </p:nvSpPr>
        <p:spPr>
          <a:xfrm>
            <a:off x="896112" y="4132784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所提问题：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3200" dirty="0"/>
          </a:p>
        </p:txBody>
      </p:sp>
      <p:sp>
        <p:nvSpPr>
          <p:cNvPr id="6" name="QB_3_AN.26_1#389308e8a.blank?vop=1&amp;pid=4783cead2&amp;color=0,0,0&amp;vpa=10&amp;bbb=1"/>
          <p:cNvSpPr/>
          <p:nvPr/>
        </p:nvSpPr>
        <p:spPr>
          <a:xfrm>
            <a:off x="2940812" y="4089097"/>
            <a:ext cx="804703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答案不唯一，如：非洲象的身高是多少米？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27_1#389308e8a?vop=1&amp;pid=4783cead2&amp;color=0,0,0&amp;bbb=1"/>
              <p:cNvSpPr/>
              <p:nvPr/>
            </p:nvSpPr>
            <p:spPr>
              <a:xfrm>
                <a:off x="896112" y="4810549"/>
                <a:ext cx="10533888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：非洲象的身高是3.48米。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27_1#389308e8a?vop=1&amp;pid=4783cead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10549"/>
                <a:ext cx="10533888" cy="1244600"/>
              </a:xfrm>
              <a:prstGeom prst="rect">
                <a:avLst/>
              </a:prstGeom>
              <a:blipFill rotWithShape="1">
                <a:blip r:embed="rId3"/>
                <a:stretch>
                  <a:fillRect l="-1" t="-34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tags/tag1.xml><?xml version="1.0" encoding="utf-8"?>
<p:tagLst xmlns:p="http://schemas.openxmlformats.org/presentationml/2006/main">
  <p:tag name="KSO_WM_DIAGRAM_VIRTUALLY_FRAME" val="{&quot;height&quot;:270.15,&quot;left&quot;:70.56,&quot;top&quot;:191.5,&quot;width&quot;:1232.79}"/>
</p:tagLst>
</file>

<file path=ppt/tags/tag2.xml><?xml version="1.0" encoding="utf-8"?>
<p:tagLst xmlns:p="http://schemas.openxmlformats.org/presentationml/2006/main">
  <p:tag name="KSO_WM_DIAGRAM_VIRTUALLY_FRAME" val="{&quot;height&quot;:270.15,&quot;left&quot;:70.56,&quot;top&quot;:191.5,&quot;width&quot;:1232.79}"/>
</p:tagLst>
</file>

<file path=ppt/tags/tag3.xml><?xml version="1.0" encoding="utf-8"?>
<p:tagLst xmlns:p="http://schemas.openxmlformats.org/presentationml/2006/main">
  <p:tag name="KSO_WM_DIAGRAM_VIRTUALLY_FRAME" val="{&quot;height&quot;:270.15,&quot;left&quot;:70.56,&quot;top&quot;:191.5,&quot;width&quot;:1232.79}"/>
</p:tagLst>
</file>

<file path=ppt/tags/tag4.xml><?xml version="1.0" encoding="utf-8"?>
<p:tagLst xmlns:p="http://schemas.openxmlformats.org/presentationml/2006/main">
  <p:tag name="KSO_WM_DIAGRAM_VIRTUALLY_FRAME" val="{&quot;height&quot;:270.15,&quot;left&quot;:70.56,&quot;top&quot;:191.5,&quot;width&quot;:1232.79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宽屏</PresentationFormat>
  <Paragraphs>85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5</cp:revision>
  <dcterms:created xsi:type="dcterms:W3CDTF">2025-06-23T02:02:00Z</dcterms:created>
  <dcterms:modified xsi:type="dcterms:W3CDTF">2025-06-26T02:38:36Z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B3E6B38FA5FC40369977E4F238C4FD4B_12</vt:lpwstr>
  </property>
  <property fmtid="{D5CDD505-2E9C-101B-9397-08002B2CF9AE}" pid="3" name="KSOProductBuildVer">
    <vt:lpwstr>2052-12.1.0.21541</vt:lpwstr>
  </property>
</Properties>
</file>