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0_1#1c78971b1?vop=1&amp;pid=d91fcce83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（3）苹果每千克卖8.2元，李阿姨买了3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千克多一点的苹果，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总价可能是(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4_AN.31_1#1c78971b1.bracket?vop=1&amp;pid=d91fcce83&amp;color=0,0,0&amp;vpa=19&amp;vtp=1"/>
          <p:cNvSpPr/>
          <p:nvPr/>
        </p:nvSpPr>
        <p:spPr>
          <a:xfrm>
            <a:off x="3245612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4" name="QC_4_BD.30_2#1c78971b1.choices?vop=1&amp;pid=d91fcce83&amp;color=0,0,0&amp;vtp=1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20元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23元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27元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2_1#6f50c075a?vop=1&amp;pid=d91fcce83&amp;color=0,0,0&amp;vtp=1&amp;bt=1&amp;bbb=1&amp;hb=1"/>
              <p:cNvSpPr/>
              <p:nvPr/>
            </p:nvSpPr>
            <p:spPr>
              <a:xfrm>
                <a:off x="896112" y="896112"/>
                <a:ext cx="10533888" cy="165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）如果在每个</a:t>
                </a:r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里填上一个数字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，下面直线上点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𝑵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示的数可能是算式(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的得数。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32_1#6f50c075a?vop=1&amp;pid=d91fcce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6510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32_1#6f50c075a?vop=1&amp;pid=d91fcce83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256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#6f50c075a?vop=1&amp;pid=d91fcce8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0008" y="2679700"/>
            <a:ext cx="7644384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AN.34_1#6f50c075a.bracket?vop=1&amp;pid=d91fcce83&amp;color=0,0,0&amp;vpa=20&amp;vtp=1"/>
          <p:cNvSpPr/>
          <p:nvPr/>
        </p:nvSpPr>
        <p:spPr>
          <a:xfrm>
            <a:off x="4482274" y="1815592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33_1#6f50c075a.choices?vop=1&amp;pid=d91fcce83&amp;color=0,0,0&amp;vtp=1&amp;bbb=1"/>
              <p:cNvSpPr/>
              <p:nvPr/>
            </p:nvSpPr>
            <p:spPr>
              <a:xfrm>
                <a:off x="896112" y="3429000"/>
                <a:ext cx="10533888" cy="1841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7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  <a:p>
                <a:pPr marL="0" marR="0" lvl="0" indent="0" defTabSz="914400" eaLnBrk="1" fontAlgn="auto" latinLnBrk="1" hangingPunct="1">
                  <a:lnSpc>
                    <a:spcPts val="7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QC_4_BD.33_1#6f50c075a.choices?vop=1&amp;pid=d91fcce8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29000"/>
                <a:ext cx="10533888" cy="1841500"/>
              </a:xfrm>
              <a:prstGeom prst="rect">
                <a:avLst/>
              </a:prstGeom>
              <a:blipFill rotWithShape="1">
                <a:blip r:embed="rId4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4_BD.33_1#6f50c075a?vop=1&amp;pid=d91fcce83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7880" y="34290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4_BD.33_1#6f50c075a.choice_image?vop=1&amp;pid=d91fcce83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434" y="34290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C_4_BD.33_1#6f50c075a?vop=1&amp;pid=d91fcce83&amp;color=0,0,0&amp;tib=255,255,255&amp;iip=7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3131" y="34290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QC_4_BD.33_1#6f50c075a?vop=1&amp;pid=d91fcce83&amp;color=0,0,0&amp;tib=255,255,255&amp;iip=8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6355" y="43561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1" name="QC_4_BD.33_1#6f50c075a?vop=1&amp;pid=d91fcce83&amp;color=0,0,0&amp;tib=255,255,255&amp;iip=9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928" y="43561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5_1#68268bbc5?vop=1&amp;pid=003f5d884&amp;color=0,0,0&amp;vtp=1&amp;bt=1&amp;bbb=1"/>
          <p:cNvSpPr/>
          <p:nvPr/>
        </p:nvSpPr>
        <p:spPr>
          <a:xfrm>
            <a:off x="896112" y="900000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O_4_BD.36_1#d61a8a08d?vop=1&amp;pid=68268bbc5&amp;color=0,0,0&amp;vtp=1&amp;bbb=1"/>
          <p:cNvSpPr/>
          <p:nvPr/>
        </p:nvSpPr>
        <p:spPr>
          <a:xfrm>
            <a:off x="896112" y="1559159"/>
            <a:ext cx="10848975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（1）列竖式计算。（带*的保留一位小数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，带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的要验算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4" name="QO_4_BD.36_1#d61a8a08d?vop=1&amp;pid=68268bbc5&amp;color=0,0,0&amp;tib=255,255,255&amp;iip=1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4307" y="1748741"/>
            <a:ext cx="457200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37_1#27a1691fe?vop=1&amp;pid=d61a8a08d&amp;color=0,0,0&amp;vtp=1&amp;bbb=1"/>
              <p:cNvSpPr/>
              <p:nvPr/>
            </p:nvSpPr>
            <p:spPr>
              <a:xfrm>
                <a:off x="896112" y="2197397"/>
                <a:ext cx="10533888" cy="2057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𝟒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𝟔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𝟓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             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                 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∗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𝟖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÷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𝟕</m:t>
                      </m:r>
                      <m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≈</m:t>
                      </m:r>
                    </m:oMath>
                  </m:oMathPara>
                </a14:m>
                <a:endParaRPr lang="en-US" altLang="zh-CN" sz="3200" b="1" dirty="0" smtClean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400"/>
                  </a:lnSpc>
                </a:pPr>
                <a:r>
                  <a:rPr lang="en-US" altLang="zh-CN" sz="900" b="1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:endParaRPr lang="en-US" altLang="zh-CN" sz="900" b="1" ker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400"/>
                  </a:lnSpc>
                </a:pPr>
                <a:endParaRPr lang="en-US" altLang="zh-CN" sz="900" b="1" kern="0" dirty="0" smtClea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37_1#27a1691fe?vop=1&amp;pid=d61a8a08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197397"/>
                <a:ext cx="10533888" cy="2057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4" b="-33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38_1#27a1691fe.bracket?vop=1&amp;pid=d61a8a08d&amp;color=0,0,0&amp;vpa=21&amp;vtp=1&amp;bbb=1"/>
          <p:cNvSpPr/>
          <p:nvPr/>
        </p:nvSpPr>
        <p:spPr>
          <a:xfrm>
            <a:off x="3177730" y="2233274"/>
            <a:ext cx="984060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5_AN.40_1#27a1691fe.bracket?vop=1&amp;pid=d61a8a08d&amp;color=0,0,0&amp;vpa=22&amp;vtp=1&amp;bbb=1"/>
          <p:cNvSpPr/>
          <p:nvPr/>
        </p:nvSpPr>
        <p:spPr>
          <a:xfrm>
            <a:off x="8058976" y="2197080"/>
            <a:ext cx="80327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pic>
        <p:nvPicPr>
          <p:cNvPr id="9" name="QB_5_BD.41_1#a47c78d5d?vop=1&amp;pid=d61a8a08d&amp;color=0,0,0&amp;tib=255,255,255&amp;iip=1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44" y="4400816"/>
            <a:ext cx="457200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B_5_AN.42_1#27a1691fe.bracket?vop=1&amp;pid=d61a8a08d&amp;color=0,0,0&amp;vpa=23&amp;vtp=1&amp;bbb=1"/>
          <p:cNvSpPr/>
          <p:nvPr/>
        </p:nvSpPr>
        <p:spPr>
          <a:xfrm>
            <a:off x="3358388" y="4229079"/>
            <a:ext cx="80327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2" name="QB_5_AN.43_1#a47c78d5d?vop=1&amp;pid=d61a8a08d&amp;color=0,0,0&amp;vtp=1&amp;bbb=1"/>
          <p:cNvSpPr/>
          <p:nvPr/>
        </p:nvSpPr>
        <p:spPr>
          <a:xfrm>
            <a:off x="896112" y="5136084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BD.44_1#b1e1abb08?vop=1&amp;pid=d61a8a08d&amp;color=0,0,0&amp;vtp=1&amp;bbb=1"/>
              <p:cNvSpPr/>
              <p:nvPr/>
            </p:nvSpPr>
            <p:spPr>
              <a:xfrm>
                <a:off x="5986145" y="4254500"/>
                <a:ext cx="5334635" cy="660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3" name="QB_5_BD.44_1#b1e1abb08?vop=1&amp;pid=d61a8a08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145" y="4254500"/>
                <a:ext cx="5334635" cy="6604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N.45_1#b1e1abb08.bracket?vop=1&amp;pid=d61a8a08d&amp;color=0,0,0&amp;vpa=24&amp;vtp=1&amp;bbb=1&amp;rh=48.6"/>
              <p:cNvSpPr/>
              <p:nvPr/>
            </p:nvSpPr>
            <p:spPr>
              <a:xfrm>
                <a:off x="8351710" y="4149992"/>
                <a:ext cx="844042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B_5_AN.45_1#b1e1abb08.bracket?vop=1&amp;pid=d61a8a08d&amp;color=0,0,0&amp;vpa=24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710" y="4149992"/>
                <a:ext cx="844042" cy="617220"/>
              </a:xfrm>
              <a:prstGeom prst="rect">
                <a:avLst/>
              </a:prstGeom>
              <a:blipFill rotWithShape="1">
                <a:blip r:embed="rId4"/>
                <a:stretch>
                  <a:fillRect l="-23" t="-43" r="38" b="-13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1" grpId="0" animBg="1" build="p"/>
      <p:bldP spid="12" grpId="0" animBg="1" build="p"/>
      <p:bldP spid="1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6_1#abd3cb8cc?vop=1&amp;pid=68268bbc5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（2）下面各题怎样简便就怎样算。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47_1#7b92fc871?vop=1&amp;pid=abd3cb8cc&amp;color=0,0,0&amp;vtp=1&amp;bbb=1"/>
              <p:cNvSpPr/>
              <p:nvPr/>
            </p:nvSpPr>
            <p:spPr>
              <a:xfrm>
                <a:off x="896112" y="157160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BD.47_1#7b92fc871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605"/>
                <a:ext cx="10533888" cy="647700"/>
              </a:xfrm>
              <a:prstGeom prst="rect">
                <a:avLst/>
              </a:prstGeom>
              <a:blipFill rotWithShape="1">
                <a:blip r:embed="rId1"/>
                <a:stretch>
                  <a:fillRect l="-1" t="-95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48_1#7b92fc871?vop=1&amp;pid=abd3cb8cc&amp;color=0,0,0&amp;vtp=1&amp;bbb=1"/>
              <p:cNvSpPr/>
              <p:nvPr/>
            </p:nvSpPr>
            <p:spPr>
              <a:xfrm>
                <a:off x="598170" y="2212340"/>
                <a:ext cx="10831830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48_1#7b92fc871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170" y="2212340"/>
                <a:ext cx="10831830" cy="6477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49_1#ad218f6cd?vop=1&amp;pid=abd3cb8cc&amp;color=0,0,0&amp;vtp=1&amp;bbb=1"/>
              <p:cNvSpPr/>
              <p:nvPr/>
            </p:nvSpPr>
            <p:spPr>
              <a:xfrm>
                <a:off x="6125210" y="1572895"/>
                <a:ext cx="3883025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BD.49_1#ad218f6cd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5210" y="1572895"/>
                <a:ext cx="3883025" cy="6477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50_1#ad218f6cd?vop=1&amp;pid=abd3cb8cc&amp;color=0,0,0&amp;vtp=1&amp;bbb=1"/>
              <p:cNvSpPr/>
              <p:nvPr/>
            </p:nvSpPr>
            <p:spPr>
              <a:xfrm>
                <a:off x="5805805" y="2143125"/>
                <a:ext cx="10380345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50_1#ad218f6cd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5805" y="2143125"/>
                <a:ext cx="10380345" cy="6477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BD.51_1#8f28ad060?vop=1&amp;pid=abd3cb8cc&amp;color=0,0,0&amp;vtp=1&amp;bbb=1"/>
              <p:cNvSpPr/>
              <p:nvPr/>
            </p:nvSpPr>
            <p:spPr>
              <a:xfrm>
                <a:off x="896112" y="413522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5_BD.51_1#8f28ad060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35225"/>
                <a:ext cx="10533888" cy="647700"/>
              </a:xfrm>
              <a:prstGeom prst="rect">
                <a:avLst/>
              </a:prstGeom>
              <a:blipFill rotWithShape="1">
                <a:blip r:embed="rId5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AN.52_1#8f28ad060?vop=1&amp;pid=abd3cb8cc&amp;color=0,0,0&amp;vtp=1&amp;bbb=1"/>
              <p:cNvSpPr/>
              <p:nvPr/>
            </p:nvSpPr>
            <p:spPr>
              <a:xfrm>
                <a:off x="598170" y="4775835"/>
                <a:ext cx="10831830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5_AN.52_1#8f28ad060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170" y="4775835"/>
                <a:ext cx="10831830" cy="64770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O_5_BD.53_1#837c71fc3?vop=1&amp;pid=abd3cb8cc&amp;color=0,0,0&amp;vtp=1&amp;bt=1&amp;bbb=1"/>
              <p:cNvSpPr/>
              <p:nvPr/>
            </p:nvSpPr>
            <p:spPr>
              <a:xfrm>
                <a:off x="6118225" y="4077335"/>
                <a:ext cx="983932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O_5_BD.53_1#837c71fc3?vop=1&amp;pid=abd3cb8c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8225" y="4077335"/>
                <a:ext cx="9839325" cy="69850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O_5_AN.54_1#837c71fc3?vop=1&amp;pid=abd3cb8cc&amp;color=0,0,0&amp;vtp=1&amp;bbb=1"/>
              <p:cNvSpPr/>
              <p:nvPr/>
            </p:nvSpPr>
            <p:spPr>
              <a:xfrm>
                <a:off x="5789930" y="4757420"/>
                <a:ext cx="1016762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O_5_AN.54_1#837c71fc3?vop=1&amp;pid=abd3cb8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9930" y="4757420"/>
                <a:ext cx="10167620" cy="69850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1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5_1#155ee9296?vop=1&amp;pid=003f5d88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某工厂有一堆煤，如果每天烧1.7吨，可以烧45天。</a:t>
            </a:r>
            <a:endParaRPr lang="en-US" altLang="zh-CN" sz="3200" dirty="0"/>
          </a:p>
        </p:txBody>
      </p:sp>
      <p:sp>
        <p:nvSpPr>
          <p:cNvPr id="3" name="QO_4_BD.56_1#66a47e239?vop=1&amp;pid=155ee9296&amp;color=0,0,0&amp;vtp=1&amp;bbb=1&amp;hb=1"/>
          <p:cNvSpPr/>
          <p:nvPr/>
        </p:nvSpPr>
        <p:spPr>
          <a:xfrm>
            <a:off x="896112" y="1603927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（1）如果要把这堆煤运往外地，每辆货车限载12吨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。至少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需要几辆这样的货车才能将这堆煤一次运完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7_1#66a47e239?vop=1&amp;pid=155ee9296&amp;color=0,0,0&amp;vtp=1&amp;bbb=1"/>
              <p:cNvSpPr/>
              <p:nvPr/>
            </p:nvSpPr>
            <p:spPr>
              <a:xfrm>
                <a:off x="896112" y="314062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（吨）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（辆）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：至少需要7辆这样的货车才能将这堆煤一次运完。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57_1#66a47e239?vop=1&amp;pid=155ee92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0627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8_1#2e4a0265c?vop=1&amp;pid=155ee9296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（2）为了节省成本，技术人员对锅炉进行了改造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。每天比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改造前少烧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0.2吨煤，改造后这堆煤可以烧多少天？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9_1#2e4a0265c?vop=1&amp;pid=155ee9296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（天）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：改造后这堆煤可以烧51天。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59_1#2e4a0265c?vop=1&amp;pid=155ee92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0_1#bfd123669?vop=1&amp;pid=003f5d88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某商场地下停车场收费标准如下：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QO_3_BD.60_2#bfd123669?colgroup=25&amp;vop=1&amp;pid=003f5d884&amp;color=0,0,0&amp;vtp=1&amp;bbb=1"/>
              <p:cNvGraphicFramePr>
                <a:graphicFrameLocks noGrp="1"/>
              </p:cNvGraphicFramePr>
              <p:nvPr/>
            </p:nvGraphicFramePr>
            <p:xfrm>
              <a:off x="896112" y="1669874"/>
              <a:ext cx="10515600" cy="2578481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2578481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小时内（包括3小时）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收费10元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超过3小时的部分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每小时2.5元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不足1小时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按1小时计费）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每辆车每天最高收费不超过30元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QO_3_BD.60_2#bfd123669?colgroup=25&amp;vop=1&amp;pid=003f5d884&amp;color=0,0,0&amp;vtp=1&amp;bbb=1"/>
              <p:cNvGraphicFramePr>
                <a:graphicFrameLocks noGrp="1"/>
              </p:cNvGraphicFramePr>
              <p:nvPr/>
            </p:nvGraphicFramePr>
            <p:xfrm>
              <a:off x="896112" y="1669874"/>
              <a:ext cx="10515600" cy="2578481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25787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1_1#796cdd9e8?vop=1&amp;pid=bfd123669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（1）李叔叔在该停车场停一次车，一共花了17.5元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。李叔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叔的车最多停了多少小时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2_1#796cdd9e8?vop=1&amp;pid=bfd123669&amp;color=0,0,0&amp;vtp=1&amp;bbb=1"/>
              <p:cNvSpPr/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：李叔叔的车最多停了6小时。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62_1#796cdd9e8?vop=1&amp;pid=bfd1236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3_1#9c721ba69?vop=1&amp;pid=bfd123669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（2）王阿姨11：00驶入该停车场，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离开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，她需支付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多少元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3_1#9c721ba69?vop=1&amp;pid=bfd12366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111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4_1#9c721ba69?vop=1&amp;pid=bfd123669&amp;color=0,0,0&amp;vtp=1&amp;bbb=1"/>
              <p:cNvSpPr/>
              <p:nvPr/>
            </p:nvSpPr>
            <p:spPr>
              <a:xfrm>
                <a:off x="896112" y="2416981"/>
                <a:ext cx="10533888" cy="3556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23时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：她需支付30元。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64_1#9c721ba69?vop=1&amp;pid=bfd1236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16981"/>
                <a:ext cx="10533888" cy="3556000"/>
              </a:xfrm>
              <a:prstGeom prst="rect">
                <a:avLst/>
              </a:prstGeom>
              <a:blipFill rotWithShape="1">
                <a:blip r:embed="rId2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03f5d884.fixed?pid=d856f9f57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总复习</a:t>
            </a:r>
            <a:endParaRPr lang="en-US" altLang="zh-CN" sz="4400" dirty="0"/>
          </a:p>
        </p:txBody>
      </p:sp>
      <p:sp>
        <p:nvSpPr>
          <p:cNvPr id="3" name="C_2_BD#003f5d884.fixed?pid=d856f9f57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小数乘、除法</a:t>
            </a:r>
            <a:endParaRPr lang="en-US" altLang="zh-CN" sz="1400" dirty="0"/>
          </a:p>
        </p:txBody>
      </p:sp>
      <p:sp>
        <p:nvSpPr>
          <p:cNvPr id="4" name="C_2#003f5d884.fixed?pid=d856f9f57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f7778384a?vop=1&amp;pid=003f5d88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_1#dcb51a4ab?vop=1&amp;pid=f7778384a&amp;color=0,0,0&amp;vtp=1&amp;bbb=1&amp;hb=1"/>
              <p:cNvSpPr/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（1）“已是悬崖百丈冰，犹有花枝俏。”这句诗中“一丈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”等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于我们现在的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用简便方法可以记为(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)米，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丈约等于(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米（保留一位小数）。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_1#dcb51a4ab?vop=1&amp;pid=f7778384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r="-2960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_1#dcb51a4ab.bracket?vop=1&amp;pid=f7778384a&amp;color=0,0,0&amp;vpa=1&amp;vtp=1&amp;bbb=1&amp;rh=32.4"/>
              <p:cNvSpPr/>
              <p:nvPr/>
            </p:nvSpPr>
            <p:spPr>
              <a:xfrm>
                <a:off x="9802558" y="2549476"/>
                <a:ext cx="844042" cy="41148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acc>
                      <m:accPr>
                        <m:chr m:val="̇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acc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</m:acc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3_1#dcb51a4ab.bracket?vop=1&amp;pid=f7778384a&amp;color=0,0,0&amp;vpa=1&amp;vtp=1&amp;bbb=1&amp;rh=32.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2558" y="2549476"/>
                <a:ext cx="844042" cy="411480"/>
              </a:xfrm>
              <a:prstGeom prst="rect">
                <a:avLst/>
              </a:prstGeom>
              <a:blipFill rotWithShape="1">
                <a:blip r:embed="rId2"/>
                <a:stretch>
                  <a:fillRect l="-7" t="-142" r="23" b="-29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4_1#dcb51a4ab.bracket?vop=1&amp;pid=f7778384a&amp;color=0,0,0&amp;vpa=2&amp;vtp=1&amp;bbb=1"/>
              <p:cNvSpPr/>
              <p:nvPr/>
            </p:nvSpPr>
            <p:spPr>
              <a:xfrm>
                <a:off x="3964749" y="3254643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4_1#dcb51a4ab.bracket?vop=1&amp;pid=f7778384a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4749" y="3254643"/>
                <a:ext cx="108693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41" t="-53" r="2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_1#c3a8f62b0?vop=1&amp;pid=f7778384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要使其能简便计算，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3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里可以填(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)，计算结果是(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)，用到的运算律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5_1#c3a8f62b0?vop=1&amp;pid=f7778384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200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5_1#c3a8f62b0?vop=1&amp;pid=f7778384a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4821" y="900000"/>
            <a:ext cx="731520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4_BD.5_1#c3a8f62b0?vop=1&amp;pid=f7778384a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718" y="1626948"/>
            <a:ext cx="758952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6_1#c3a8f62b0.bracket?vop=1&amp;pid=f7778384a&amp;color=0,0,0&amp;vpa=3&amp;vtp=1&amp;bbb=1"/>
              <p:cNvSpPr/>
              <p:nvPr/>
            </p:nvSpPr>
            <p:spPr>
              <a:xfrm>
                <a:off x="3555174" y="1804811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6_1#c3a8f62b0.bracket?vop=1&amp;pid=f7778384a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174" y="1804811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3" t="-28" r="6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7_1#c3a8f62b0.bracket?vop=1&amp;pid=f7778384a&amp;color=0,0,0&amp;vpa=4&amp;vtp=1&amp;bbb=1"/>
              <p:cNvSpPr/>
              <p:nvPr/>
            </p:nvSpPr>
            <p:spPr>
              <a:xfrm>
                <a:off x="7284213" y="18048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7_1#c3a8f62b0.bracket?vop=1&amp;pid=f7778384a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4213" y="1804811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2" t="-28" r="5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8_1#c3a8f62b0.bracket?vop=1&amp;pid=f7778384a&amp;color=0,0,0&amp;vpa=5&amp;vtp=1&amp;bbb=1"/>
          <p:cNvSpPr/>
          <p:nvPr/>
        </p:nvSpPr>
        <p:spPr>
          <a:xfrm>
            <a:off x="1461262" y="2378280"/>
            <a:ext cx="233521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乘法交换律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S.9_1#c3a8f62b0?vop=1&amp;pid=f7778384a&amp;color=0,0,0&amp;vtp=1&amp;bbb=1"/>
          <p:cNvSpPr/>
          <p:nvPr/>
        </p:nvSpPr>
        <p:spPr>
          <a:xfrm>
            <a:off x="896112" y="3183045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（部分空答案不唯一）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BD.10_1#1b47b7ed9?vop=1&amp;pid=f7778384a&amp;color=0,0,0&amp;vtp=1&amp;bt=1&amp;bbb=1&amp;hb=1"/>
              <p:cNvSpPr/>
              <p:nvPr/>
            </p:nvSpPr>
            <p:spPr>
              <a:xfrm>
                <a:off x="896112" y="3975676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（3）算式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𝟎𝟕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位小数；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商的最高位是(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9" name="QB_4_BD.10_1#1b47b7ed9?vop=1&amp;pid=f7778384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75676"/>
                <a:ext cx="10533888" cy="1473200"/>
              </a:xfrm>
              <a:prstGeom prst="rect">
                <a:avLst/>
              </a:prstGeom>
              <a:blipFill rotWithShape="1">
                <a:blip r:embed="rId5"/>
                <a:stretch>
                  <a:fillRect l="-1" t="-39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4_AN.11_1#1b47b7ed9.bracket?vop=1&amp;pid=f7778384a&amp;color=0,0,0&amp;vpa=6&amp;vtp=1"/>
          <p:cNvSpPr/>
          <p:nvPr/>
        </p:nvSpPr>
        <p:spPr>
          <a:xfrm>
            <a:off x="6101715" y="3980756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</a:t>
            </a:r>
            <a:endParaRPr lang="en-US" altLang="zh-CN" sz="3200" dirty="0"/>
          </a:p>
        </p:txBody>
      </p:sp>
      <p:sp>
        <p:nvSpPr>
          <p:cNvPr id="11" name="QB_4_AN.12_1#1b47b7ed9.bracket?vop=1&amp;pid=f7778384a&amp;color=0,0,0&amp;vpa=7&amp;vtp=1"/>
          <p:cNvSpPr/>
          <p:nvPr/>
        </p:nvSpPr>
        <p:spPr>
          <a:xfrm>
            <a:off x="3501199" y="4717356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10" grpId="0" animBg="1" build="p"/>
      <p:bldP spid="11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3_1#8f750a166?vop=1&amp;pid=f7778384a&amp;color=0,0,0&amp;mp=1&amp;vtp=1&amp;bt=1&amp;bbb=1"/>
              <p:cNvSpPr/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</a:t>
                </a:r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3_1#8f750a166?vop=1&amp;pid=f7778384a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3_1#8f750a166?vop=1&amp;pid=f7778384a&amp;color=0,0,0&amp;mp=1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3307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3_2#8f750a166?vop=1&amp;pid=f7778384a&amp;color=0,0,0&amp;mp=1&amp;tib=255,255,255&amp;vip=8#1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24038"/>
            <a:ext cx="8531352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WB.14_1#8f750a166.white_block?vop=1&amp;pid=f7778384a&amp;color=0,0,0&amp;mp=1&amp;vpa=8&amp;vtp=1"/>
          <p:cNvSpPr/>
          <p:nvPr/>
        </p:nvSpPr>
        <p:spPr>
          <a:xfrm>
            <a:off x="2450592" y="2217230"/>
            <a:ext cx="448056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4_WB.15_1#8f750a166.white_block?vop=1&amp;pid=f7778384a&amp;color=0,0,0&amp;mp=1&amp;vpa=9&amp;vtp=1"/>
          <p:cNvSpPr/>
          <p:nvPr/>
        </p:nvSpPr>
        <p:spPr>
          <a:xfrm>
            <a:off x="7882128" y="2235518"/>
            <a:ext cx="475488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4_WB.16_1#8f750a166.white_block?vop=1&amp;pid=f7778384a&amp;color=0,0,0&amp;mp=1&amp;vpa=10&amp;vtp=1"/>
          <p:cNvSpPr/>
          <p:nvPr/>
        </p:nvSpPr>
        <p:spPr>
          <a:xfrm>
            <a:off x="3602736" y="3305366"/>
            <a:ext cx="475488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4_WB.17_1#8f750a166.white_block?vop=1&amp;pid=f7778384a&amp;color=0,0,0&amp;mp=1&amp;vpa=11&amp;vtp=1"/>
          <p:cNvSpPr/>
          <p:nvPr/>
        </p:nvSpPr>
        <p:spPr>
          <a:xfrm>
            <a:off x="2916936" y="4329494"/>
            <a:ext cx="50292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8_1#0150fa813?vop=1&amp;pid=f7778384a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（5）一辆电动汽车行驶60千米需要耗12千瓦时电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，照这样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这辆电动汽车行驶一千米需要耗(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)千瓦时电，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每千瓦时电可以行驶(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9_1#0150fa813.bracket?vop=1&amp;pid=f7778384a&amp;color=0,0,0&amp;vpa=12&amp;vtp=1&amp;bbb=1"/>
              <p:cNvSpPr/>
              <p:nvPr/>
            </p:nvSpPr>
            <p:spPr>
              <a:xfrm>
                <a:off x="8058913" y="1816241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9_1#0150fa813.bracket?vop=1&amp;pid=f7778384a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8913" y="1816241"/>
                <a:ext cx="844042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5" t="-28" r="30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20_1#0150fa813.bracket?vop=1&amp;pid=f7778384a&amp;color=0,0,0&amp;vpa=13&amp;vtp=1&amp;bbb=1"/>
              <p:cNvSpPr/>
              <p:nvPr/>
            </p:nvSpPr>
            <p:spPr>
              <a:xfrm>
                <a:off x="4795012" y="254141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20_1#0150fa813.bracket?vop=1&amp;pid=f7778384a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5012" y="2541411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8" t="-28" r="99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1_1#193a5bee3?sp=1&amp;vop=1&amp;pid=f7778384a&amp;color=0,0,0&amp;vtp=1&amp;bt=1&amp;bbb=1&amp;hb=1"/>
              <p:cNvSpPr/>
              <p:nvPr/>
            </p:nvSpPr>
            <p:spPr>
              <a:xfrm>
                <a:off x="896112" y="900000"/>
                <a:ext cx="10533888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（6）如图，小东用计算器分别计算出了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三个算式的得数。请你根据发现的规律填空。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21_1#193a5bee3?sp=1&amp;vop=1&amp;pid=f7778384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219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4_BD.21_2#193a5bee3?colgroup=25&amp;vop=1&amp;pid=f7778384a&amp;color=0,0,0&amp;vtp=1&amp;bbb=1"/>
              <p:cNvGraphicFramePr>
                <a:graphicFrameLocks noGrp="1"/>
              </p:cNvGraphicFramePr>
              <p:nvPr/>
            </p:nvGraphicFramePr>
            <p:xfrm>
              <a:off x="896112" y="2241626"/>
              <a:ext cx="10515600" cy="2396173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239617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𝑨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𝟎𝟗𝟎𝟗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⋯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𝑨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𝟏𝟖𝟏𝟖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⋯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𝑨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𝟐𝟕𝟐𝟕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⋯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4_BD.21_2#193a5bee3?colgroup=25&amp;vop=1&amp;pid=f7778384a&amp;color=0,0,0&amp;vtp=1&amp;bbb=1"/>
              <p:cNvGraphicFramePr>
                <a:graphicFrameLocks noGrp="1"/>
              </p:cNvGraphicFramePr>
              <p:nvPr/>
            </p:nvGraphicFramePr>
            <p:xfrm>
              <a:off x="896112" y="2241626"/>
              <a:ext cx="10515600" cy="2396173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23964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1_3#193a5bee3?sp=1&amp;vop=1&amp;pid=f7778384a&amp;color=0,0,0&amp;vtp=1&amp;bbb=1"/>
              <p:cNvSpPr/>
              <p:nvPr/>
            </p:nvSpPr>
            <p:spPr>
              <a:xfrm>
                <a:off x="896112" y="4768925"/>
                <a:ext cx="10533888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𝟕𝟐𝟕𝟐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21_3#193a5bee3?sp=1&amp;vop=1&amp;pid=f7778384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68925"/>
                <a:ext cx="10533888" cy="12192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2_1#193a5bee3.bracket?vop=1&amp;pid=f7778384a&amp;color=0,0,0&amp;vpa=14&amp;vtp=1&amp;bbb=1"/>
              <p:cNvSpPr/>
              <p:nvPr/>
            </p:nvSpPr>
            <p:spPr>
              <a:xfrm>
                <a:off x="2878710" y="4855920"/>
                <a:ext cx="198812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𝟒𝟓𝟒𝟓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2_1#193a5bee3.bracket?vop=1&amp;pid=f7778384a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710" y="4855920"/>
                <a:ext cx="198812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3" t="-15" r="10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23_1#193a5bee3.bracket?vop=1&amp;pid=f7778384a&amp;color=0,0,0&amp;vpa=15&amp;vtp=1"/>
          <p:cNvSpPr/>
          <p:nvPr/>
        </p:nvSpPr>
        <p:spPr>
          <a:xfrm>
            <a:off x="1461262" y="5383415"/>
            <a:ext cx="4984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24_1#193a5bee3.bracket?vop=1&amp;pid=f7778384a&amp;color=0,0,0&amp;vpa=16&amp;vtp=1&amp;bbb=1"/>
              <p:cNvSpPr/>
              <p:nvPr/>
            </p:nvSpPr>
            <p:spPr>
              <a:xfrm>
                <a:off x="2910649" y="5457456"/>
                <a:ext cx="4746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24_1#193a5bee3.bracket?vop=1&amp;pid=f7778384a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649" y="5457456"/>
                <a:ext cx="474663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94" t="-52" r="27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5_1#d91fcce83?vop=1&amp;pid=003f5d884&amp;color=0,0,0&amp;vtp=1&amp;bt=1&amp;bbb=1"/>
          <p:cNvSpPr/>
          <p:nvPr/>
        </p:nvSpPr>
        <p:spPr>
          <a:xfrm>
            <a:off x="896112" y="900000"/>
            <a:ext cx="1053388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1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100" dirty="0"/>
          </a:p>
        </p:txBody>
      </p:sp>
      <p:pic>
        <p:nvPicPr>
          <p:cNvPr id="3" name="QC_4_BD.26_1#2033fe4f5?htil=1&amp;vop=1&amp;pid=d91fcce8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0049" y="1585227"/>
            <a:ext cx="3262435" cy="430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26_2#2033fe4f5?htil=1&amp;sp=1&amp;vop=1&amp;pid=d91fcce83&amp;color=0,0,0&amp;vtp=1&amp;bbb=1&amp;hb=1"/>
          <p:cNvSpPr/>
          <p:nvPr/>
        </p:nvSpPr>
        <p:spPr>
          <a:xfrm>
            <a:off x="896112" y="1572527"/>
            <a:ext cx="7040880" cy="2286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妈妈在超市买了一盒公仔玩具，每</a:t>
            </a:r>
            <a:endParaRPr lang="en-US" altLang="zh-CN" sz="31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12个，共付12.6元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，平均每个公仔玩具</a:t>
            </a:r>
            <a:endParaRPr lang="en-US" altLang="zh-CN" sz="31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多少元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？下面竖式中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，箭头所指的结果</a:t>
            </a:r>
            <a:endParaRPr lang="en-US" altLang="zh-CN" sz="31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表示(</a:t>
            </a:r>
            <a:r>
              <a:rPr lang="en-US" altLang="zh-CN" sz="31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100" dirty="0"/>
          </a:p>
        </p:txBody>
      </p:sp>
      <p:sp>
        <p:nvSpPr>
          <p:cNvPr id="5" name="QC_4_AN.27_1#2033fe4f5.bracket?vop=1&amp;pid=d91fcce83&amp;color=0,0,0&amp;vpa=17&amp;vtp=1"/>
          <p:cNvSpPr/>
          <p:nvPr/>
        </p:nvSpPr>
        <p:spPr>
          <a:xfrm>
            <a:off x="1988312" y="3296298"/>
            <a:ext cx="569913" cy="571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31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100" dirty="0"/>
          </a:p>
        </p:txBody>
      </p:sp>
      <p:sp>
        <p:nvSpPr>
          <p:cNvPr id="6" name="QC_4_BD.26_3#2033fe4f5.choices?htil=1&amp;vop=1&amp;pid=d91fcce83&amp;color=0,0,0&amp;vtp=1&amp;bbb=1"/>
          <p:cNvSpPr/>
          <p:nvPr/>
        </p:nvSpPr>
        <p:spPr>
          <a:xfrm>
            <a:off x="896112" y="3894180"/>
            <a:ext cx="7040880" cy="114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628390" algn="l"/>
              </a:tabLst>
              <a:defRPr/>
            </a:pP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1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还剩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60元</a:t>
            </a:r>
            <a:r>
              <a:rPr lang="en-US" altLang="zh-CN" sz="31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1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还剩60角</a:t>
            </a:r>
            <a:endParaRPr lang="en-US" altLang="zh-CN" sz="3100" dirty="0"/>
          </a:p>
          <a:p>
            <a:pPr marL="0" marR="0" lvl="0" indent="0" defTabSz="9144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628390" algn="l"/>
              </a:tabLst>
              <a:defRPr/>
            </a:pP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1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还剩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60分</a:t>
            </a:r>
            <a:r>
              <a:rPr lang="en-US" altLang="zh-CN" sz="31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1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1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60个0.1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8_1#c3b158688?sp=1&amp;vop=1&amp;pid=d91fcce83&amp;color=0,0,0&amp;vtp=1&amp;bt=1&amp;bbb=1"/>
              <p:cNvSpPr/>
              <p:nvPr/>
            </p:nvSpPr>
            <p:spPr>
              <a:xfrm>
                <a:off x="896112" y="896113"/>
                <a:ext cx="10533888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（2）下列问题能用算式</a:t>
                </a:r>
                <a14:m>
                  <m:oMath xmlns:m="http://schemas.openxmlformats.org/officeDocument/2006/math"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𝟐𝟖𝟖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解决的是(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000" dirty="0"/>
              </a:p>
            </p:txBody>
          </p:sp>
        </mc:Choice>
        <mc:Fallback>
          <p:sp>
            <p:nvSpPr>
              <p:cNvPr id="2" name="QC_4_BD.28_1#c3b158688?sp=1&amp;vop=1&amp;pid=d91fcce8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596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9_1#c3b158688.bracket?vop=1&amp;pid=d91fcce83&amp;color=0,0,0&amp;vpa=18&amp;vtp=1"/>
          <p:cNvSpPr/>
          <p:nvPr/>
        </p:nvSpPr>
        <p:spPr>
          <a:xfrm>
            <a:off x="8486966" y="892938"/>
            <a:ext cx="530225" cy="59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0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8_2#c3b158688?vop=1&amp;pid=d91fcce83&amp;color=0,0,0&amp;vtp=1&amp;bbb=1&amp;hb=1"/>
              <p:cNvSpPr/>
              <p:nvPr/>
            </p:nvSpPr>
            <p:spPr>
              <a:xfrm>
                <a:off x="896112" y="1444625"/>
                <a:ext cx="10533888" cy="327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①1美元约可兑换人民币7.2元，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288美元约可兑换多少元人民币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0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1美元约可兑换人民币7.2元，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288元人民币约可兑换多少美元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0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张叔叔参加单车比赛，</a:t>
                </a:r>
                <a14:m>
                  <m:oMath xmlns:m="http://schemas.openxmlformats.org/officeDocument/2006/math"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小时骑行了288千米，平均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1小时</a:t>
                </a:r>
                <a:endParaRPr lang="en-US" altLang="zh-CN" sz="30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骑行了多少千米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0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张叔叔参加单车比赛，</a:t>
                </a:r>
                <a14:m>
                  <m:oMath xmlns:m="http://schemas.openxmlformats.org/officeDocument/2006/math"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小时骑行了288千米</a:t>
                </a: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，平均骑行1</a:t>
                </a:r>
                <a:endParaRPr lang="en-US" altLang="zh-CN" sz="30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30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千米需要多少小时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000" dirty="0"/>
              </a:p>
            </p:txBody>
          </p:sp>
        </mc:Choice>
        <mc:Fallback>
          <p:sp>
            <p:nvSpPr>
              <p:cNvPr id="4" name="QC_4_BD.28_2#c3b158688?vop=1&amp;pid=d91fcce8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444625"/>
                <a:ext cx="10533888" cy="3276600"/>
              </a:xfrm>
              <a:prstGeom prst="rect">
                <a:avLst/>
              </a:prstGeom>
              <a:blipFill rotWithShape="1">
                <a:blip r:embed="rId2"/>
                <a:stretch>
                  <a:fillRect l="-1" r="-3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28_3#c3b158688.choices?vop=1&amp;pid=d91fcce83&amp;color=0,0,0&amp;vtp=1&amp;bbb=1"/>
          <p:cNvSpPr/>
          <p:nvPr/>
        </p:nvSpPr>
        <p:spPr>
          <a:xfrm>
            <a:off x="896112" y="4782278"/>
            <a:ext cx="10533888" cy="59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496820" algn="l"/>
                <a:tab pos="4955540" algn="l"/>
                <a:tab pos="7439660" algn="l"/>
              </a:tabLst>
              <a:defRPr/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</a:t>
            </a:r>
            <a:r>
              <a:rPr lang="en-US" altLang="zh-CN" sz="30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</a:t>
            </a:r>
            <a:r>
              <a:rPr lang="en-US" altLang="zh-CN" sz="30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②④</a:t>
            </a:r>
            <a:r>
              <a:rPr lang="en-US" altLang="zh-CN" sz="30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0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</a:t>
            </a:r>
            <a:endParaRPr lang="en-US" altLang="zh-CN" sz="30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2041</Words>
  <Application>WPS 演示</Application>
  <PresentationFormat>宽屏</PresentationFormat>
  <Paragraphs>179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6</cp:revision>
  <dcterms:created xsi:type="dcterms:W3CDTF">2025-06-23T04:36:00Z</dcterms:created>
  <dcterms:modified xsi:type="dcterms:W3CDTF">2025-06-26T07:11:04Z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0A89A33EB2194AC68C9BEB8C7D27A0EE_12</vt:lpwstr>
  </property>
  <property fmtid="{D5CDD505-2E9C-101B-9397-08002B2CF9AE}" pid="3" name="KSOProductBuildVer">
    <vt:lpwstr>2052-12.1.0.21541</vt:lpwstr>
  </property>
</Properties>
</file>