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118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e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O_5_BD.9_3#1a95a5bdb?colgroup=2,7,4,2,2,2,2&amp;vop=1&amp;pid=364fd6485&amp;color=0,0,0&amp;mp=1&amp;vtp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538731"/>
              </p:ext>
            </p:extLst>
          </p:nvPr>
        </p:nvGraphicFramePr>
        <p:xfrm>
          <a:off x="896112" y="896112"/>
          <a:ext cx="10488168" cy="2789936"/>
        </p:xfrm>
        <a:graphic>
          <a:graphicData uri="http://schemas.openxmlformats.org/drawingml/2006/table">
            <a:tbl>
              <a:tblPr/>
              <a:tblGrid>
                <a:gridCol w="107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O_5_AN.10_1#1a95a5bdb?vop=1&amp;pid=364fd6485&amp;color=0,0,0&amp;vtp=1"/>
          <p:cNvSpPr/>
          <p:nvPr/>
        </p:nvSpPr>
        <p:spPr>
          <a:xfrm>
            <a:off x="896112" y="3822700"/>
            <a:ext cx="1053388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_1#f60660c64?vop=1&amp;pid=364fd6485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照样子汇总上面的表格。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QO_5_BD.11_2#f60660c64?colgroup=6,10,6&amp;vop=1&amp;pid=364fd648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883526"/>
                  </p:ext>
                </p:extLst>
              </p:nvPr>
            </p:nvGraphicFramePr>
            <p:xfrm>
              <a:off x="896112" y="1669874"/>
              <a:ext cx="10497312" cy="4184904"/>
            </p:xfrm>
            <a:graphic>
              <a:graphicData uri="http://schemas.openxmlformats.org/drawingml/2006/table">
                <a:tbl>
                  <a:tblPr/>
                  <a:tblGrid>
                    <a:gridCol w="29992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98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算式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QO_5_BD.11_2#f60660c64?colgroup=6,10,6&amp;vop=1&amp;pid=364fd648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883526"/>
                  </p:ext>
                </p:extLst>
              </p:nvPr>
            </p:nvGraphicFramePr>
            <p:xfrm>
              <a:off x="896112" y="1669874"/>
              <a:ext cx="10497312" cy="4184904"/>
            </p:xfrm>
            <a:graphic>
              <a:graphicData uri="http://schemas.openxmlformats.org/drawingml/2006/table">
                <a:tbl>
                  <a:tblPr/>
                  <a:tblGrid>
                    <a:gridCol w="29992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988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算式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数量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802" t="-102632" r="-66938" b="-4271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802" t="-200870" r="-66938" b="-32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O_5_BD.11_3#f60660c64?colgroup=6,10,6&amp;vop=1&amp;pid=364fd6485&amp;color=0,0,0&amp;mp=1&amp;vtp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465287"/>
              </p:ext>
            </p:extLst>
          </p:nvPr>
        </p:nvGraphicFramePr>
        <p:xfrm>
          <a:off x="896112" y="896112"/>
          <a:ext cx="10497312" cy="4517266"/>
        </p:xfrm>
        <a:graphic>
          <a:graphicData uri="http://schemas.openxmlformats.org/drawingml/2006/table">
            <a:tbl>
              <a:tblPr/>
              <a:tblGrid>
                <a:gridCol w="2999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8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29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算式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</a:t>
                      </a:r>
                      <a:r>
                        <a:rPr lang="en-US" altLang="zh-CN" sz="32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7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QO_5_AN.12_1#f60660c64?vop=1&amp;pid=364fd6485&amp;color=0,0,0&amp;vtp=1"/>
          <p:cNvSpPr/>
          <p:nvPr/>
        </p:nvSpPr>
        <p:spPr>
          <a:xfrm>
            <a:off x="896112" y="5549900"/>
            <a:ext cx="10533888" cy="638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1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3_BD#d1dab4796?pid=08b64f8df&amp;color=0,0,0&amp;tib=255,255,255&amp;vtp=1&amp;bt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" y="896112"/>
            <a:ext cx="3730752" cy="557784"/>
          </a:xfrm>
          <a:prstGeom prst="rect">
            <a:avLst/>
          </a:prstGeom>
        </p:spPr>
      </p:pic>
      <p:sp>
        <p:nvSpPr>
          <p:cNvPr id="3" name="QO_4_BD.13_1#24605287f?vop=1&amp;pid=d1dab4796&amp;color=0,0,0&amp;vtp=1&amp;bbb=1"/>
          <p:cNvSpPr/>
          <p:nvPr/>
        </p:nvSpPr>
        <p:spPr>
          <a:xfrm>
            <a:off x="896112" y="15875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同学，在今天的活动中，你发现了什么呢？</a:t>
            </a:r>
            <a:endParaRPr lang="en-US" altLang="zh-CN" sz="3200" dirty="0"/>
          </a:p>
        </p:txBody>
      </p:sp>
      <p:sp>
        <p:nvSpPr>
          <p:cNvPr id="4" name="QO_4_AN.14_1#24605287f?vop=1&amp;pid=d1dab4796&amp;color=0,0,0&amp;vtp=1&amp;bbb=1&amp;hb=1"/>
          <p:cNvSpPr/>
          <p:nvPr/>
        </p:nvSpPr>
        <p:spPr>
          <a:xfrm>
            <a:off x="896112" y="2295999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我发现和是7的情况出现的次数最多，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可能性最大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8b64f8df.fixed?pid=7c98604fe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主题活动</a:t>
            </a:r>
            <a:endParaRPr lang="en-US" altLang="zh-CN" sz="4400" dirty="0"/>
          </a:p>
        </p:txBody>
      </p:sp>
      <p:sp>
        <p:nvSpPr>
          <p:cNvPr id="3" name="C_2_BD#08b64f8df.fixed?pid=7c98604fe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掷一掷</a:t>
            </a:r>
            <a:endParaRPr lang="en-US" altLang="zh-CN" sz="1400" dirty="0"/>
          </a:p>
        </p:txBody>
      </p:sp>
      <p:sp>
        <p:nvSpPr>
          <p:cNvPr id="4" name="C_2#08b64f8df.fixed?pid=7c98604fe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a8e09047?pid=08b64f8df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实践时间:_____实践人:_____</a:t>
            </a:r>
            <a:endParaRPr lang="en-US" altLang="zh-CN" sz="3200" dirty="0"/>
          </a:p>
        </p:txBody>
      </p:sp>
      <p:pic>
        <p:nvPicPr>
          <p:cNvPr id="3" name="C_3_BD#33167d05d?pid=08b64f8df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" y="1637552"/>
            <a:ext cx="2587752" cy="557784"/>
          </a:xfrm>
          <a:prstGeom prst="rect">
            <a:avLst/>
          </a:prstGeom>
        </p:spPr>
      </p:pic>
      <p:sp>
        <p:nvSpPr>
          <p:cNvPr id="4" name="P_4_BD#2b4f59d9c?pid=33167d05d&amp;color=0,0,0&amp;vtp=1&amp;bbb=1"/>
          <p:cNvSpPr/>
          <p:nvPr/>
        </p:nvSpPr>
        <p:spPr>
          <a:xfrm>
            <a:off x="896112" y="2323352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实践活动需要的工具：骰子2枚，小盒子1个。</a:t>
            </a:r>
            <a:endParaRPr lang="en-US" altLang="zh-CN" sz="3200" dirty="0"/>
          </a:p>
        </p:txBody>
      </p:sp>
      <p:sp>
        <p:nvSpPr>
          <p:cNvPr id="5" name="C_4_BD#9d3c96256?pid=33167d05d&amp;color=0,0,0&amp;vtp=1&amp;bbb=1"/>
          <p:cNvSpPr/>
          <p:nvPr/>
        </p:nvSpPr>
        <p:spPr>
          <a:xfrm>
            <a:off x="896112" y="2999529"/>
            <a:ext cx="10533888" cy="687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活动一：想一想。</a:t>
            </a:r>
            <a:endParaRPr lang="en-US" altLang="zh-CN" sz="3200" dirty="0"/>
          </a:p>
        </p:txBody>
      </p:sp>
      <p:sp>
        <p:nvSpPr>
          <p:cNvPr id="6" name="QO_5_BD.1_1#7a3dcdc9c?vop=1&amp;pid=9d3c96256&amp;color=0,0,0&amp;vtp=1&amp;bbb=1&amp;hb=1"/>
          <p:cNvSpPr/>
          <p:nvPr/>
        </p:nvSpPr>
        <p:spPr>
          <a:xfrm>
            <a:off x="896112" y="3665453"/>
            <a:ext cx="10533888" cy="1397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思考：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掷2枚骰子，将朝上面的两个点数相加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它们的和</a:t>
            </a:r>
          </a:p>
          <a:p>
            <a:pPr latinLnBrk="1">
              <a:lnSpc>
                <a:spcPts val="55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可能有哪几种呢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？和同桌交流，写一写。</a:t>
            </a:r>
            <a:endParaRPr lang="en-US" altLang="zh-CN" sz="3200" dirty="0"/>
          </a:p>
        </p:txBody>
      </p:sp>
      <p:sp>
        <p:nvSpPr>
          <p:cNvPr id="7" name="QO_5_AN.2_1#7a3dcdc9c?vop=1&amp;pid=9d3c96256&amp;color=0,0,0&amp;vtp=1&amp;bbb=1"/>
          <p:cNvSpPr/>
          <p:nvPr/>
        </p:nvSpPr>
        <p:spPr>
          <a:xfrm>
            <a:off x="896112" y="5052200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它们的和可能是2、3、4、5、6、7、8、9、10、11、12。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5ff0aa2d?pid=33167d05d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活动二：掷一掷。</a:t>
            </a:r>
            <a:endParaRPr lang="en-US" altLang="zh-CN" sz="3200" dirty="0"/>
          </a:p>
        </p:txBody>
      </p:sp>
      <p:sp>
        <p:nvSpPr>
          <p:cNvPr id="3" name="QO_5_BD.3_1#b9585b9d2?vop=1&amp;pid=c5ff0aa2d&amp;color=0,0,0&amp;vtp=1&amp;bbb=1"/>
          <p:cNvSpPr/>
          <p:nvPr/>
        </p:nvSpPr>
        <p:spPr>
          <a:xfrm>
            <a:off x="896112" y="1610199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实验并记录。</a:t>
            </a:r>
            <a:endParaRPr lang="en-US" altLang="zh-CN" sz="3200" dirty="0"/>
          </a:p>
        </p:txBody>
      </p:sp>
      <p:sp>
        <p:nvSpPr>
          <p:cNvPr id="4" name="QO_5_BD.3_2#b9585b9d2?sp=1&amp;vop=1&amp;pid=c5ff0aa2d&amp;color=0,0,0&amp;vtp=1&amp;bbb=1&amp;hb=1"/>
          <p:cNvSpPr/>
          <p:nvPr/>
        </p:nvSpPr>
        <p:spPr>
          <a:xfrm>
            <a:off x="896112" y="2321145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（1）同桌两人组成一个小组，每6个小组为1个大组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每个小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组中一人向盒子里掷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2枚骰子，一共掷20次，另外一人记录。</a:t>
            </a:r>
            <a:endParaRPr lang="en-US" altLang="zh-CN" sz="3200" spc="-100" dirty="0"/>
          </a:p>
        </p:txBody>
      </p:sp>
      <p:sp>
        <p:nvSpPr>
          <p:cNvPr id="5" name="QO_5_BD.3_3#b9585b9d2?sp=1&amp;vop=1&amp;pid=c5ff0aa2d&amp;color=0,0,0&amp;vtp=1&amp;bbb=1&amp;hb=1"/>
          <p:cNvSpPr/>
          <p:nvPr/>
        </p:nvSpPr>
        <p:spPr>
          <a:xfrm>
            <a:off x="896112" y="3857845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（2）掷出的2枚骰子朝上的两个点数的和是几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就在几的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上面涂一格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。涂满其中任意一列，游戏结束。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_4#b9585b9d2?vop=1&amp;pid=c5ff0aa2d&amp;color=0,0,0&amp;mp=1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9306" y="900000"/>
            <a:ext cx="8325791" cy="4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5_AN.4_1#b9585b9d2?vop=1&amp;pid=c5ff0aa2d&amp;color=0,0,0&amp;vtp=1"/>
          <p:cNvSpPr/>
          <p:nvPr/>
        </p:nvSpPr>
        <p:spPr>
          <a:xfrm>
            <a:off x="896112" y="5200564"/>
            <a:ext cx="1053388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_1#28daa58ad?vop=1&amp;pid=c5ff0aa2d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大组长汇总、统计每个小组的实验数据，填好统计表。</a:t>
            </a:r>
            <a:endParaRPr lang="en-US" altLang="zh-CN" sz="3200" dirty="0"/>
          </a:p>
        </p:txBody>
      </p:sp>
      <p:graphicFrame>
        <p:nvGraphicFramePr>
          <p:cNvPr id="7" name="QO_5_BD.5_2#28daa58ad?colgroup=7,1,1,1,1,1,1,1,1,1,1,2&amp;vop=1&amp;pid=c5ff0aa2d&amp;color=0,0,0&amp;vtp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874590"/>
              </p:ext>
            </p:extLst>
          </p:nvPr>
        </p:nvGraphicFramePr>
        <p:xfrm>
          <a:off x="896112" y="1669874"/>
          <a:ext cx="10460736" cy="4184904"/>
        </p:xfrm>
        <a:graphic>
          <a:graphicData uri="http://schemas.openxmlformats.org/drawingml/2006/table">
            <a:tbl>
              <a:tblPr/>
              <a:tblGrid>
                <a:gridCol w="3026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第（1）小组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第（2）小组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第（3）小组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第（4）小组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第（5）小组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QO_5_BD.5_3#28daa58ad?colgroup=7,1,1,1,1,1,1,1,1,1,1,2&amp;vop=1&amp;pid=c5ff0aa2d&amp;color=0,0,0&amp;mp=1&amp;vtp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21663"/>
              </p:ext>
            </p:extLst>
          </p:nvPr>
        </p:nvGraphicFramePr>
        <p:xfrm>
          <a:off x="896112" y="896112"/>
          <a:ext cx="10460736" cy="2092452"/>
        </p:xfrm>
        <a:graphic>
          <a:graphicData uri="http://schemas.openxmlformats.org/drawingml/2006/table">
            <a:tbl>
              <a:tblPr/>
              <a:tblGrid>
                <a:gridCol w="3026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60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52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418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第（6）小组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合计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O_5_AN.6_1#28daa58ad?vop=1&amp;pid=c5ff0aa2d&amp;color=0,0,0&amp;vtp=1"/>
          <p:cNvSpPr/>
          <p:nvPr/>
        </p:nvSpPr>
        <p:spPr>
          <a:xfrm>
            <a:off x="896112" y="3124200"/>
            <a:ext cx="1053388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_1#ca9e1279c?vop=1&amp;pid=c5ff0aa2d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班长汇总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统计各大组数据并和全班同学一起绘制条形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：从整体上观察统计图，你发现了什么规律？</a:t>
            </a:r>
            <a:endParaRPr lang="en-US" altLang="zh-CN" sz="3200" dirty="0"/>
          </a:p>
        </p:txBody>
      </p:sp>
      <p:sp>
        <p:nvSpPr>
          <p:cNvPr id="3" name="QO_5_AN.8_1#ca9e1279c?vop=1&amp;pid=c5ff0aa2d&amp;color=0,0,0&amp;vtp=1&amp;bbb=1"/>
          <p:cNvSpPr/>
          <p:nvPr/>
        </p:nvSpPr>
        <p:spPr>
          <a:xfrm>
            <a:off x="896112" y="3166281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统计数据和绘制统计图略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和是</a:t>
            </a:r>
            <a:r>
              <a:rPr lang="en-US" altLang="zh-CN" sz="3200" b="1" i="0" spc="-5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7的可能性最大；和是12或2的可能性最小。（合理即可）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64fd6485?pid=33167d05d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活动三：探究规律，列举数的组合情况。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_BD#4d209e2ff?pid=364fd6485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思考：和是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∼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的两个数的组合有哪些？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P_5_BD#4d209e2ff?pid=364fd648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b="-184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9_1#1a95a5bdb?vop=1&amp;pid=364fd6485&amp;color=0,0,0&amp;vtp=1&amp;bbb=1"/>
          <p:cNvSpPr/>
          <p:nvPr/>
        </p:nvSpPr>
        <p:spPr>
          <a:xfrm>
            <a:off x="896112" y="226009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照样子填一填。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QO_5_BD.9_2#1a95a5bdb?colgroup=2,7,4,2,2,2,2&amp;vop=1&amp;pid=364fd648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7035657"/>
                  </p:ext>
                </p:extLst>
              </p:nvPr>
            </p:nvGraphicFramePr>
            <p:xfrm>
              <a:off x="896112" y="3034538"/>
              <a:ext cx="10488168" cy="2789936"/>
            </p:xfrm>
            <a:graphic>
              <a:graphicData uri="http://schemas.openxmlformats.org/drawingml/2006/table">
                <a:tbl>
                  <a:tblPr/>
                  <a:tblGrid>
                    <a:gridCol w="1078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145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QO_5_BD.9_2#1a95a5bdb?colgroup=2,7,4,2,2,2,2&amp;vop=1&amp;pid=364fd6485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7035657"/>
                  </p:ext>
                </p:extLst>
              </p:nvPr>
            </p:nvGraphicFramePr>
            <p:xfrm>
              <a:off x="896112" y="3034538"/>
              <a:ext cx="10488168" cy="2789936"/>
            </p:xfrm>
            <a:graphic>
              <a:graphicData uri="http://schemas.openxmlformats.org/drawingml/2006/table">
                <a:tbl>
                  <a:tblPr/>
                  <a:tblGrid>
                    <a:gridCol w="1078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145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939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4241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496" t="-100000" r="-199612" b="-22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1744" t="-100000" r="-199419" b="-2234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4496" t="-201754" r="-199612" b="-125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宽屏</PresentationFormat>
  <Paragraphs>117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KaiTi</vt:lpstr>
      <vt:lpstr>等线</vt:lpstr>
      <vt:lpstr>SimHei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2025-06-23T03:28:10Z</dcterms:created>
  <dcterms:modified xsi:type="dcterms:W3CDTF">2025-06-23T03:28:42Z</dcterms:modified>
  <cp:category/>
  <cp:contentStatus/>
</cp:coreProperties>
</file>