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d7fde5d0009e72371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.jpe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1.png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abc73201.fixed?pid=7a58c90e8&amp;color=237,125,49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3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小数除法</a:t>
            </a:r>
            <a:endParaRPr lang="en-US" altLang="zh-CN" sz="4400" dirty="0"/>
          </a:p>
        </p:txBody>
      </p:sp>
      <p:sp>
        <p:nvSpPr>
          <p:cNvPr id="3" name="C_2_BD#8abc73201.fixed?pid=7a58c90e8&amp;color=0,0,0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第4课时</a:t>
            </a:r>
            <a:r>
              <a:rPr lang="en-US" altLang="zh-CN" sz="14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一个数除以小数（2）</a:t>
            </a:r>
            <a:endParaRPr lang="en-US" altLang="zh-CN" sz="1400" dirty="0"/>
          </a:p>
        </p:txBody>
      </p:sp>
      <p:sp>
        <p:nvSpPr>
          <p:cNvPr id="4" name="C_2#8abc73201.fixed?pid=7a58c90e8&amp;color=255,255,255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1_1#a5099971e?vop=1&amp;pid=8abc73201&amp;color=0,0,0&amp;bt=1&amp;bbb=1"/>
              <p:cNvSpPr/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在括号里填上合适的数。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𝟔𝟒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𝟏𝟖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B_3_BD.1_1#a5099971e?vop=1&amp;pid=8abc73201&amp;color=0,0,0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4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3_BD.1_1#a5099971e?vop=1&amp;pid=8abc73201&amp;color=0,0,0&amp;tib=255,255,255&amp;ii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65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3_BD.1_3#a5099971e?sp=1&amp;vop=1&amp;pid=8abc73201&amp;color=0,0,0&amp;bbb=1"/>
              <p:cNvSpPr/>
              <p:nvPr/>
            </p:nvSpPr>
            <p:spPr>
              <a:xfrm>
                <a:off x="896112" y="2433237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𝟏𝟗𝟕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3_BD.1_3#a5099971e?sp=1&amp;vop=1&amp;pid=8abc73201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33237"/>
                <a:ext cx="10533888" cy="2209800"/>
              </a:xfrm>
              <a:prstGeom prst="rect">
                <a:avLst/>
              </a:prstGeom>
              <a:blipFill rotWithShape="1">
                <a:blip r:embed="rId3"/>
                <a:stretch>
                  <a:fillRect l="-1" t="-25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3_AN.2_1#a5099971e.bracket?vop=1&amp;pid=8abc73201&amp;color=0,0,0&amp;vpa=1&amp;bbb=1"/>
          <p:cNvSpPr/>
          <p:nvPr/>
        </p:nvSpPr>
        <p:spPr>
          <a:xfrm>
            <a:off x="3471418" y="1641680"/>
            <a:ext cx="9048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648</a:t>
            </a:r>
            <a:endParaRPr lang="en-US" altLang="zh-CN" sz="3200" dirty="0"/>
          </a:p>
        </p:txBody>
      </p:sp>
      <p:sp>
        <p:nvSpPr>
          <p:cNvPr id="7" name="QB_3_AN.3_1#a5099971e.bracket?vop=1&amp;pid=8abc73201&amp;color=0,0,0&amp;vpa=2&amp;bbb=1"/>
          <p:cNvSpPr/>
          <p:nvPr/>
        </p:nvSpPr>
        <p:spPr>
          <a:xfrm>
            <a:off x="3471418" y="2438317"/>
            <a:ext cx="9048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240</a:t>
            </a:r>
            <a:endParaRPr lang="en-US" altLang="zh-CN" sz="3200" dirty="0"/>
          </a:p>
        </p:txBody>
      </p:sp>
      <p:sp>
        <p:nvSpPr>
          <p:cNvPr id="8" name="QB_3_AN.4_1#a5099971e.bracket?vop=1&amp;pid=8abc73201&amp;color=0,0,0&amp;vpa=3&amp;bbb=1"/>
          <p:cNvSpPr/>
          <p:nvPr/>
        </p:nvSpPr>
        <p:spPr>
          <a:xfrm>
            <a:off x="3957193" y="3174917"/>
            <a:ext cx="13112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19760</a:t>
            </a:r>
            <a:endParaRPr lang="en-US" altLang="zh-CN" sz="3200" dirty="0"/>
          </a:p>
        </p:txBody>
      </p:sp>
      <p:sp>
        <p:nvSpPr>
          <p:cNvPr id="9" name="QB_3_AN.5_1#a5099971e.bracket?vop=1&amp;pid=8abc73201&amp;color=0,0,0&amp;vpa=4&amp;bbb=1"/>
          <p:cNvSpPr/>
          <p:nvPr/>
        </p:nvSpPr>
        <p:spPr>
          <a:xfrm>
            <a:off x="3319526" y="3911517"/>
            <a:ext cx="11080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8800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  <p:bldP spid="8" grpId="0" animBg="1" build="p"/>
      <p:bldP spid="9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6_1#10b513fe9?vop=1&amp;pid=8abc73201&amp;color=0,0,0&amp;bt=1&amp;bbb=1"/>
              <p:cNvSpPr/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列竖式计算。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  <a:tabLst>
                    <a:tab pos="547624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𝟐𝟒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b="1" kern="0" spc="-99900" dirty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  <a:tabLst>
                    <a:tab pos="5476240" algn="l"/>
                  </a:tabLst>
                  <a:defRPr/>
                </a:pPr>
                <a:endParaRPr lang="en-US" altLang="zh-CN" sz="3200" b="1" kern="0" spc="-99900" dirty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  <a:tabLst>
                    <a:tab pos="5476240" algn="l"/>
                  </a:tabLst>
                  <a:defRPr/>
                </a:pPr>
                <a:endParaRPr lang="en-US" altLang="zh-CN" sz="3200" b="1" kern="0" spc="-99900" dirty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  <a:tabLst>
                    <a:tab pos="547624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𝟐𝟖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𝟐𝟑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𝟑𝟒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B_3_BD.6_1#10b513fe9?vop=1&amp;pid=8abc73201&amp;color=0,0,0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b="-666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3_BD.6_1#10b513fe9?vop=1&amp;pid=8abc73201&amp;color=0,0,0&amp;tib=255,255,255&amp;iip=2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65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6" name="QB_3_AN.7_1#10b513fe9.bracket?vop=1&amp;pid=8abc73201&amp;color=0,0,0&amp;vpa=5&amp;bbb=1"/>
          <p:cNvSpPr/>
          <p:nvPr/>
        </p:nvSpPr>
        <p:spPr>
          <a:xfrm>
            <a:off x="3714305" y="1641680"/>
            <a:ext cx="7016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85</a:t>
            </a:r>
            <a:endParaRPr lang="en-US" altLang="zh-CN" sz="3200" dirty="0"/>
          </a:p>
        </p:txBody>
      </p:sp>
      <p:sp>
        <p:nvSpPr>
          <p:cNvPr id="7" name="QB_3_AN.8_1#10b513fe9.bracket?vop=1&amp;pid=8abc73201&amp;color=0,0,0&amp;vpa=6"/>
          <p:cNvSpPr/>
          <p:nvPr/>
        </p:nvSpPr>
        <p:spPr>
          <a:xfrm>
            <a:off x="8552879" y="16416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</a:t>
            </a:r>
            <a:endParaRPr lang="en-US" altLang="zh-CN" sz="3200" dirty="0"/>
          </a:p>
        </p:txBody>
      </p:sp>
      <p:sp>
        <p:nvSpPr>
          <p:cNvPr id="8" name="QB_3_AN.9_1#10b513fe9.bracket?vop=1&amp;pid=8abc73201&amp;color=0,0,0&amp;vpa=7&amp;bbb=1"/>
          <p:cNvSpPr/>
          <p:nvPr/>
        </p:nvSpPr>
        <p:spPr>
          <a:xfrm>
            <a:off x="3575240" y="3744800"/>
            <a:ext cx="9048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180</a:t>
            </a:r>
            <a:endParaRPr lang="en-US" altLang="zh-CN" sz="3200" dirty="0"/>
          </a:p>
        </p:txBody>
      </p:sp>
      <p:sp>
        <p:nvSpPr>
          <p:cNvPr id="9" name="QB_3_AN.10_1#10b513fe9.bracket?vop=1&amp;pid=8abc73201&amp;color=0,0,0&amp;vpa=8&amp;bbb=1"/>
          <p:cNvSpPr/>
          <p:nvPr/>
        </p:nvSpPr>
        <p:spPr>
          <a:xfrm>
            <a:off x="9051480" y="3744800"/>
            <a:ext cx="7016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70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  <p:bldP spid="8" grpId="0" animBg="1" build="p"/>
      <p:bldP spid="9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3_BD.11_1#3f69d5ff4?vop=1&amp;pid=8abc73201&amp;color=0,0,0&amp;bt=1&amp;bbb=1&amp;hb=1"/>
              <p:cNvSpPr/>
              <p:nvPr/>
            </p:nvSpPr>
            <p:spPr>
              <a:xfrm>
                <a:off x="896112" y="950799"/>
                <a:ext cx="10533888" cy="1117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305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en-US" altLang="zh-CN" sz="305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05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</a:t>
                </a:r>
                <a:r>
                  <a:rPr lang="en-US" altLang="zh-CN" sz="305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下列问题中</a:t>
                </a:r>
                <a:r>
                  <a:rPr lang="en-US" altLang="zh-CN" sz="305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，能用“</a:t>
                </a:r>
                <a14:m>
                  <m:oMath xmlns:m="http://schemas.openxmlformats.org/officeDocument/2006/math">
                    <m:r>
                      <a:rPr lang="en-US" altLang="zh-CN" sz="30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0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0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0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0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0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0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05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305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这个算式解决的是 </a:t>
                </a:r>
                <a:endParaRPr lang="en-US" altLang="zh-CN" sz="305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305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05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05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050" dirty="0"/>
              </a:p>
            </p:txBody>
          </p:sp>
        </mc:Choice>
        <mc:Fallback>
          <p:sp>
            <p:nvSpPr>
              <p:cNvPr id="2" name="QC_3_BD.11_1#3f69d5ff4?vop=1&amp;pid=8abc73201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50799"/>
                <a:ext cx="10533888" cy="1117600"/>
              </a:xfrm>
              <a:prstGeom prst="rect">
                <a:avLst/>
              </a:prstGeom>
              <a:blipFill rotWithShape="1">
                <a:blip r:embed="rId1"/>
                <a:stretch>
                  <a:fillRect l="-1" t="-18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3_BD.11_1#3f69d5ff4?vop=1&amp;pid=8abc73201&amp;color=0,0,0&amp;tib=255,255,255&amp;iip=3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40173" y="900000"/>
            <a:ext cx="1140792" cy="603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3_AN.12_1#3f69d5ff4.bracket?vop=1&amp;pid=8abc73201&amp;color=0,0,0&amp;vpa=9"/>
          <p:cNvSpPr/>
          <p:nvPr/>
        </p:nvSpPr>
        <p:spPr>
          <a:xfrm>
            <a:off x="1200117" y="1515251"/>
            <a:ext cx="539750" cy="558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305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B</a:t>
            </a:r>
            <a:endParaRPr lang="en-US" altLang="zh-CN" sz="3050" dirty="0"/>
          </a:p>
        </p:txBody>
      </p:sp>
      <p:sp>
        <p:nvSpPr>
          <p:cNvPr id="5" name="QC_3_BD.11_2#3f69d5ff4?vop=1&amp;pid=8abc73201&amp;color=0,0,0&amp;bbb=1&amp;hb=1"/>
          <p:cNvSpPr/>
          <p:nvPr/>
        </p:nvSpPr>
        <p:spPr>
          <a:xfrm>
            <a:off x="896112" y="2067383"/>
            <a:ext cx="10533888" cy="3352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305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①要修一条1.2千米的小路，平均每天修0.5千米,</a:t>
            </a:r>
            <a:r>
              <a:rPr lang="en-US" altLang="zh-CN" sz="305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5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几天修完？</a:t>
            </a:r>
            <a:endParaRPr lang="en-US" altLang="zh-CN" sz="3050" dirty="0"/>
          </a:p>
          <a:p>
            <a:pPr latinLnBrk="1">
              <a:lnSpc>
                <a:spcPts val="4400"/>
              </a:lnSpc>
            </a:pPr>
            <a:r>
              <a:rPr lang="en-US" altLang="zh-CN" sz="305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305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小明用1.2元买了0.5千克苹果，1千克苹果要多少钱？</a:t>
            </a:r>
            <a:endParaRPr lang="en-US" altLang="zh-CN" sz="3050" dirty="0"/>
          </a:p>
          <a:p>
            <a:pPr latinLnBrk="1">
              <a:lnSpc>
                <a:spcPts val="4400"/>
              </a:lnSpc>
            </a:pPr>
            <a:r>
              <a:rPr lang="en-US" altLang="zh-CN" sz="305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305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聪聪跑了1.2千米，明明跑的路程是聪聪的一半</a:t>
            </a:r>
            <a:r>
              <a:rPr lang="en-US" altLang="zh-CN" sz="305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05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明明跑了</a:t>
            </a:r>
            <a:endParaRPr lang="en-US" altLang="zh-CN" sz="305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305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多少千米</a:t>
            </a:r>
            <a:r>
              <a:rPr lang="en-US" altLang="zh-CN" sz="305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050" dirty="0"/>
          </a:p>
          <a:p>
            <a:pPr latinLnBrk="1">
              <a:lnSpc>
                <a:spcPts val="4400"/>
              </a:lnSpc>
            </a:pPr>
            <a:r>
              <a:rPr lang="en-US" altLang="zh-CN" sz="305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305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一辆电动车行驶1.2千米，需要耗电0.5千瓦时，耗电</a:t>
            </a:r>
            <a:r>
              <a:rPr lang="en-US" altLang="zh-CN" sz="305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305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千瓦时</a:t>
            </a:r>
            <a:endParaRPr lang="en-US" altLang="zh-CN" sz="305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305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可以行多少千米</a:t>
            </a:r>
            <a:r>
              <a:rPr lang="en-US" altLang="zh-CN" sz="305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050" dirty="0"/>
          </a:p>
        </p:txBody>
      </p:sp>
      <p:sp>
        <p:nvSpPr>
          <p:cNvPr id="6" name="QC_3_BD.11_3#3f69d5ff4.choices?vop=1&amp;pid=8abc73201&amp;color=0,0,0&amp;bbb=1"/>
          <p:cNvSpPr/>
          <p:nvPr/>
        </p:nvSpPr>
        <p:spPr>
          <a:xfrm>
            <a:off x="896112" y="5394783"/>
            <a:ext cx="10533888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395220" algn="l"/>
                <a:tab pos="5158740" algn="l"/>
                <a:tab pos="7947660" algn="l"/>
              </a:tabLst>
              <a:defRPr/>
            </a:pPr>
            <a:r>
              <a:rPr lang="en-US" altLang="zh-CN" sz="305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305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05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5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①②</a:t>
            </a:r>
            <a:r>
              <a:rPr lang="en-US" altLang="zh-CN" sz="305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05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05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05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5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①②④</a:t>
            </a:r>
            <a:r>
              <a:rPr lang="en-US" altLang="zh-CN" sz="305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05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305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05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5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①③④</a:t>
            </a:r>
            <a:r>
              <a:rPr lang="en-US" altLang="zh-CN" sz="305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05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05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05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05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①②③</a:t>
            </a:r>
            <a:endParaRPr lang="en-US" altLang="zh-CN" sz="30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3_1#e0791e2f9?vop=1&amp;pid=8abc73201&amp;color=0,0,0&amp;bt=1&amp;bbb=1&amp;hb=1"/>
          <p:cNvSpPr/>
          <p:nvPr/>
        </p:nvSpPr>
        <p:spPr>
          <a:xfrm>
            <a:off x="896112" y="900000"/>
            <a:ext cx="10533888" cy="3619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中国高铁世界闻名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，具备运行速度快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乘坐舒适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等特点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，极大地方便了人们的出行。从A地到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地的铁路长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约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1350千米，乘普通列车大约需12小时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乘高铁列车大约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需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4.8小时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高铁列车比普通列车平均每小时大约多行驶多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少千米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/>
          </a:p>
        </p:txBody>
      </p:sp>
      <p:pic>
        <p:nvPicPr>
          <p:cNvPr id="3" name="QO_3_BD.13_1#e0791e2f9?vop=1&amp;pid=8abc73201&amp;color=0,0,0&amp;tib=255,255,255&amp;iip=4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168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3_AN.14_1#e0791e2f9?vop=1&amp;pid=8abc73201&amp;color=0,0,0&amp;bbb=1"/>
              <p:cNvSpPr/>
              <p:nvPr/>
            </p:nvSpPr>
            <p:spPr>
              <a:xfrm>
                <a:off x="896112" y="4579537"/>
                <a:ext cx="10533888" cy="1447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𝟏𝟑𝟓𝟎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𝟏𝟑𝟓𝟎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𝟏𝟔𝟖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（千米）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：高铁列车比普通列车平均每小时大约多行驶168.75千米。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3_AN.14_1#e0791e2f9?vop=1&amp;pid=8abc73201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579537"/>
                <a:ext cx="10533888" cy="1447800"/>
              </a:xfrm>
              <a:prstGeom prst="rect">
                <a:avLst/>
              </a:prstGeom>
              <a:blipFill rotWithShape="1">
                <a:blip r:embed="rId2"/>
                <a:stretch>
                  <a:fillRect l="-1" t="-38" r="-3665" b="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5_1#e81c6cc79?vop=1&amp;pid=8abc73201&amp;color=0,0,0&amp;bt=1&amp;bbb=1&amp;hb=1"/>
          <p:cNvSpPr/>
          <p:nvPr/>
        </p:nvSpPr>
        <p:spPr>
          <a:xfrm>
            <a:off x="896112" y="900000"/>
            <a:ext cx="10533888" cy="3619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为弘扬尊老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、爱老、敬老、助老的传统美德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志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愿者张叔叔和李叔叔分别骑自行车和摩托车去敬老院做公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益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。他们从相距72千米的两地同时出发，相向而行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李叔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叔骑摩托车平均每小时行驶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48千米，若他们经过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1.2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小时相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遇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，张叔叔骑自行车平均每小时行驶多少千米？</a:t>
            </a:r>
            <a:endParaRPr lang="en-US" altLang="zh-CN" sz="3200" dirty="0"/>
          </a:p>
        </p:txBody>
      </p:sp>
      <p:pic>
        <p:nvPicPr>
          <p:cNvPr id="3" name="QO_3_BD.15_1#e81c6cc79?vop=1&amp;pid=8abc73201&amp;color=0,0,0&amp;tib=255,255,255&amp;iip=5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168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3_AN.16_1#e81c6cc79?vop=1&amp;pid=8abc73201&amp;color=0,0,0&amp;bbb=1"/>
              <p:cNvSpPr/>
              <p:nvPr/>
            </p:nvSpPr>
            <p:spPr>
              <a:xfrm>
                <a:off x="896112" y="4579537"/>
                <a:ext cx="10533888" cy="1447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（千米）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：张叔叔骑自行车平均每小时行驶12千米。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3_AN.16_1#e81c6cc79?vop=1&amp;pid=8abc73201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579537"/>
                <a:ext cx="10533888" cy="1447800"/>
              </a:xfrm>
              <a:prstGeom prst="rect">
                <a:avLst/>
              </a:prstGeom>
              <a:blipFill rotWithShape="1">
                <a:blip r:embed="rId2"/>
                <a:stretch>
                  <a:fillRect l="-1" t="-38" b="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7_1#a5fb54fd8?vop=1&amp;pid=8abc73201&amp;color=0,0,0&amp;bt=1&amp;bbb=1&amp;hb=1"/>
          <p:cNvSpPr/>
          <p:nvPr/>
        </p:nvSpPr>
        <p:spPr>
          <a:xfrm>
            <a:off x="896112" y="900000"/>
            <a:ext cx="10533888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某停车场规定停车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1小时以内（含1小时）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收费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1.5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元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，超过1小时的部分按每小时2.5元收费（不足1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小时按照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小时计算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）。李阿姨交了11.5元的停车费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李阿姨的车最多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停了多长时间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/>
          </a:p>
        </p:txBody>
      </p:sp>
      <p:pic>
        <p:nvPicPr>
          <p:cNvPr id="3" name="QO_3_BD.17_1#a5fb54fd8?vop=1&amp;pid=8abc73201&amp;color=0,0,0&amp;tib=255,255,255&amp;iip=6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65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3_AN.18_1#a5fb54fd8?vop=1&amp;pid=8abc73201&amp;color=0,0,0&amp;bbb=1"/>
              <p:cNvSpPr/>
              <p:nvPr/>
            </p:nvSpPr>
            <p:spPr>
              <a:xfrm>
                <a:off x="896112" y="3893737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（时）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：李阿姨的车最多停了5小时。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3_AN.18_1#a5fb54fd8?vop=1&amp;pid=8abc73201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893737"/>
                <a:ext cx="10533888" cy="1473200"/>
              </a:xfrm>
              <a:prstGeom prst="rect">
                <a:avLst/>
              </a:prstGeom>
              <a:blipFill rotWithShape="1">
                <a:blip r:embed="rId2"/>
                <a:stretch>
                  <a:fillRect l="-1" t="-37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1070</Words>
  <Application>WPS 演示</Application>
  <PresentationFormat>宽屏</PresentationFormat>
  <Paragraphs>75</Paragraphs>
  <Slides>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Times New Roman</vt:lpstr>
      <vt:lpstr>Cambria Math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3</cp:revision>
  <dcterms:created xsi:type="dcterms:W3CDTF">2025-06-23T02:02:00Z</dcterms:created>
  <dcterms:modified xsi:type="dcterms:W3CDTF">2025-06-26T03:25:04Z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A24B5ECC58A74F14B1FD4550688E847D_12</vt:lpwstr>
  </property>
  <property fmtid="{D5CDD505-2E9C-101B-9397-08002B2CF9AE}" pid="3" name="KSOProductBuildVer">
    <vt:lpwstr>2052-12.1.0.21541</vt:lpwstr>
  </property>
</Properties>
</file>