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2366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b9ec990009638d9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41_1#d15aa9862?vop=1&amp;pid=2b92e95ef&amp;color=0,0,0&amp;vtp=1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时，需要多少根火柴棒？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BD.41_1#d15aa9862?vop=1&amp;pid=2b92e95e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>
                <a:blip r:embed="rId3"/>
                <a:stretch>
                  <a:fillRect l="-2315" t="-847" b="-220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42_1#d15aa9862?vop=1&amp;pid=2b92e95ef&amp;color=0,0,0&amp;vtp=1&amp;bbb=1"/>
              <p:cNvSpPr/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：需要71根火柴棒。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42_1#d15aa9862?vop=1&amp;pid=2b92e95e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blipFill>
                <a:blip r:embed="rId4"/>
                <a:stretch>
                  <a:fillRect l="-2315" b="-103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758bae12.fixed?pid=974eef2cd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简易方程</a:t>
            </a:r>
            <a:endParaRPr lang="en-US" altLang="zh-CN" sz="4400" dirty="0"/>
          </a:p>
        </p:txBody>
      </p:sp>
      <p:sp>
        <p:nvSpPr>
          <p:cNvPr id="3" name="C_3_BD#c758bae12.fixed?pid=974eef2cd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第4课时</a:t>
            </a:r>
            <a:r>
              <a:rPr lang="en-US" altLang="zh-CN" sz="1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用字母表示数量关系（3）</a:t>
            </a:r>
            <a:endParaRPr lang="en-US" altLang="zh-CN" sz="1400" dirty="0"/>
          </a:p>
        </p:txBody>
      </p:sp>
      <p:sp>
        <p:nvSpPr>
          <p:cNvPr id="4" name="C_3#c758bae12.fixed?pid=974eef2cd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_1#54102c569?vop=1&amp;pid=c758bae12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计算下面各式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B_4_BD.1_1#54102c569?vop=1&amp;pid=c758bae12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1_2#54102c569?sp=1&amp;vop=1&amp;pid=c758bae12&amp;color=0,0,0&amp;vtp=1&amp;bbb=1"/>
              <p:cNvSpPr/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120894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120894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4_BD.1_2#54102c569?sp=1&amp;vop=1&amp;pid=c758bae1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blipFill>
                <a:blip r:embed="rId4"/>
                <a:stretch>
                  <a:fillRect b="-103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1_3#54102c569?sp=1&amp;vop=1&amp;pid=c758bae12&amp;color=0,0,0&amp;vtp=1&amp;bbb=1"/>
              <p:cNvSpPr/>
              <p:nvPr/>
            </p:nvSpPr>
            <p:spPr>
              <a:xfrm>
                <a:off x="896112" y="3146899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120894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4_BD.1_3#54102c569?sp=1&amp;vop=1&amp;pid=c758bae1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46899"/>
                <a:ext cx="10533888" cy="723900"/>
              </a:xfrm>
              <a:prstGeom prst="rect">
                <a:avLst/>
              </a:prstGeom>
              <a:blipFill>
                <a:blip r:embed="rId5"/>
                <a:stretch>
                  <a:fillRect b="-218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2_1#54102c569.bracket?vop=1&amp;pid=c758bae12&amp;color=0,0,0&amp;vpa=1&amp;vtp=1&amp;bbb=1"/>
              <p:cNvSpPr/>
              <p:nvPr/>
            </p:nvSpPr>
            <p:spPr>
              <a:xfrm>
                <a:off x="3117914" y="1786699"/>
                <a:ext cx="1078992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2_1#54102c569.bracket?vop=1&amp;pid=c758bae12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7914" y="1786699"/>
                <a:ext cx="1078992" cy="508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3_1#54102c569.bracket?vop=1&amp;pid=c758bae12&amp;color=0,0,0&amp;vpa=2&amp;vtp=1&amp;bbb=1"/>
              <p:cNvSpPr/>
              <p:nvPr/>
            </p:nvSpPr>
            <p:spPr>
              <a:xfrm>
                <a:off x="8857806" y="1786699"/>
                <a:ext cx="1674432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3_1#54102c569.bracket?vop=1&amp;pid=c758bae12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7806" y="1786699"/>
                <a:ext cx="1674432" cy="508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4_1#54102c569.bracket?vop=1&amp;pid=c758bae12&amp;color=0,0,0&amp;vpa=3&amp;vtp=1&amp;bbb=1"/>
              <p:cNvSpPr/>
              <p:nvPr/>
            </p:nvSpPr>
            <p:spPr>
              <a:xfrm>
                <a:off x="3472053" y="2533459"/>
                <a:ext cx="1572832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4_1#54102c569.bracket?vop=1&amp;pid=c758bae12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2053" y="2533459"/>
                <a:ext cx="1572832" cy="5080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5_1#54102c569.bracket?vop=1&amp;pid=c758bae12&amp;color=0,0,0&amp;vpa=4&amp;vtp=1&amp;bbb=1"/>
              <p:cNvSpPr/>
              <p:nvPr/>
            </p:nvSpPr>
            <p:spPr>
              <a:xfrm>
                <a:off x="7818375" y="2533459"/>
                <a:ext cx="944563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5_1#54102c569.bracket?vop=1&amp;pid=c758bae12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8375" y="2533459"/>
                <a:ext cx="944563" cy="50800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AN.6_1#54102c569.bracket?vop=1&amp;pid=c758bae12&amp;color=0,0,0&amp;vpa=5&amp;vtp=1&amp;bbb=1"/>
              <p:cNvSpPr/>
              <p:nvPr/>
            </p:nvSpPr>
            <p:spPr>
              <a:xfrm>
                <a:off x="3590989" y="3318827"/>
                <a:ext cx="1321880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4_AN.6_1#54102c569.bracket?vop=1&amp;pid=c758bae12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0989" y="3318827"/>
                <a:ext cx="1321880" cy="50800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4_AN.7_1#54102c569.bracket?vop=1&amp;pid=c758bae12&amp;color=0,0,0&amp;vpa=6&amp;vtp=1&amp;bbb=1"/>
              <p:cNvSpPr/>
              <p:nvPr/>
            </p:nvSpPr>
            <p:spPr>
              <a:xfrm>
                <a:off x="8337106" y="3318827"/>
                <a:ext cx="701675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4_AN.7_1#54102c569.bracket?vop=1&amp;pid=c758bae12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7106" y="3318827"/>
                <a:ext cx="701675" cy="50800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_1#fe4834380?vop=1&amp;pid=c758bae12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求含有字母的式子的值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8_1#fe4834380?vop=1&amp;pid=c758bae12&amp;color=0,0,0&amp;tib=255,255,255&amp;iip=2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9_1#33006c7bb?vop=1&amp;pid=fe4834380&amp;color=0,0,0&amp;vtp=1&amp;bbb=1"/>
              <p:cNvSpPr/>
              <p:nvPr/>
            </p:nvSpPr>
            <p:spPr>
              <a:xfrm>
                <a:off x="896112" y="1610199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𝟖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时，求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的值。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5_BD.9_1#33006c7bb?vop=1&amp;pid=fe483438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723900"/>
              </a:xfrm>
              <a:prstGeom prst="rect">
                <a:avLst/>
              </a:prstGeom>
              <a:blipFill>
                <a:blip r:embed="rId4"/>
                <a:stretch>
                  <a:fillRect l="-2315" b="-218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10_1#33006c7bb?vop=1&amp;pid=fe4834380&amp;color=0,0,0&amp;vtp=1&amp;bbb=1"/>
              <p:cNvSpPr/>
              <p:nvPr/>
            </p:nvSpPr>
            <p:spPr>
              <a:xfrm>
                <a:off x="896112" y="2321145"/>
                <a:ext cx="10533888" cy="698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10_1#33006c7bb?vop=1&amp;pid=fe483438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21145"/>
                <a:ext cx="10533888" cy="6985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BD.11_1#a00c64905?vop=1&amp;pid=fe4834380&amp;color=0,0,0&amp;vtp=1&amp;bbb=1"/>
              <p:cNvSpPr/>
              <p:nvPr/>
            </p:nvSpPr>
            <p:spPr>
              <a:xfrm>
                <a:off x="896112" y="3008024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𝟖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时，求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𝒚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的值。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O_5_BD.11_1#a00c64905?vop=1&amp;pid=fe483438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008024"/>
                <a:ext cx="10533888" cy="723900"/>
              </a:xfrm>
              <a:prstGeom prst="rect">
                <a:avLst/>
              </a:prstGeom>
              <a:blipFill>
                <a:blip r:embed="rId6"/>
                <a:stretch>
                  <a:fillRect l="-2315" b="-218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5_AN.12_1#a00c64905?vop=1&amp;pid=fe4834380&amp;color=0,0,0&amp;vtp=1&amp;bbb=1"/>
              <p:cNvSpPr/>
              <p:nvPr/>
            </p:nvSpPr>
            <p:spPr>
              <a:xfrm>
                <a:off x="896112" y="3718970"/>
                <a:ext cx="10533888" cy="698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O_5_AN.12_1#a00c64905?vop=1&amp;pid=fe483438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718970"/>
                <a:ext cx="10533888" cy="6985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3_1#b88ab81e2?vop=1&amp;pid=c758bae12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糖糖买了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元/本的笔记本3本，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元/支的铅笔3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用电子钱包支付后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，剩余金额显示18.90元。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13_1#b88ab81e2?vop=1&amp;pid=c758bae1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>
                <a:blip r:embed="rId3"/>
                <a:stretch>
                  <a:fillRect l="-2315" r="-3530" b="-99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BD.13_1#b88ab81e2?vop=1&amp;pid=c758bae12&amp;color=0,0,0&amp;tib=255,255,255&amp;iip=3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13_2#b88ab81e2?vop=1&amp;pid=c758bae12&amp;color=0,0,0&amp;vtp=1&amp;bbb=1"/>
              <p:cNvSpPr/>
              <p:nvPr/>
            </p:nvSpPr>
            <p:spPr>
              <a:xfrm>
                <a:off x="896112" y="2423253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𝒃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𝟗𝟎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BD.13_2#b88ab81e2?vop=1&amp;pid=c758bae1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3253"/>
                <a:ext cx="10533888" cy="2209800"/>
              </a:xfrm>
              <a:prstGeom prst="rect">
                <a:avLst/>
              </a:prstGeom>
              <a:blipFill>
                <a:blip r:embed="rId5"/>
                <a:stretch>
                  <a:fillRect b="-580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14_1#b88ab81e2.blank?vop=1&amp;pid=c758bae12&amp;color=0,0,0&amp;vpa=7&amp;vtp=1&amp;bbb=1"/>
          <p:cNvSpPr/>
          <p:nvPr/>
        </p:nvSpPr>
        <p:spPr>
          <a:xfrm>
            <a:off x="3184906" y="2390233"/>
            <a:ext cx="6413500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买3本笔记本和3支铅笔一共多少元</a:t>
            </a:r>
            <a:endParaRPr lang="en-US" altLang="zh-CN" sz="3200" dirty="0"/>
          </a:p>
        </p:txBody>
      </p:sp>
      <p:sp>
        <p:nvSpPr>
          <p:cNvPr id="6" name="QB_4_AN.15_1#b88ab81e2.blank?vop=1&amp;pid=c758bae12&amp;color=0,0,0&amp;vpa=8&amp;vtp=1&amp;bbb=1"/>
          <p:cNvSpPr/>
          <p:nvPr/>
        </p:nvSpPr>
        <p:spPr>
          <a:xfrm>
            <a:off x="3278568" y="3126833"/>
            <a:ext cx="6413500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买3本笔记本和3支铅笔一共多少元</a:t>
            </a:r>
            <a:endParaRPr lang="en-US" altLang="zh-CN" sz="3200" dirty="0"/>
          </a:p>
        </p:txBody>
      </p:sp>
      <p:sp>
        <p:nvSpPr>
          <p:cNvPr id="7" name="QB_4_AN.16_1#b88ab81e2.blank?vop=1&amp;pid=c758bae12&amp;color=0,0,0&amp;vpa=9&amp;vtp=1&amp;bbb=1"/>
          <p:cNvSpPr/>
          <p:nvPr/>
        </p:nvSpPr>
        <p:spPr>
          <a:xfrm>
            <a:off x="4885817" y="3863433"/>
            <a:ext cx="559911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原来电子钱包中一共有多少元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7_1#30916128b?vop=1&amp;pid=c758bae12&amp;color=0,0,0&amp;vtp=1&amp;bt=1&amp;bbb=1"/>
              <p:cNvSpPr/>
              <p:nvPr/>
            </p:nvSpPr>
            <p:spPr>
              <a:xfrm>
                <a:off x="896112" y="900000"/>
                <a:ext cx="10533888" cy="82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5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在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700" b="1" i="0" kern="0" spc="-9990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里填上“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17_1#30916128b?vop=1&amp;pid=c758bae1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825500"/>
              </a:xfrm>
              <a:prstGeom prst="rect">
                <a:avLst/>
              </a:prstGeom>
              <a:blipFill>
                <a:blip r:embed="rId3"/>
                <a:stretch>
                  <a:fillRect l="-2315" b="-1629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17_1#30916128b?vop=1&amp;pid=c758bae12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10874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17_1#30916128b?vop=1&amp;pid=c758bae12&amp;color=0,0,0&amp;tib=255,255,255&amp;iip=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5345" y="904572"/>
            <a:ext cx="822960" cy="8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BD.18_1#6af8f4979?sp=1&amp;vop=1&amp;pid=30916128b&amp;color=0,0,0&amp;vtp=1&amp;bbb=1"/>
              <p:cNvSpPr/>
              <p:nvPr/>
            </p:nvSpPr>
            <p:spPr>
              <a:xfrm>
                <a:off x="896112" y="1698386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时，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5_BD.18_1#6af8f4979?sp=1&amp;vop=1&amp;pid=30916128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98386"/>
                <a:ext cx="10533888" cy="723900"/>
              </a:xfrm>
              <a:prstGeom prst="rect">
                <a:avLst/>
              </a:prstGeom>
              <a:blipFill>
                <a:blip r:embed="rId6"/>
                <a:stretch>
                  <a:fillRect l="-2315" t="-847" b="-220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5_BD.18_2#6af8f4979?vop=1&amp;pid=30916128b&amp;color=0,0,0&amp;tib=255,255,255&amp;vip=10#11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2472832"/>
            <a:ext cx="5870448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O_5_WB.19_1#6af8f4979.white_block?vop=1&amp;pid=30916128b&amp;color=0,0,0&amp;vpa=10&amp;vtp=1"/>
          <p:cNvSpPr/>
          <p:nvPr/>
        </p:nvSpPr>
        <p:spPr>
          <a:xfrm>
            <a:off x="2084832" y="2756296"/>
            <a:ext cx="429768" cy="24688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QO_5_WB.20_1#6af8f4979.white_block?vop=1&amp;pid=30916128b&amp;color=0,0,0&amp;vpa=11&amp;vtp=1"/>
          <p:cNvSpPr/>
          <p:nvPr/>
        </p:nvSpPr>
        <p:spPr>
          <a:xfrm>
            <a:off x="5559552" y="2765440"/>
            <a:ext cx="384048" cy="2286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O_5_BD.21_1#cd117c973?sp=1&amp;vop=1&amp;pid=30916128b&amp;color=0,0,0&amp;vtp=1&amp;bbb=1"/>
              <p:cNvSpPr/>
              <p:nvPr/>
            </p:nvSpPr>
            <p:spPr>
              <a:xfrm>
                <a:off x="896112" y="3298332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时，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9" name="QO_5_BD.21_1#cd117c973?sp=1&amp;vop=1&amp;pid=30916128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298332"/>
                <a:ext cx="10533888" cy="723900"/>
              </a:xfrm>
              <a:prstGeom prst="rect">
                <a:avLst/>
              </a:prstGeom>
              <a:blipFill>
                <a:blip r:embed="rId8"/>
                <a:stretch>
                  <a:fillRect l="-2315" b="-218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QO_5_BD.21_2#cd117c973?vop=1&amp;pid=30916128b&amp;color=0,0,0&amp;tib=255,255,255&amp;vip=12#13&amp;vtp=1" descr="preencoded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4072778"/>
            <a:ext cx="6940296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1" name="QO_5_WB.22_1#cd117c973.white_block?vop=1&amp;pid=30916128b&amp;color=0,0,0&amp;vpa=12&amp;vtp=1"/>
          <p:cNvSpPr/>
          <p:nvPr/>
        </p:nvSpPr>
        <p:spPr>
          <a:xfrm>
            <a:off x="3072384" y="4502546"/>
            <a:ext cx="466344" cy="24688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2" name="QO_5_WB.23_1#cd117c973.white_block?vop=1&amp;pid=30916128b&amp;color=0,0,0&amp;vpa=13&amp;vtp=1"/>
          <p:cNvSpPr/>
          <p:nvPr/>
        </p:nvSpPr>
        <p:spPr>
          <a:xfrm>
            <a:off x="6830568" y="4493402"/>
            <a:ext cx="448056" cy="26517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11" grpId="0" build="p" animBg="1"/>
      <p:bldP spid="1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4_1#f08bc50d0?vop=1&amp;pid=c758bae12&amp;color=0,0,0&amp;vtp=1&amp;bt=1&amp;bbb=1&amp;hb=1"/>
          <p:cNvSpPr/>
          <p:nvPr/>
        </p:nvSpPr>
        <p:spPr>
          <a:xfrm>
            <a:off x="896112" y="896112"/>
            <a:ext cx="10533888" cy="1270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张叔叔每天投递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75份快递，李叔叔每天投递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60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份</a:t>
            </a: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快递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。（教材P61第6题变式）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4_BD.24_1#f08bc50d0?vop=1&amp;pid=c758bae12&amp;color=0,0,0&amp;tib=255,255,255&amp;iip=6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87172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25_1#a5c4ac3ab?vop=1&amp;pid=f08bc50d0&amp;color=0,0,0&amp;vtp=1&amp;bbb=1&amp;hb=1"/>
              <p:cNvSpPr/>
              <p:nvPr/>
            </p:nvSpPr>
            <p:spPr>
              <a:xfrm>
                <a:off x="896112" y="2232753"/>
                <a:ext cx="10533888" cy="1270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（1）他们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天共投递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份快递，如果他们一共投递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𝒚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1" i="0" kern="0" spc="-99900" smtClean="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份快递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要用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天。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5_BD.25_1#a5c4ac3ab?vop=1&amp;pid=f08bc50d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32753"/>
                <a:ext cx="10533888" cy="1270000"/>
              </a:xfrm>
              <a:prstGeom prst="rect">
                <a:avLst/>
              </a:prstGeom>
              <a:blipFill>
                <a:blip r:embed="rId4"/>
                <a:stretch>
                  <a:fillRect l="-2315" t="-5263" b="-138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26_1#a5c4ac3ab.bracket?vop=1&amp;pid=f08bc50d0&amp;color=0,0,0&amp;vpa=14&amp;vtp=1&amp;bbb=1"/>
              <p:cNvSpPr/>
              <p:nvPr/>
            </p:nvSpPr>
            <p:spPr>
              <a:xfrm>
                <a:off x="4761674" y="2331275"/>
                <a:ext cx="1169988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𝟏𝟑𝟓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26_1#a5c4ac3ab.bracket?vop=1&amp;pid=f08bc50d0&amp;color=0,0,0&amp;vpa=1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1674" y="2331275"/>
                <a:ext cx="1169988" cy="508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27_1#a5c4ac3ab.bracket?vop=1&amp;pid=f08bc50d0&amp;color=0,0,0&amp;vpa=15&amp;vtp=1&amp;bbb=1"/>
              <p:cNvSpPr/>
              <p:nvPr/>
            </p:nvSpPr>
            <p:spPr>
              <a:xfrm>
                <a:off x="3571049" y="2970085"/>
                <a:ext cx="1661732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𝟏𝟑𝟓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27_1#a5c4ac3ab.bracket?vop=1&amp;pid=f08bc50d0&amp;color=0,0,0&amp;vpa=1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1049" y="2970085"/>
                <a:ext cx="1661732" cy="508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O_5_BD.28_1#2b0a772dc?vop=1&amp;pid=f08bc50d0&amp;color=0,0,0&amp;vtp=1&amp;bbb=1&amp;hb=1"/>
          <p:cNvSpPr/>
          <p:nvPr/>
        </p:nvSpPr>
        <p:spPr>
          <a:xfrm>
            <a:off x="896112" y="3566253"/>
            <a:ext cx="10533888" cy="1270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（2）用第（1）题中的式子计算他们投递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1080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份快递用了</a:t>
            </a: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多少天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O_5_AN.29_1#2b0a772dc?vop=1&amp;pid=f08bc50d0&amp;color=0,0,0&amp;vtp=1&amp;bbb=1"/>
              <p:cNvSpPr/>
              <p:nvPr/>
            </p:nvSpPr>
            <p:spPr>
              <a:xfrm>
                <a:off x="896112" y="4899753"/>
                <a:ext cx="10533888" cy="1270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𝟏𝟎𝟖𝟎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𝒚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𝟏𝟑𝟓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𝟏𝟎𝟖𝟎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𝟏𝟑𝟓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：他们投递1080份快递用了8天。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QO_5_AN.29_1#2b0a772dc?vop=1&amp;pid=f08bc50d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899753"/>
                <a:ext cx="10533888" cy="1270000"/>
              </a:xfrm>
              <a:prstGeom prst="rect">
                <a:avLst/>
              </a:prstGeom>
              <a:blipFill>
                <a:blip r:embed="rId7"/>
                <a:stretch>
                  <a:fillRect l="-2315" t="-5769" b="-1394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30_1#61681538f?vop=1&amp;pid=c758bae12&amp;color=0,0,0&amp;vtp=1&amp;bt=1&amp;bbb=1&amp;hb=1"/>
              <p:cNvSpPr/>
              <p:nvPr/>
            </p:nvSpPr>
            <p:spPr>
              <a:xfrm>
                <a:off x="896112" y="896113"/>
                <a:ext cx="10533888" cy="2171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某电影院设计了一个儿童厅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有楼上和楼下两层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楼上和楼下都有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排，楼上每排有25个座位，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楼下每排有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35</a:t>
                </a: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个座位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4_BD.30_1#61681538f?vop=1&amp;pid=c758bae1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3"/>
                <a:ext cx="10533888" cy="2171700"/>
              </a:xfrm>
              <a:prstGeom prst="rect">
                <a:avLst/>
              </a:prstGeom>
              <a:blipFill>
                <a:blip r:embed="rId3"/>
                <a:stretch>
                  <a:fillRect l="-2315" r="-4456" b="-61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30_1#61681538f?vop=1&amp;pid=c758bae12&amp;color=0,0,0&amp;tib=255,255,255&amp;iip=7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27799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5_BD.31_1#2ffae0e38?vop=1&amp;pid=61681538f&amp;color=0,0,0&amp;vtp=1&amp;bbb=1"/>
          <p:cNvSpPr/>
          <p:nvPr/>
        </p:nvSpPr>
        <p:spPr>
          <a:xfrm>
            <a:off x="896112" y="3134453"/>
            <a:ext cx="11074400" cy="711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用含有字母的式子表示这个儿童厅共有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个座位。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32_1#2ffae0e38.bracket?vop=1&amp;pid=61681538f&amp;color=0,0,0&amp;vpa=16&amp;vtp=1&amp;bbb=1"/>
              <p:cNvSpPr/>
              <p:nvPr/>
            </p:nvSpPr>
            <p:spPr>
              <a:xfrm>
                <a:off x="9027288" y="3310953"/>
                <a:ext cx="944563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32_1#2ffae0e38.bracket?vop=1&amp;pid=61681538f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7288" y="3310953"/>
                <a:ext cx="944563" cy="508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BD.33_1#9e5838622?vop=1&amp;pid=61681538f&amp;color=0,0,0&amp;vtp=1&amp;bbb=1"/>
              <p:cNvSpPr/>
              <p:nvPr/>
            </p:nvSpPr>
            <p:spPr>
              <a:xfrm>
                <a:off x="896112" y="3832953"/>
                <a:ext cx="10533888" cy="711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（2）当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时，这个儿童厅共有多少个座位？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O_5_BD.33_1#9e5838622?vop=1&amp;pid=61681538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32953"/>
                <a:ext cx="10533888" cy="711200"/>
              </a:xfrm>
              <a:prstGeom prst="rect">
                <a:avLst/>
              </a:prstGeom>
              <a:blipFill>
                <a:blip r:embed="rId6"/>
                <a:stretch>
                  <a:fillRect l="-2315" t="-1724" b="-232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5_AN.34_1#9e5838622?vop=1&amp;pid=61681538f&amp;color=0,0,0&amp;vtp=1&amp;bbb=1"/>
              <p:cNvSpPr/>
              <p:nvPr/>
            </p:nvSpPr>
            <p:spPr>
              <a:xfrm>
                <a:off x="896112" y="4531452"/>
                <a:ext cx="10533888" cy="1447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𝟏𝟓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：这个儿童厅共有900个座位。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QO_5_AN.34_1#9e5838622?vop=1&amp;pid=61681538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531452"/>
                <a:ext cx="10533888" cy="1447800"/>
              </a:xfrm>
              <a:prstGeom prst="rect">
                <a:avLst/>
              </a:prstGeom>
              <a:blipFill>
                <a:blip r:embed="rId7"/>
                <a:stretch>
                  <a:fillRect l="-2315" b="-109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5_1#2b92e95ef?vop=1&amp;pid=c758bae12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小明用火柴棒摆八边形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，如下图所示。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4_BD.35_1#2b92e95ef?vop=1&amp;pid=c758bae12&amp;color=0,0,0&amp;tib=255,255,255&amp;iip=8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#2b92e95ef?vop=1&amp;pid=c758bae12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5696" y="1676146"/>
            <a:ext cx="3483864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BD.36_1#a099c172f?vop=1&amp;pid=2b92e95ef&amp;color=0,0,0&amp;vtp=1&amp;bbb=1&amp;hb=1"/>
              <p:cNvSpPr/>
              <p:nvPr/>
            </p:nvSpPr>
            <p:spPr>
              <a:xfrm>
                <a:off x="896112" y="2768346"/>
                <a:ext cx="10533888" cy="294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（1）像上面那样摆，摆1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个八边形需要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根火柴棒，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摆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个八边形需要(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根火柴棒，摆3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个八边形需要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)根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火柴棒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……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照这样摆下去，摆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个八边形需要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)根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火柴棒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5_BD.36_1#a099c172f?vop=1&amp;pid=2b92e95e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768346"/>
                <a:ext cx="10533888" cy="2946400"/>
              </a:xfrm>
              <a:prstGeom prst="rect">
                <a:avLst/>
              </a:prstGeom>
              <a:blipFill>
                <a:blip r:embed="rId5"/>
                <a:stretch>
                  <a:fillRect l="-2315" r="-1852" b="-45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37_1#a099c172f.bracket?vop=1&amp;pid=2b92e95ef&amp;color=0,0,0&amp;vpa=17&amp;vtp=1&amp;bbb=1"/>
              <p:cNvSpPr/>
              <p:nvPr/>
            </p:nvSpPr>
            <p:spPr>
              <a:xfrm>
                <a:off x="8057324" y="2945701"/>
                <a:ext cx="449263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37_1#a099c172f.bracket?vop=1&amp;pid=2b92e95ef&amp;color=0,0,0&amp;vpa=1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7324" y="2945701"/>
                <a:ext cx="449263" cy="508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38_1#a099c172f.bracket?vop=1&amp;pid=2b92e95ef&amp;color=0,0,0&amp;vpa=18&amp;vtp=1&amp;bbb=1"/>
              <p:cNvSpPr/>
              <p:nvPr/>
            </p:nvSpPr>
            <p:spPr>
              <a:xfrm>
                <a:off x="3545649" y="3684587"/>
                <a:ext cx="692150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38_1#a099c172f.bracket?vop=1&amp;pid=2b92e95ef&amp;color=0,0,0&amp;vpa=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5649" y="3684587"/>
                <a:ext cx="692150" cy="508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N.39_1#a099c172f.bracket?vop=1&amp;pid=2b92e95ef&amp;color=0,0,0&amp;vpa=19&amp;vtp=1&amp;bbb=1"/>
              <p:cNvSpPr/>
              <p:nvPr/>
            </p:nvSpPr>
            <p:spPr>
              <a:xfrm>
                <a:off x="9733724" y="3684587"/>
                <a:ext cx="692150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5_AN.39_1#a099c172f.bracket?vop=1&amp;pid=2b92e95ef&amp;color=0,0,0&amp;vpa=1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3724" y="3684587"/>
                <a:ext cx="692150" cy="5080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N.40_1#a099c172f.bracket?vop=1&amp;pid=2b92e95ef&amp;color=0,0,0&amp;vpa=20&amp;vtp=1&amp;bbb=1"/>
              <p:cNvSpPr/>
              <p:nvPr/>
            </p:nvSpPr>
            <p:spPr>
              <a:xfrm>
                <a:off x="9151113" y="4416615"/>
                <a:ext cx="1439482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5_AN.40_1#a099c172f.bracket?vop=1&amp;pid=2b92e95ef&amp;color=0,0,0&amp;vpa=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1113" y="4416615"/>
                <a:ext cx="1439482" cy="50800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422</Words>
  <Application>Microsoft Office PowerPoint</Application>
  <PresentationFormat>宽屏</PresentationFormat>
  <Paragraphs>70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KaiTi</vt:lpstr>
      <vt:lpstr>等线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2025-06-23T04:08:15Z</dcterms:created>
  <dcterms:modified xsi:type="dcterms:W3CDTF">2025-06-23T04:09:18Z</dcterms:modified>
  <cp:category/>
  <cp:contentStatus/>
</cp:coreProperties>
</file>