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997" autoAdjust="0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15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fd204eef0a31a91e#tid=6854d3460ee0d4000948c59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  卷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5.png"/><Relationship Id="rId1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1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5.xml"/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48.png"/><Relationship Id="rId6" Type="http://schemas.openxmlformats.org/officeDocument/2006/relationships/image" Target="../media/image47.jpeg"/><Relationship Id="rId5" Type="http://schemas.openxmlformats.org/officeDocument/2006/relationships/image" Target="../media/image46.png"/><Relationship Id="rId4" Type="http://schemas.openxmlformats.org/officeDocument/2006/relationships/image" Target="../media/image45.jpeg"/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5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7.png"/><Relationship Id="rId1" Type="http://schemas.openxmlformats.org/officeDocument/2006/relationships/image" Target="../media/image5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18_1#a7e4bcb80?iti=3&amp;htil=3&amp;vop=1&amp;pid=b3f91d93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7681" y="909144"/>
            <a:ext cx="2331720" cy="358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B_3_BD.18_2#a7e4bcb80?iti=3&amp;htil=3&amp;vop=1&amp;pid=b3f91d93b&amp;color=0,0,0&amp;vtp=1&amp;bbb=1"/>
          <p:cNvSpPr/>
          <p:nvPr/>
        </p:nvSpPr>
        <p:spPr>
          <a:xfrm>
            <a:off x="9383923" y="4531438"/>
            <a:ext cx="1519237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第8题图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4" name="QB_3_BD.18_3#a7e4bcb80?htil=3&amp;sp=1&amp;vop=1&amp;pid=b3f91d93b&amp;color=0,0,0&amp;vtp=1&amp;bt=1&amp;bbb=1&amp;hb=1"/>
          <p:cNvSpPr/>
          <p:nvPr/>
        </p:nvSpPr>
        <p:spPr>
          <a:xfrm>
            <a:off x="896112" y="900000"/>
            <a:ext cx="806500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滇池是云南省最大的淡水湖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（图中阴影部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分为滇池的大致形状）。图中每一个方格代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30平方千米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，估一估滇池的面积大约占了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个方格，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平方千米。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AN.19_1#a7e4bcb80.bracket?vop=1&amp;pid=b3f91d93b&amp;color=0,0,0&amp;vpa=11&amp;vtp=1&amp;bbb=1"/>
              <p:cNvSpPr/>
              <p:nvPr/>
            </p:nvSpPr>
            <p:spPr>
              <a:xfrm>
                <a:off x="1097724" y="3287155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3_AN.19_1#a7e4bcb80.bracket?vop=1&amp;pid=b3f91d93b&amp;color=0,0,0&amp;vpa=1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7724" y="3287155"/>
                <a:ext cx="692150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64" t="-78" r="64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AN.20_1#a7e4bcb80.bracket?vop=1&amp;pid=b3f91d93b&amp;color=0,0,0&amp;vpa=12&amp;vtp=1&amp;bbb=1"/>
              <p:cNvSpPr/>
              <p:nvPr/>
            </p:nvSpPr>
            <p:spPr>
              <a:xfrm>
                <a:off x="4213987" y="3287155"/>
                <a:ext cx="9350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𝟑𝟑𝟎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3_AN.20_1#a7e4bcb80.bracket?vop=1&amp;pid=b3f91d93b&amp;color=0,0,0&amp;vpa=1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3987" y="3287155"/>
                <a:ext cx="935038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14" t="-78" r="48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3_AS.21_1#a7e4bcb80?htil=3&amp;vop=1&amp;pid=b3f91d93b&amp;color=0,0,0&amp;vtp=1&amp;bbb=1"/>
          <p:cNvSpPr/>
          <p:nvPr/>
        </p:nvSpPr>
        <p:spPr>
          <a:xfrm>
            <a:off x="896112" y="3890181"/>
            <a:ext cx="806500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</a:rPr>
              <a:t>（合理即可）</a:t>
            </a:r>
            <a:endParaRPr lang="en-US" altLang="zh-CN" sz="3200" b="1" i="0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22_1#6025bdb3f?vop=1&amp;pid=b3f91d93b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一根木料长15米，把它锯成同样长的20段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，每锯下一段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需要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3分钟。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锯完这根木料一共要花(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分钟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，每小段长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23_1#6025bdb3f.bracket?vop=1&amp;pid=b3f91d93b&amp;color=0,0,0&amp;vpa=13&amp;vtp=1&amp;bbb=1"/>
              <p:cNvSpPr/>
              <p:nvPr/>
            </p:nvSpPr>
            <p:spPr>
              <a:xfrm>
                <a:off x="7420738" y="1816241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𝟓𝟕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23_1#6025bdb3f.bracket?vop=1&amp;pid=b3f91d93b&amp;color=0,0,0&amp;vpa=1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0738" y="1816241"/>
                <a:ext cx="692150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18" t="-28" r="1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24_1#6025bdb3f.bracket?vop=1&amp;pid=b3f91d93b&amp;color=0,0,0&amp;vpa=14&amp;vtp=1&amp;bbb=1"/>
              <p:cNvSpPr/>
              <p:nvPr/>
            </p:nvSpPr>
            <p:spPr>
              <a:xfrm>
                <a:off x="1110424" y="2541411"/>
                <a:ext cx="108693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AN.24_1#6025bdb3f.bracket?vop=1&amp;pid=b3f91d93b&amp;color=0,0,0&amp;vpa=1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0424" y="2541411"/>
                <a:ext cx="1086930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41" t="-28" r="23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6ec8897bf?pid=ff04c2395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二、选择题。</a:t>
            </a:r>
            <a:endParaRPr lang="en-US" altLang="zh-CN" sz="3200" dirty="0"/>
          </a:p>
        </p:txBody>
      </p:sp>
      <p:sp>
        <p:nvSpPr>
          <p:cNvPr id="3" name="QC_3_BD.25_1#ec4592273?vop=1&amp;pid=6ec8897bf&amp;color=0,0,0&amp;vtp=1&amp;bbb=1&amp;hb=1"/>
          <p:cNvSpPr/>
          <p:nvPr/>
        </p:nvSpPr>
        <p:spPr>
          <a:xfrm>
            <a:off x="896112" y="1610199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一个由四根木条钉成的平行四边形框架，面积是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60平方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，把它推拉成一个长方形后，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长方形的面积(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4" name="QC_3_AN.26_1#ec4592273.bracket?vop=1&amp;pid=6ec8897bf&amp;color=0,0,0&amp;vpa=15&amp;vtp=1"/>
          <p:cNvSpPr/>
          <p:nvPr/>
        </p:nvSpPr>
        <p:spPr>
          <a:xfrm>
            <a:off x="9786113" y="2351879"/>
            <a:ext cx="5667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p:sp>
        <p:nvSpPr>
          <p:cNvPr id="5" name="QC_3_BD.25_2#ec4592273.choices?vop=1&amp;pid=6ec8897bf&amp;color=0,0,0&amp;vtp=1&amp;bbb=1"/>
          <p:cNvSpPr/>
          <p:nvPr/>
        </p:nvSpPr>
        <p:spPr>
          <a:xfrm>
            <a:off x="896112" y="3146899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64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小于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60平方分米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大于60平方分米</a:t>
            </a:r>
            <a:endParaRPr lang="en-US" altLang="zh-CN" sz="3200" dirty="0"/>
          </a:p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640" algn="l"/>
              </a:tabLst>
              <a:defRPr/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等于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60平方分米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无法确定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27_1#7723a889e?sp=1&amp;vop=1&amp;pid=6ec8897bf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下面四个长方形的面积相等，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图中阴影部分的面积相比，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pic>
        <p:nvPicPr>
          <p:cNvPr id="3" name="QC_3_BD.27_2#7723a889e?vop=1&amp;pid=6ec8897bf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2495628"/>
            <a:ext cx="10497312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3_AN.28_1#7723a889e.bracket?vop=1&amp;pid=6ec8897bf&amp;color=0,0,0&amp;vpa=16&amp;vtp=1"/>
          <p:cNvSpPr/>
          <p:nvPr/>
        </p:nvSpPr>
        <p:spPr>
          <a:xfrm>
            <a:off x="1205674" y="1641680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p:sp>
        <p:nvSpPr>
          <p:cNvPr id="5" name="QC_3_BD.27_3#7723a889e.choices?vop=1&amp;pid=6ec8897bf&amp;color=0,0,0&amp;vtp=1&amp;bbb=1"/>
          <p:cNvSpPr/>
          <p:nvPr/>
        </p:nvSpPr>
        <p:spPr>
          <a:xfrm>
            <a:off x="896112" y="3994228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64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甲的面积最大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甲、乙、丙的面积相等</a:t>
            </a:r>
            <a:endParaRPr lang="en-US" altLang="zh-CN" sz="3200" dirty="0"/>
          </a:p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640" algn="l"/>
              </a:tabLst>
              <a:defRPr/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都相等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无法确定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29_1#02729fa60?vop=1&amp;pid=6ec8897bf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施工队要在两村之间架设电线杆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，相邻两根电线杆间的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距离是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50米（两村处不架设）。已知共架设了20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根电线杆，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那么两村相距(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米。</a:t>
            </a:r>
            <a:endParaRPr lang="en-US" altLang="zh-CN" sz="3200" dirty="0"/>
          </a:p>
        </p:txBody>
      </p:sp>
      <p:sp>
        <p:nvSpPr>
          <p:cNvPr id="3" name="QC_3_AN.30_1#02729fa60.bracket?vop=1&amp;pid=6ec8897bf&amp;color=0,0,0&amp;vpa=17&amp;vtp=1"/>
          <p:cNvSpPr/>
          <p:nvPr/>
        </p:nvSpPr>
        <p:spPr>
          <a:xfrm>
            <a:off x="3666299" y="2378280"/>
            <a:ext cx="5667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p:sp>
        <p:nvSpPr>
          <p:cNvPr id="4" name="QC_3_BD.29_2#02729fa60.choices?vop=1&amp;pid=6ec8897bf&amp;color=0,0,0&amp;vtp=1&amp;bbb=1"/>
          <p:cNvSpPr/>
          <p:nvPr/>
        </p:nvSpPr>
        <p:spPr>
          <a:xfrm>
            <a:off x="896112" y="3166281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801620" algn="l"/>
                <a:tab pos="5565140" algn="l"/>
                <a:tab pos="81508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1000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1050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950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900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1_1#8e4099ae5?sp=1&amp;vop=1&amp;pid=6ec8897bf&amp;color=0,0,0&amp;vtp=1&amp;bt=1&amp;bbb=1&amp;hb=1"/>
          <p:cNvSpPr/>
          <p:nvPr/>
        </p:nvSpPr>
        <p:spPr>
          <a:xfrm>
            <a:off x="896112" y="896112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计算如图所示的平行四边形的面积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，列式正确的是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3" name="QC_3_AN.32_1#8e4099ae5.bracket?vop=1&amp;pid=6ec8897bf&amp;color=0,0,0&amp;vpa=18&amp;vtp=1"/>
          <p:cNvSpPr/>
          <p:nvPr/>
        </p:nvSpPr>
        <p:spPr>
          <a:xfrm>
            <a:off x="1205674" y="1637792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p:pic>
        <p:nvPicPr>
          <p:cNvPr id="4" name="QC_3_BD.31_2#8e4099ae5?vop=1&amp;pid=6ec8897bf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4448" y="2489200"/>
            <a:ext cx="5175504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3_BD.31_3#8e4099ae5.choices?vop=1&amp;pid=6ec8897bf&amp;color=0,0,0&amp;vtp=1&amp;bbb=1"/>
              <p:cNvSpPr/>
              <p:nvPr/>
            </p:nvSpPr>
            <p:spPr>
              <a:xfrm>
                <a:off x="896112" y="4483100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700020" algn="l"/>
                    <a:tab pos="5361940" algn="l"/>
                    <a:tab pos="804926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3200" b="1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3200" b="1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3200" b="1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C_3_BD.31_3#8e4099ae5.choices?vop=1&amp;pid=6ec8897b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483100"/>
                <a:ext cx="10533888" cy="723900"/>
              </a:xfrm>
              <a:prstGeom prst="rect">
                <a:avLst/>
              </a:prstGeom>
              <a:blipFill rotWithShape="1">
                <a:blip r:embed="rId2"/>
                <a:stretch>
                  <a:fillRect l="-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33_1#25971b1aa?sp=1&amp;vop=1&amp;pid=6ec8897bf&amp;color=0,0,0&amp;vtp=1&amp;bt=1&amp;bbb=1&amp;hb=1"/>
              <p:cNvSpPr/>
              <p:nvPr/>
            </p:nvSpPr>
            <p:spPr>
              <a:xfrm>
                <a:off x="896112" y="900000"/>
                <a:ext cx="10533888" cy="2387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14.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芳芳把梯形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𝑨𝑩𝑪𝑫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按照如图的方法转化成平行四边形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𝑬𝑩𝑯𝑮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，面积保持不变。已知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𝑨𝑫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长5厘米，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𝑩𝑪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长10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厘米，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梯形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𝑨𝑩𝑪𝑫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的面积是60平方厘米，则平行四边形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𝑬𝑩𝑯𝑮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的高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厘米。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3_BD.33_1#25971b1aa?sp=1&amp;vop=1&amp;pid=6ec8897b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3876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187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3_BD.33_2#25971b1aa?vop=1&amp;pid=6ec8897bf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3704" y="3371928"/>
            <a:ext cx="7936992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3_AN.34_1#25971b1aa.bracket?vop=1&amp;pid=6ec8897bf&amp;color=0,0,0&amp;vpa=19&amp;vtp=1"/>
          <p:cNvSpPr/>
          <p:nvPr/>
        </p:nvSpPr>
        <p:spPr>
          <a:xfrm>
            <a:off x="1613662" y="2702384"/>
            <a:ext cx="588963" cy="596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</a:t>
            </a:r>
            <a:endParaRPr lang="en-US" altLang="zh-CN" sz="3200" dirty="0"/>
          </a:p>
        </p:txBody>
      </p:sp>
      <p:sp>
        <p:nvSpPr>
          <p:cNvPr id="5" name="QC_3_BD.33_3#25971b1aa.choices?vop=1&amp;pid=6ec8897bf&amp;color=0,0,0&amp;vtp=1&amp;bbb=1"/>
          <p:cNvSpPr/>
          <p:nvPr/>
        </p:nvSpPr>
        <p:spPr>
          <a:xfrm>
            <a:off x="896112" y="5480128"/>
            <a:ext cx="10533888" cy="647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649220" algn="l"/>
                <a:tab pos="5260340" algn="l"/>
                <a:tab pos="78968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f8d13e507?pid=ff04c2395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三、计算。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BD.35_1#2e519ec6e?vop=1&amp;pid=f8d13e507&amp;color=0,0,0&amp;vtp=1&amp;bbb=1"/>
              <p:cNvSpPr/>
              <p:nvPr/>
            </p:nvSpPr>
            <p:spPr>
              <a:xfrm>
                <a:off x="896112" y="1610199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15.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计算下面图形的面积。（单位：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BD.35_1#2e519ec6e?vop=1&amp;pid=f8d13e50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65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4_BD.36_1#fd874a0c1?vop=1&amp;pid=2e519ec6e&amp;color=0,0,0&amp;vtp=1&amp;bbb=1"/>
          <p:cNvSpPr/>
          <p:nvPr/>
        </p:nvSpPr>
        <p:spPr>
          <a:xfrm>
            <a:off x="896112" y="226009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endParaRPr lang="en-US" altLang="zh-CN" sz="3200" dirty="0"/>
          </a:p>
        </p:txBody>
      </p:sp>
      <p:pic>
        <p:nvPicPr>
          <p:cNvPr id="5" name="QO_4_BD.36_2#fd874a0c1?vop=1&amp;pid=2e519ec6e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1545" y="3034538"/>
            <a:ext cx="3112454" cy="188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4_AN.37_1#fd874a0c1?vop=1&amp;pid=2e519ec6e&amp;color=0,0,0&amp;vtp=1&amp;bbb=1"/>
              <p:cNvSpPr/>
              <p:nvPr/>
            </p:nvSpPr>
            <p:spPr>
              <a:xfrm>
                <a:off x="896112" y="5058944"/>
                <a:ext cx="10533888" cy="736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4_AN.37_1#fd874a0c1?vop=1&amp;pid=2e519ec6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5058944"/>
                <a:ext cx="10533888" cy="736600"/>
              </a:xfrm>
              <a:prstGeom prst="rect">
                <a:avLst/>
              </a:prstGeom>
              <a:blipFill rotWithShape="1">
                <a:blip r:embed="rId3"/>
                <a:stretch>
                  <a:fillRect l="-1" t="-72" b="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8_1#6755ba42b?vop=1&amp;pid=2e519ec6e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endParaRPr lang="en-US" altLang="zh-CN" sz="3200" dirty="0"/>
          </a:p>
        </p:txBody>
      </p:sp>
      <p:pic>
        <p:nvPicPr>
          <p:cNvPr id="3" name="QO_4_BD.38_2#6755ba42b?vop=1&amp;pid=2e519ec6e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1669874"/>
            <a:ext cx="3026664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39_1#6755ba42b?vop=1&amp;pid=2e519ec6e&amp;color=0,0,0&amp;vtp=1&amp;bbb=1"/>
              <p:cNvSpPr/>
              <p:nvPr/>
            </p:nvSpPr>
            <p:spPr>
              <a:xfrm>
                <a:off x="896112" y="4311474"/>
                <a:ext cx="10533888" cy="736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39_1#6755ba42b?vop=1&amp;pid=2e519ec6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311474"/>
                <a:ext cx="10533888" cy="736600"/>
              </a:xfrm>
              <a:prstGeom prst="rect">
                <a:avLst/>
              </a:prstGeom>
              <a:blipFill rotWithShape="1">
                <a:blip r:embed="rId2"/>
                <a:stretch>
                  <a:fillRect l="-1" t="-62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0_1#61a66a7d3?vop=1&amp;pid=2e519ec6e&amp;color=0,0,0&amp;vtp=1&amp;bt=1&amp;bbb=1"/>
          <p:cNvSpPr/>
          <p:nvPr/>
        </p:nvSpPr>
        <p:spPr>
          <a:xfrm>
            <a:off x="896112" y="896112"/>
            <a:ext cx="10533888" cy="2425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191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</a:t>
            </a:r>
            <a:r>
              <a:rPr lang="en-US" altLang="zh-CN" sz="1070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QO_4_BD.40_1#61a66a7d3?vop=1&amp;pid=2e519ec6e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8748" y="1184148"/>
            <a:ext cx="2450592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41_1#61a66a7d3?vop=1&amp;pid=2e519ec6e&amp;color=0,0,0&amp;vtp=1&amp;bbb=1"/>
              <p:cNvSpPr/>
              <p:nvPr/>
            </p:nvSpPr>
            <p:spPr>
              <a:xfrm>
                <a:off x="896112" y="3429000"/>
                <a:ext cx="10533888" cy="736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41_1#61a66a7d3?vop=1&amp;pid=2e519ec6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429000"/>
                <a:ext cx="10533888" cy="736600"/>
              </a:xfrm>
              <a:prstGeom prst="rect">
                <a:avLst/>
              </a:prstGeom>
              <a:blipFill rotWithShape="1">
                <a:blip r:embed="rId2"/>
                <a:stretch>
                  <a:fillRect l="-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ff04c2395.fixed?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评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价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4400" dirty="0"/>
          </a:p>
        </p:txBody>
      </p:sp>
      <p:sp>
        <p:nvSpPr>
          <p:cNvPr id="3" name="C_1_BD#ff04c2395.fixed?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第六、七单元学习质量评价卷</a:t>
            </a:r>
            <a:endParaRPr lang="en-US" altLang="zh-CN" sz="1400" dirty="0"/>
          </a:p>
        </p:txBody>
      </p:sp>
      <p:sp>
        <p:nvSpPr>
          <p:cNvPr id="4" name="C_1#ff04c2395.fixed?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</a:t>
            </a:r>
            <a:r>
              <a:rPr lang="en-US" altLang="zh-CN" sz="1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42_1#f9deb530d?vop=1&amp;pid=f8d13e507&amp;color=0,0,0&amp;vtp=1&amp;bt=1&amp;bbb=1"/>
              <p:cNvSpPr/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16.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计算下面阴影部分的面积。（单位：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42_1#f9deb530d?vop=1&amp;pid=f8d13e50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4_BD.43_1#5768df56e?vop=1&amp;pid=f9deb530d&amp;color=0,0,0&amp;vtp=1&amp;bbb=1"/>
          <p:cNvSpPr/>
          <p:nvPr/>
        </p:nvSpPr>
        <p:spPr>
          <a:xfrm>
            <a:off x="896112" y="1542874"/>
            <a:ext cx="10533888" cy="3009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23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</a:t>
            </a:r>
            <a:r>
              <a:rPr lang="en-US" altLang="zh-CN" sz="1320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4" name="QO_4_BD.43_1#5768df56e?vop=1&amp;pid=f9deb530d&amp;color=0,0,0&amp;tib=255,255,255&amp;iip=2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3607" y="1908634"/>
            <a:ext cx="2020824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44_1#5768df56e?vop=1&amp;pid=f9deb530d&amp;color=0,0,0&amp;vtp=1&amp;bbb=1"/>
              <p:cNvSpPr/>
              <p:nvPr/>
            </p:nvSpPr>
            <p:spPr>
              <a:xfrm>
                <a:off x="896112" y="4578526"/>
                <a:ext cx="10533888" cy="736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44_1#5768df56e?vop=1&amp;pid=f9deb530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578526"/>
                <a:ext cx="10533888" cy="736600"/>
              </a:xfrm>
              <a:prstGeom prst="rect">
                <a:avLst/>
              </a:prstGeom>
              <a:blipFill rotWithShape="1">
                <a:blip r:embed="rId3"/>
                <a:stretch>
                  <a:fillRect l="-1" t="-24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5_1#4ce66d2f4?vop=1&amp;pid=f9deb530d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endParaRPr lang="en-US" altLang="zh-CN" sz="3200" dirty="0"/>
          </a:p>
        </p:txBody>
      </p:sp>
      <p:pic>
        <p:nvPicPr>
          <p:cNvPr id="3" name="QO_4_BD.45_2#4ce66d2f4?vop=1&amp;pid=f9deb530d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1669874"/>
            <a:ext cx="466344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46_1#4ce66d2f4?vop=1&amp;pid=f9deb530d&amp;color=0,0,0&amp;vtp=1&amp;bbb=1"/>
              <p:cNvSpPr/>
              <p:nvPr/>
            </p:nvSpPr>
            <p:spPr>
              <a:xfrm>
                <a:off x="896112" y="3998950"/>
                <a:ext cx="10533888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𝐜𝐦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46_1#4ce66d2f4?vop=1&amp;pid=f9deb530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998950"/>
                <a:ext cx="10533888" cy="1447800"/>
              </a:xfrm>
              <a:prstGeom prst="rect">
                <a:avLst/>
              </a:prstGeom>
              <a:blipFill rotWithShape="1">
                <a:blip r:embed="rId2"/>
                <a:stretch>
                  <a:fillRect l="-1" t="-25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7_1#57eee878c?vop=1&amp;pid=f9deb530d&amp;color=0,0,0&amp;vtp=1&amp;bt=1&amp;bbb=1"/>
          <p:cNvSpPr/>
          <p:nvPr/>
        </p:nvSpPr>
        <p:spPr>
          <a:xfrm>
            <a:off x="896112" y="896112"/>
            <a:ext cx="10533888" cy="3733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29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</a:t>
            </a:r>
            <a:r>
              <a:rPr lang="en-US" altLang="zh-CN" sz="1640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QO_4_BD.47_1#57eee878c?vop=1&amp;pid=f9deb530d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5606" y="1344168"/>
            <a:ext cx="2551176" cy="330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48_1#57eee878c?vop=1&amp;pid=f9deb530d&amp;color=0,0,0&amp;vtp=1&amp;bbb=1"/>
              <p:cNvSpPr/>
              <p:nvPr/>
            </p:nvSpPr>
            <p:spPr>
              <a:xfrm>
                <a:off x="896112" y="4709668"/>
                <a:ext cx="10533888" cy="736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48_1#57eee878c?vop=1&amp;pid=f9deb530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709668"/>
                <a:ext cx="10533888" cy="736600"/>
              </a:xfrm>
              <a:prstGeom prst="rect">
                <a:avLst/>
              </a:prstGeom>
              <a:blipFill rotWithShape="1">
                <a:blip r:embed="rId2"/>
                <a:stretch>
                  <a:fillRect l="-1" t="-69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6763c9d2a?pid=ff04c2395&amp;color=0,0,0&amp;vtp=1&amp;bt=1&amp;bbb=1"/>
          <p:cNvSpPr/>
          <p:nvPr/>
        </p:nvSpPr>
        <p:spPr>
          <a:xfrm>
            <a:off x="896112" y="896113"/>
            <a:ext cx="1053388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四、按要求做题。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BD.49_1#6f0b60102?sp=1&amp;vop=1&amp;pid=6763c9d2a&amp;color=0,0,0&amp;vtp=1&amp;bbb=1&amp;hb=1"/>
              <p:cNvSpPr/>
              <p:nvPr/>
            </p:nvSpPr>
            <p:spPr>
              <a:xfrm>
                <a:off x="896112" y="1542317"/>
                <a:ext cx="10533888" cy="2336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17.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图中每个方格表示1平方厘米。东东用“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算出一个梯形的面积，请在方格纸中接着画出一个与算式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相符的梯形，并画出一个和这个梯形面积相等的平行四边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BD.49_1#6f0b60102?sp=1&amp;vop=1&amp;pid=6763c9d2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42317"/>
                <a:ext cx="10533888" cy="2336800"/>
              </a:xfrm>
              <a:prstGeom prst="rect">
                <a:avLst/>
              </a:prstGeom>
              <a:blipFill rotWithShape="1">
                <a:blip r:embed="rId1"/>
                <a:stretch>
                  <a:fillRect l="-1" t="-23" r="-1814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3_BD.49_2#6f0b60102?htil=4&amp;vop=1&amp;pid=6763c9d2a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5737" y="3995865"/>
            <a:ext cx="4576255" cy="1456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O_3_AN.50_1#6f0b60102?htil=4&amp;vop=1&amp;pid=6763c9d2a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5657" y="4123881"/>
            <a:ext cx="4521745" cy="1328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O_3_AS.51_1#6f0b60102?vop=1&amp;pid=6763c9d2a&amp;color=0,0,0&amp;vtp=1&amp;bbb=1"/>
          <p:cNvSpPr/>
          <p:nvPr/>
        </p:nvSpPr>
        <p:spPr>
          <a:xfrm>
            <a:off x="896112" y="5591137"/>
            <a:ext cx="1053388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</a:rPr>
              <a:t>（画法不唯一）</a:t>
            </a:r>
            <a:endParaRPr lang="en-US" altLang="zh-CN" sz="3200" b="1" i="0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52_1#26edc5d5b?vop=1&amp;pid=6763c9d2a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18.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学校有一条长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的文化长廊，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在长廊的一侧摆花，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每隔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摆一盆，一共摆了多少盆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？请你设计出三种不同的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。（画简易图、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附文字说明和算式）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52_1#26edc5d5b?vop=1&amp;pid=6763c9d2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747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AN.53_1#26edc5d5b?vop=1&amp;pid=6763c9d2a&amp;color=0,0,0&amp;vtp=1&amp;bt=1&amp;bbb=1"/>
          <p:cNvSpPr/>
          <p:nvPr/>
        </p:nvSpPr>
        <p:spPr>
          <a:xfrm>
            <a:off x="896112" y="900000"/>
            <a:ext cx="10533888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两端都摆：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QO_3_AN.53_1#26edc5d5b?vop=1&amp;pid=6763c9d2a&amp;color=0,0,0&amp;tib=255,255,255&amp;iip=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7785" y="1156955"/>
            <a:ext cx="2029968" cy="42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53_2#26edc5d5b?vop=1&amp;pid=6763c9d2a&amp;color=0,0,0&amp;vtp=1&amp;bbb=1"/>
              <p:cNvSpPr/>
              <p:nvPr/>
            </p:nvSpPr>
            <p:spPr>
              <a:xfrm>
                <a:off x="896112" y="1563541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摆花盆数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（盆）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3_AN.53_2#26edc5d5b?vop=1&amp;pid=6763c9d2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63541"/>
                <a:ext cx="10533888" cy="723900"/>
              </a:xfrm>
              <a:prstGeom prst="rect">
                <a:avLst/>
              </a:prstGeom>
              <a:blipFill rotWithShape="1">
                <a:blip r:embed="rId2"/>
                <a:stretch>
                  <a:fillRect l="-1" t="-24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3_AN.53_3#26edc5d5b?vop=1&amp;pid=6763c9d2a&amp;color=0,0,0&amp;vtp=1&amp;bbb=1"/>
          <p:cNvSpPr/>
          <p:nvPr/>
        </p:nvSpPr>
        <p:spPr>
          <a:xfrm>
            <a:off x="896112" y="2276934"/>
            <a:ext cx="10674350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②一端摆，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一端不摆：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</a:t>
            </a:r>
            <a:r>
              <a:rPr lang="en-US" altLang="zh-CN" sz="32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（或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3200" dirty="0"/>
          </a:p>
        </p:txBody>
      </p:sp>
      <p:pic>
        <p:nvPicPr>
          <p:cNvPr id="6" name="QO_3_AN.53_3#26edc5d5b?vop=1&amp;pid=6763c9d2a&amp;color=0,0,0&amp;tib=255,255,255&amp;iip=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5271" y="2520173"/>
            <a:ext cx="2157984" cy="44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O_3_AN.53_3#26edc5d5b?vop=1&amp;pid=6763c9d2a&amp;color=0,0,0&amp;tib=255,255,255&amp;iip=6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7913" y="2532966"/>
            <a:ext cx="2761488" cy="219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QO_3_AN.53_4#26edc5d5b?vop=1&amp;pid=6763c9d2a&amp;color=0,0,0&amp;vtp=1&amp;bbb=1"/>
              <p:cNvSpPr/>
              <p:nvPr/>
            </p:nvSpPr>
            <p:spPr>
              <a:xfrm>
                <a:off x="896112" y="2985433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摆花盆数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（盆）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8" name="QO_3_AN.53_4#26edc5d5b?vop=1&amp;pid=6763c9d2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985433"/>
                <a:ext cx="10533888" cy="723900"/>
              </a:xfrm>
              <a:prstGeom prst="rect">
                <a:avLst/>
              </a:prstGeom>
              <a:blipFill rotWithShape="1">
                <a:blip r:embed="rId5"/>
                <a:stretch>
                  <a:fillRect l="-1" t="-41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O_3_AN.53_5#26edc5d5b?vop=1&amp;pid=6763c9d2a&amp;color=0,0,0&amp;vtp=1&amp;bbb=1"/>
          <p:cNvSpPr/>
          <p:nvPr/>
        </p:nvSpPr>
        <p:spPr>
          <a:xfrm>
            <a:off x="896112" y="3698826"/>
            <a:ext cx="10533888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③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两端都不摆：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10" name="QO_3_AN.53_5#26edc5d5b?vop=1&amp;pid=6763c9d2a&amp;color=0,0,0&amp;tib=255,255,255&amp;iip=7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3199" y="3942065"/>
            <a:ext cx="2112264" cy="44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O_3_AN.53_6#26edc5d5b?vop=1&amp;pid=6763c9d2a&amp;color=0,0,0&amp;vtp=1&amp;bbb=1"/>
              <p:cNvSpPr/>
              <p:nvPr/>
            </p:nvSpPr>
            <p:spPr>
              <a:xfrm>
                <a:off x="896112" y="4366939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摆花盆数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（盆）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11" name="QO_3_AN.53_6#26edc5d5b?vop=1&amp;pid=6763c9d2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366939"/>
                <a:ext cx="10533888" cy="723900"/>
              </a:xfrm>
              <a:prstGeom prst="rect">
                <a:avLst/>
              </a:prstGeom>
              <a:blipFill rotWithShape="1">
                <a:blip r:embed="rId7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  <p:bldP spid="4" grpId="0" animBg="1" build="p"/>
      <p:bldP spid="5" grpId="0" animBg="1" build="p"/>
      <p:bldP spid="8" grpId="0" animBg="1" build="p"/>
      <p:bldP spid="9" grpId="0" animBg="1" build="p"/>
      <p:bldP spid="11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79d2cf364?pid=ff04c2395&amp;color=0,0,0&amp;vtp=1&amp;bt=1&amp;bbb=1"/>
          <p:cNvSpPr/>
          <p:nvPr/>
        </p:nvSpPr>
        <p:spPr>
          <a:xfrm>
            <a:off x="896112" y="896112"/>
            <a:ext cx="10533888" cy="63887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五、解决问题。</a:t>
            </a:r>
            <a:endParaRPr lang="en-US" altLang="zh-CN" sz="3200" dirty="0"/>
          </a:p>
        </p:txBody>
      </p:sp>
      <p:sp>
        <p:nvSpPr>
          <p:cNvPr id="3" name="QO_3_BD.54_1#7f69aa769?vop=1&amp;pid=79d2cf364&amp;color=0,0,0&amp;vtp=1&amp;bbb=1&amp;hb=1"/>
          <p:cNvSpPr/>
          <p:nvPr/>
        </p:nvSpPr>
        <p:spPr>
          <a:xfrm>
            <a:off x="896112" y="1525045"/>
            <a:ext cx="1053388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“春种一粒粟，秋收万颗子”。丰收的季节到了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，某农场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有一块平行四边形的试验田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，高是200米，底是500米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，共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收稻谷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60吨。平均每公顷收稻谷多少吨？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55_1#7f69aa769?vop=1&amp;pid=79d2cf364&amp;color=0,0,0&amp;vtp=1&amp;bbb=1"/>
              <p:cNvSpPr/>
              <p:nvPr/>
            </p:nvSpPr>
            <p:spPr>
              <a:xfrm>
                <a:off x="896112" y="3506245"/>
                <a:ext cx="10533888" cy="2590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𝟏𝟎𝟎𝟎𝟎𝟎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（平方米）</a:t>
                </a:r>
                <a:endParaRPr lang="en-US" altLang="zh-CN" sz="1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100000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平方米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公顷</a:t>
                </a:r>
                <a:endParaRPr lang="en-US" altLang="zh-CN" sz="1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（吨）</a:t>
                </a:r>
                <a:endParaRPr lang="en-US" altLang="zh-CN" sz="1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：平均每公顷收稻谷6吨。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55_1#7f69aa769?vop=1&amp;pid=79d2cf36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506245"/>
                <a:ext cx="10533888" cy="2590800"/>
              </a:xfrm>
              <a:prstGeom prst="rect">
                <a:avLst/>
              </a:prstGeom>
              <a:blipFill rotWithShape="1">
                <a:blip r:embed="rId1"/>
                <a:stretch>
                  <a:fillRect l="-1" t="-16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56_1#a62a6beaf?vop=1&amp;pid=79d2cf364&amp;color=0,0,0&amp;vtp=1&amp;bt=1&amp;bbb=1&amp;hb=1"/>
          <p:cNvSpPr/>
          <p:nvPr/>
        </p:nvSpPr>
        <p:spPr>
          <a:xfrm>
            <a:off x="896112" y="900000"/>
            <a:ext cx="10533888" cy="3683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实验小学五（1）班的学生要为学校运动会制作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60面红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，红旗形状为同样大小的直角三角形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，每面红旗的两条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直角边分别长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32厘米和24厘米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。学校为他们准备了一块面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积是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2平方米的红布，够不够用？如果不够用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，至少还需要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多少平方厘米红布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57_1#a62a6beaf?vop=1&amp;pid=79d2cf364&amp;color=0,0,0&amp;vtp=1&amp;bt=1&amp;bbb=1"/>
              <p:cNvSpPr/>
              <p:nvPr/>
            </p:nvSpPr>
            <p:spPr>
              <a:xfrm>
                <a:off x="896112" y="900000"/>
                <a:ext cx="10533888" cy="434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𝟑𝟖𝟒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（平方厘米）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𝟑𝟖𝟒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𝟐𝟑𝟎𝟒𝟎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（平方厘米）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平方米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𝟐𝟎𝟎𝟎𝟎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平方厘米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𝟐𝟑𝟎𝟒𝟎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𝟐𝟎𝟎𝟎𝟎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𝟐𝟑𝟎𝟒𝟎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𝟐𝟎𝟎𝟎𝟎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𝟑𝟎𝟒𝟎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（平方厘米）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：不够用，至少还需要3040平方厘米红布。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3_AN.57_1#a62a6beaf?vop=1&amp;pid=79d2cf36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4343400"/>
              </a:xfrm>
              <a:prstGeom prst="rect">
                <a:avLst/>
              </a:prstGeom>
              <a:blipFill rotWithShape="1">
                <a:blip r:embed="rId1"/>
                <a:stretch>
                  <a:fillRect l="-1" t="-5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58_1#a594a9a62?vop=1&amp;pid=79d2cf364&amp;color=0,0,0&amp;vtp=1&amp;bt=1&amp;bbb=1&amp;hb=1"/>
          <p:cNvSpPr/>
          <p:nvPr/>
        </p:nvSpPr>
        <p:spPr>
          <a:xfrm>
            <a:off x="896112" y="900000"/>
            <a:ext cx="10533888" cy="2895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新考向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学科融合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孟春之月，盛德在木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。城市绿化中心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准备组织实验小学的学生在成才路两侧植树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，每隔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5米种一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棵树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（路两头都要种），共种树396棵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，这条成才路有多少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AN.59_1#a594a9a62?vop=1&amp;pid=79d2cf364&amp;color=0,0,0&amp;vtp=1&amp;bbb=1"/>
              <p:cNvSpPr/>
              <p:nvPr/>
            </p:nvSpPr>
            <p:spPr>
              <a:xfrm>
                <a:off x="896112" y="3852081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𝟑𝟗𝟔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𝟏𝟗𝟖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（棵）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𝟏𝟗𝟖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𝟗𝟖𝟓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：这条成才路有985米。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3_AN.59_1#a594a9a62?vop=1&amp;pid=79d2cf36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52081"/>
                <a:ext cx="10533888" cy="2171700"/>
              </a:xfrm>
              <a:prstGeom prst="rect">
                <a:avLst/>
              </a:prstGeom>
              <a:blipFill rotWithShape="1">
                <a:blip r:embed="rId1"/>
                <a:stretch>
                  <a:fillRect l="-1" t="-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2_BD#b3f91d93b?pid=ff04c2395&amp;color=0,0,0&amp;vtp=1&amp;bbb=1"/>
          <p:cNvSpPr/>
          <p:nvPr/>
        </p:nvSpPr>
        <p:spPr>
          <a:xfrm>
            <a:off x="896112" y="1610199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一、填空题。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4" name="QB_3_BD.1_1#5a5fadd36?vop=1&amp;pid=b3f91d93b&amp;color=0,0,0&amp;vtp=1&amp;bbb=1&amp;hb=1"/>
          <p:cNvSpPr/>
          <p:nvPr/>
        </p:nvSpPr>
        <p:spPr>
          <a:xfrm>
            <a:off x="896112" y="2321145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一个平行四边形，它的一条边长20厘米，对应的高是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6厘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；另一条边长15厘米，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对应的高是(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厘米。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AN.2_1#5a5fadd36.bracket?vop=1&amp;pid=b3f91d93b&amp;color=0,0,0&amp;vpa=1&amp;vtp=1&amp;bbb=1"/>
              <p:cNvSpPr/>
              <p:nvPr/>
            </p:nvSpPr>
            <p:spPr>
              <a:xfrm>
                <a:off x="7649338" y="3238817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3_AN.2_1#5a5fadd36.bracket?vop=1&amp;pid=b3f91d93b&amp;color=0,0,0&amp;vpa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49338" y="3238817"/>
                <a:ext cx="449263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28" t="-62" r="99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60_1#11b2c35bb?htil=5&amp;vop=1&amp;pid=79d2cf364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6535" y="909145"/>
            <a:ext cx="2496437" cy="242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BD.60_2#11b2c35bb?htil=5&amp;sp=1&amp;vop=1&amp;pid=79d2cf364&amp;color=0,0,0&amp;vtp=1&amp;bt=1&amp;bbb=1&amp;hb=1&amp;hs=1"/>
              <p:cNvSpPr/>
              <p:nvPr/>
            </p:nvSpPr>
            <p:spPr>
              <a:xfrm>
                <a:off x="896112" y="900000"/>
                <a:ext cx="7086600" cy="3175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22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村庄里有一片梯形度假区域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如图），它的占地面积是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𝟒𝟐𝟎𝟎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为了方便通行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，要建一座桥连接上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、下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底之间的区域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这座桥最短是多少？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列方程解答）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BD.60_2#11b2c35bb?htil=5&amp;sp=1&amp;vop=1&amp;pid=79d2cf364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7086600" cy="3175000"/>
              </a:xfrm>
              <a:prstGeom prst="rect">
                <a:avLst/>
              </a:prstGeom>
              <a:blipFill rotWithShape="1">
                <a:blip r:embed="rId2"/>
                <a:stretch>
                  <a:fillRect l="-2" t="-6" r="2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61_1#11b2c35bb?vop=1&amp;pid=79d2cf364&amp;color=0,0,0&amp;vtp=1&amp;bbb=1&amp;hs=1"/>
              <p:cNvSpPr/>
              <p:nvPr/>
            </p:nvSpPr>
            <p:spPr>
              <a:xfrm>
                <a:off x="896112" y="4120813"/>
                <a:ext cx="10533888" cy="1905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解：设这座桥最短是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米。</a:t>
                </a:r>
                <a:endParaRPr lang="en-US" altLang="zh-CN" sz="32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𝟒𝟐𝟎𝟎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：这座桥最短是60米。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3_AN.61_1#11b2c35bb?vop=1&amp;pid=79d2cf364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120813"/>
                <a:ext cx="10533888" cy="1905000"/>
              </a:xfrm>
              <a:prstGeom prst="rect">
                <a:avLst/>
              </a:prstGeom>
              <a:blipFill rotWithShape="1">
                <a:blip r:embed="rId3"/>
                <a:stretch>
                  <a:fillRect l="-1" t="-16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62_1#98427fdfa?sp=1&amp;vop=1&amp;pid=79d2cf364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某小区有一块空地，形状如图1所示。</a:t>
            </a:r>
            <a:endParaRPr lang="en-US" altLang="zh-CN" sz="3200" dirty="0"/>
          </a:p>
        </p:txBody>
      </p:sp>
      <p:pic>
        <p:nvPicPr>
          <p:cNvPr id="3" name="QO_3_BD.62_2#98427fdfa?vop=1&amp;pid=79d2cf364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4448" y="1669874"/>
            <a:ext cx="5175504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63_1#93be05aa0?vop=1&amp;pid=98427fdfa&amp;color=0,0,0&amp;vtp=1&amp;bbb=1"/>
          <p:cNvSpPr/>
          <p:nvPr/>
        </p:nvSpPr>
        <p:spPr>
          <a:xfrm>
            <a:off x="896112" y="4540074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（1）这块空地的面积是多少平方米？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AN.64_1#93be05aa0?htil=6&amp;vop=1&amp;pid=98427fdfa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2699" y="1042416"/>
            <a:ext cx="2660904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64_2#93be05aa0?htil=6&amp;vop=1&amp;pid=98427fdfa&amp;color=0,0,0&amp;vtp=1&amp;bt=1&amp;bbb=1&amp;hb=1&amp;hs=1"/>
              <p:cNvSpPr/>
              <p:nvPr/>
            </p:nvSpPr>
            <p:spPr>
              <a:xfrm>
                <a:off x="896112" y="896112"/>
                <a:ext cx="7744968" cy="434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如图，将图1分成3部分：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𝐦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𝐦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𝐦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1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平方米）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AN.64_2#93be05aa0?htil=6&amp;vop=1&amp;pid=98427fdfa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7744968" cy="4343400"/>
              </a:xfrm>
              <a:prstGeom prst="rect">
                <a:avLst/>
              </a:prstGeom>
              <a:blipFill rotWithShape="1">
                <a:blip r:embed="rId2"/>
                <a:stretch>
                  <a:fillRect l="-2" t="-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4_AN.64_3#93be05aa0?htil=6&amp;vop=1&amp;pid=98427fdfa&amp;color=0,0,0&amp;vtp=1&amp;bbb=1&amp;hs=1"/>
          <p:cNvSpPr/>
          <p:nvPr/>
        </p:nvSpPr>
        <p:spPr>
          <a:xfrm>
            <a:off x="896112" y="5278975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答：这块空地的面积是200平方米。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65_1#e904b329b?vop=1&amp;pid=98427fdfa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（2）绿化队计划在这块空地上规划出一个最大的梯形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梯形里铺草坪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，其余的部分种鲜花。请你在图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2中画出这个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最大的梯形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，并涂上阴影。</a:t>
            </a:r>
            <a:endParaRPr lang="en-US" altLang="zh-CN" sz="3200" dirty="0"/>
          </a:p>
        </p:txBody>
      </p:sp>
      <p:pic>
        <p:nvPicPr>
          <p:cNvPr id="3" name="QO_4_AN.66_1#e904b329b?vop=1&amp;pid=98427fdfa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112" y="3232228"/>
            <a:ext cx="2029968" cy="272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67_1#597197576?vop=1&amp;pid=79d2cf364&amp;color=0,0,0&amp;vtp=1&amp;bt=1&amp;bbb=1&amp;hb=1"/>
          <p:cNvSpPr/>
          <p:nvPr/>
        </p:nvSpPr>
        <p:spPr>
          <a:xfrm>
            <a:off x="896112" y="900000"/>
            <a:ext cx="10533888" cy="3683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2025年3月12日是我国第47个植树节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，这一年植树节的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主题是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“履行植树义务、共建美丽中国”。为绿化校园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，五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2）班同学在一个长48米、宽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40米的长方形花坛周围等距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离栽了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44棵桂花树（四个角都要栽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），每相邻两棵桂花树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之间相距多少米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AN.68_1#597197576?vop=1&amp;pid=79d2cf364&amp;color=0,0,0&amp;vtp=1&amp;bbb=1"/>
              <p:cNvSpPr/>
              <p:nvPr/>
            </p:nvSpPr>
            <p:spPr>
              <a:xfrm>
                <a:off x="896112" y="4601381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：每相邻两棵桂花树之间相距4米。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3_AN.68_1#597197576?vop=1&amp;pid=79d2cf36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601381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3_1#c11efb668?vop=1&amp;pid=b3f91d93b&amp;color=0,0,0&amp;vtp=1&amp;bt=1&amp;bbb=1&amp;hb=1"/>
              <p:cNvSpPr/>
              <p:nvPr/>
            </p:nvSpPr>
            <p:spPr>
              <a:xfrm>
                <a:off x="896112" y="900000"/>
                <a:ext cx="10533888" cy="1498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9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一个三角形的面积是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，与它等底等高的平行四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9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边形的面积是(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3_BD.3_1#c11efb668?vop=1&amp;pid=b3f91d93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986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3_AN.4_1#c11efb668.bracket?vop=1&amp;pid=b3f91d93b&amp;color=0,0,0&amp;vpa=2&amp;vtp=1&amp;bbb=1"/>
          <p:cNvSpPr/>
          <p:nvPr/>
        </p:nvSpPr>
        <p:spPr>
          <a:xfrm>
            <a:off x="3501199" y="1650507"/>
            <a:ext cx="701675" cy="749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37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5_1#c3e1a47cb?vop=1&amp;pid=b3f91d93b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两个完全相同的梯形拼成一个底是15厘米、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6厘米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的平行四边形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每个梯形的上底与下底的和是(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)厘米，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每个梯形的面积是(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平方厘米。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6_1#c3e1a47cb.bracket?vop=1&amp;pid=b3f91d93b&amp;color=0,0,0&amp;vpa=3&amp;vtp=1&amp;bbb=1"/>
              <p:cNvSpPr/>
              <p:nvPr/>
            </p:nvSpPr>
            <p:spPr>
              <a:xfrm>
                <a:off x="9257474" y="1816241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6_1#c3e1a47cb.bracket?vop=1&amp;pid=b3f91d93b&amp;color=0,0,0&amp;vpa=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57474" y="1816241"/>
                <a:ext cx="692150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64" t="-28" r="64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7_1#c3e1a47cb.bracket?vop=1&amp;pid=b3f91d93b&amp;color=0,0,0&amp;vpa=4&amp;vtp=1&amp;bbb=1"/>
              <p:cNvSpPr/>
              <p:nvPr/>
            </p:nvSpPr>
            <p:spPr>
              <a:xfrm>
                <a:off x="4361624" y="2541411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AN.7_1#c3e1a47cb.bracket?vop=1&amp;pid=b3f91d93b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1624" y="2541411"/>
                <a:ext cx="692150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64" t="-28" r="64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8_1#ab9141461?vop=1&amp;pid=b3f91d93b&amp;color=0,0,0&amp;vtp=1&amp;bt=1&amp;bbb=1&amp;hb=1"/>
          <p:cNvSpPr/>
          <p:nvPr/>
        </p:nvSpPr>
        <p:spPr>
          <a:xfrm>
            <a:off x="896112" y="896112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公路一旁每隔50米有一棵树，从第1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棵树到第(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)棵树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的距离是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800米。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9_1#ab9141461.bracket?vop=1&amp;pid=b3f91d93b&amp;color=0,0,0&amp;vpa=5&amp;vtp=1&amp;bbb=1"/>
              <p:cNvSpPr/>
              <p:nvPr/>
            </p:nvSpPr>
            <p:spPr>
              <a:xfrm>
                <a:off x="9560688" y="1080325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𝟏𝟕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9_1#ab9141461.bracket?vop=1&amp;pid=b3f91d93b&amp;color=0,0,0&amp;vpa=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0688" y="1080325"/>
                <a:ext cx="692150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18" t="-37" r="18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0_1#7c0cdecdf?vop=1&amp;pid=b3f91d93b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笑笑过生日，买了一个蛋糕，蛋糕的上面是圆形的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，周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50厘米，沿着它的周长每隔5厘米插一根蜡烛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，插的蜡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烛根数正好是笑笑今年的年龄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笑笑今年(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岁。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11_1#7c0cdecdf.bracket?vop=1&amp;pid=b3f91d93b&amp;color=0,0,0&amp;vpa=6&amp;vtp=1&amp;bbb=1"/>
              <p:cNvSpPr/>
              <p:nvPr/>
            </p:nvSpPr>
            <p:spPr>
              <a:xfrm>
                <a:off x="8441499" y="2541411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11_1#7c0cdecdf.bracket?vop=1&amp;pid=b3f91d93b&amp;color=0,0,0&amp;vpa=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1499" y="2541411"/>
                <a:ext cx="692150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64" t="-28" r="64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12_1#6c5f8cbc9?iti=1&amp;htil=1&amp;vop=1&amp;pid=b3f91d93b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91856" y="909144"/>
            <a:ext cx="3429000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B_3_BD.12_2#6c5f8cbc9?iti=1&amp;htil=1&amp;vop=1&amp;pid=b3f91d93b&amp;color=0,0,0&amp;vtp=1&amp;bbb=1"/>
          <p:cNvSpPr/>
          <p:nvPr/>
        </p:nvSpPr>
        <p:spPr>
          <a:xfrm>
            <a:off x="8946738" y="3623896"/>
            <a:ext cx="1519237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第6题图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BD.12_3#6c5f8cbc9?htil=1&amp;sp=1&amp;vop=1&amp;pid=b3f91d93b&amp;color=0,0,0&amp;vtp=1&amp;bt=1&amp;bbb=1&amp;hb=1"/>
              <p:cNvSpPr/>
              <p:nvPr/>
            </p:nvSpPr>
            <p:spPr>
              <a:xfrm>
                <a:off x="896112" y="900000"/>
                <a:ext cx="6976872" cy="4419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如图，两条平行线间的三角形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𝑨𝑩𝑫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1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和三角形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𝑨𝑪𝑫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的面积(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)，这是因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为(</a:t>
                </a:r>
                <a:r>
                  <a:rPr lang="en-US" altLang="zh-CN" sz="3200" b="1" i="0">
                    <a:solidFill>
                      <a:srgbClr val="000000">
                        <a:alpha val="0"/>
                      </a:srgbClr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</a:t>
                </a:r>
                <a:endParaRPr lang="en-US" altLang="zh-CN" sz="3200" b="1" i="0">
                  <a:solidFill>
                    <a:srgbClr val="000000">
                      <a:alpha val="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>
                        <a:alpha val="0"/>
                      </a:srgbClr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</a:t>
                </a:r>
                <a:endParaRPr lang="en-US" altLang="zh-CN" sz="3200" b="1" i="0">
                  <a:solidFill>
                    <a:srgbClr val="000000">
                      <a:alpha val="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>
                        <a:alpha val="0"/>
                      </a:srgbClr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)。这样的三角形可以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画出 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B_3_BD.12_3#6c5f8cbc9?htil=1&amp;sp=1&amp;vop=1&amp;pid=b3f91d93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6976872" cy="4419600"/>
              </a:xfrm>
              <a:prstGeom prst="rect">
                <a:avLst/>
              </a:prstGeom>
              <a:blipFill rotWithShape="1">
                <a:blip r:embed="rId2"/>
                <a:stretch>
                  <a:fillRect l="-2" t="-5" r="-2863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3_AN.13_1#6c5f8cbc9.bracket?vop=1&amp;pid=b3f91d93b&amp;color=0,0,0&amp;vpa=7&amp;vtp=1&amp;bbb=1"/>
          <p:cNvSpPr/>
          <p:nvPr/>
        </p:nvSpPr>
        <p:spPr>
          <a:xfrm>
            <a:off x="4737862" y="1641680"/>
            <a:ext cx="1111250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相等</a:t>
            </a:r>
            <a:endParaRPr lang="en-US" altLang="zh-CN" sz="3200" dirty="0"/>
          </a:p>
        </p:txBody>
      </p:sp>
      <p:sp>
        <p:nvSpPr>
          <p:cNvPr id="6" name="QB_3_AN.14_1#6c5f8cbc9.bracket?vop=1&amp;pid=b3f91d93b&amp;color=0,0,0&amp;vpa=8&amp;vtp=1&amp;bbb=1&amp;hb=1"/>
          <p:cNvSpPr/>
          <p:nvPr/>
        </p:nvSpPr>
        <p:spPr>
          <a:xfrm>
            <a:off x="896112" y="2378280"/>
            <a:ext cx="6976872" cy="21971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748030"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平行线间的距离处处相等，三角形</a:t>
            </a:r>
            <a:endParaRPr lang="en-US" altLang="zh-CN" sz="32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marL="0" lvl="1"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的底和高都分别相等，所以面积相等</a:t>
            </a:r>
            <a:endParaRPr lang="en-US" altLang="zh-CN" sz="32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marL="0" lvl="1" latinLnBrk="1">
              <a:lnSpc>
                <a:spcPts val="57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合理即可）</a:t>
            </a:r>
            <a:endParaRPr lang="en-US" altLang="zh-CN" sz="3200" dirty="0"/>
          </a:p>
        </p:txBody>
      </p:sp>
      <p:sp>
        <p:nvSpPr>
          <p:cNvPr id="7" name="QB_3_AN.15_1#6c5f8cbc9.bracket?vop=1&amp;pid=b3f91d93b&amp;color=0,0,0&amp;vpa=9&amp;vtp=1&amp;bbb=1"/>
          <p:cNvSpPr/>
          <p:nvPr/>
        </p:nvSpPr>
        <p:spPr>
          <a:xfrm>
            <a:off x="1970849" y="4588080"/>
            <a:ext cx="1111250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无数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16_1#f710083fd?iti=2&amp;htil=2&amp;vop=1&amp;pid=b3f91d93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4226" y="909144"/>
            <a:ext cx="2962656" cy="343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B_3_BD.16_2#f710083fd?iti=2&amp;htil=2&amp;vop=1&amp;pid=b3f91d93b&amp;color=0,0,0&amp;vtp=1&amp;bbb=1"/>
          <p:cNvSpPr/>
          <p:nvPr/>
        </p:nvSpPr>
        <p:spPr>
          <a:xfrm>
            <a:off x="8975935" y="4474288"/>
            <a:ext cx="1519237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第7题图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BD.16_3#f710083fd?htil=2&amp;sp=1&amp;vop=1&amp;pid=b3f91d93b&amp;color=0,0,0&amp;vtp=1&amp;bt=1&amp;bbb=1&amp;hb=1"/>
              <p:cNvSpPr/>
              <p:nvPr/>
            </p:nvSpPr>
            <p:spPr>
              <a:xfrm>
                <a:off x="896112" y="900000"/>
                <a:ext cx="7443216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为了保障学生的安全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，王老师要给篮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球架的三角形支架处再焊上一根支架</a:t>
                </a:r>
                <a:endParaRPr lang="en-US" altLang="zh-CN" sz="32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如图），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这根支架至少长(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B_3_BD.16_3#f710083fd?htil=2&amp;sp=1&amp;vop=1&amp;pid=b3f91d93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7443216" cy="2209800"/>
              </a:xfrm>
              <a:prstGeom prst="rect">
                <a:avLst/>
              </a:prstGeom>
              <a:blipFill rotWithShape="1">
                <a:blip r:embed="rId2"/>
                <a:stretch>
                  <a:fillRect l="-2" t="-9" r="7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3_AN.17_1#f710083fd.bracket?vop=1&amp;pid=b3f91d93b&amp;color=0,0,0&amp;vpa=10&amp;vtp=1&amp;bbb=1"/>
          <p:cNvSpPr/>
          <p:nvPr/>
        </p:nvSpPr>
        <p:spPr>
          <a:xfrm>
            <a:off x="5949124" y="2378280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24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3333</Words>
  <Application>WPS 演示</Application>
  <PresentationFormat>宽屏</PresentationFormat>
  <Paragraphs>250</Paragraphs>
  <Slides>35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黑体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4</cp:revision>
  <dcterms:created xsi:type="dcterms:W3CDTF">2025-06-23T02:49:00Z</dcterms:created>
  <dcterms:modified xsi:type="dcterms:W3CDTF">2025-06-26T08:35:13Z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D93D540AB77A47B38D7274EE8BC52182_12</vt:lpwstr>
  </property>
  <property fmtid="{D5CDD505-2E9C-101B-9397-08002B2CF9AE}" pid="3" name="KSOProductBuildVer">
    <vt:lpwstr>2052-12.1.0.21541</vt:lpwstr>
  </property>
</Properties>
</file>