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8" r:id="rId15"/>
    <p:sldId id="269" r:id="rId16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8997" autoAdjust="0"/>
    <p:restoredTop sz="94610"/>
  </p:normalViewPr>
  <p:slideViewPr>
    <p:cSldViewPr snapToGrid="0" snapToObjects="1">
      <p:cViewPr varScale="1">
        <p:scale>
          <a:sx n="102" d="100"/>
          <a:sy n="102" d="100"/>
        </p:scale>
        <p:origin x="150" y="3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math#pid=685295a71bb33c17b50b6c84#tid=6854c8cd7fde5d0009e7236d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全品作业本</a:t>
            </a:r>
            <a:endParaRPr lang="en-US" sz="4400" dirty="0"/>
          </a:p>
        </p:txBody>
      </p:sp>
      <p:sp>
        <p:nvSpPr>
          <p:cNvPr id="4" name="MasterShapeName"/>
          <p:cNvSpPr/>
          <p:nvPr/>
        </p:nvSpPr>
        <p:spPr>
          <a:xfrm>
            <a:off x="3758184" y="3520440"/>
            <a:ext cx="3118104" cy="310896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数学   五年级上册   人教RJ</a:t>
            </a:r>
            <a:endParaRPr lang="en-US" sz="1400" dirty="0"/>
          </a:p>
        </p:txBody>
      </p:sp>
      <p:sp>
        <p:nvSpPr>
          <p:cNvPr id="5" name="MasterShapeName"/>
          <p:cNvSpPr/>
          <p:nvPr/>
        </p:nvSpPr>
        <p:spPr>
          <a:xfrm>
            <a:off x="6876288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作业课件</a:t>
            </a:r>
            <a:endParaRPr lang="en-US" sz="1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9.png"/><Relationship Id="rId2" Type="http://schemas.openxmlformats.org/officeDocument/2006/relationships/image" Target="../media/image13.jpe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1.jpeg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7.png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9.jpe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3_BD.25_1#4e88ec1c6?htil=3&amp;vop=1&amp;pid=42bf3d790&amp;color=0,0,0&amp;tib=255,255,255&amp;vtp=1&amp;bt=1&amp;hs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39249" y="912700"/>
            <a:ext cx="4270248" cy="3776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QO_3_BD.25_2#4e88ec1c6?htil=3&amp;vop=1&amp;pid=42bf3d790&amp;color=0,0,0&amp;vtp=1&amp;bbb=1&amp;hb=1"/>
          <p:cNvSpPr/>
          <p:nvPr/>
        </p:nvSpPr>
        <p:spPr>
          <a:xfrm>
            <a:off x="896112" y="900000"/>
            <a:ext cx="6135624" cy="1473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按要求做题。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教材P23第7题变式）</a:t>
            </a:r>
            <a:endParaRPr lang="en-US" altLang="zh-CN" sz="3200" dirty="0"/>
          </a:p>
        </p:txBody>
      </p:sp>
      <p:pic>
        <p:nvPicPr>
          <p:cNvPr id="4" name="QO_3_BD.25_2#4e88ec1c6?htil=3&amp;vop=1&amp;pid=42bf3d790&amp;color=0,0,0&amp;tib=255,255,255&amp;iip=4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36576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4_BD.26_1#5695da85d?htil=3&amp;sp=1&amp;vop=1&amp;pid=4e88ec1c6&amp;color=0,0,0&amp;vtp=1&amp;bbb=1&amp;hb=1"/>
              <p:cNvSpPr/>
              <p:nvPr/>
            </p:nvSpPr>
            <p:spPr>
              <a:xfrm>
                <a:off x="896112" y="2433237"/>
                <a:ext cx="6135624" cy="29337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）描出下面各点并依次连接成</a:t>
                </a:r>
                <a:endParaRPr lang="en-US" altLang="zh-CN" sz="3200" b="1" i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封闭图形，这个封闭图形是</a:t>
                </a:r>
                <a:endParaRPr lang="en-US" altLang="zh-CN" sz="3200" b="1" i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 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形。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𝑨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,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𝑩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,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𝑪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,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𝑫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,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5" name="QB_4_BD.26_1#5695da85d?htil=3&amp;sp=1&amp;vop=1&amp;pid=4e88ec1c6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433237"/>
                <a:ext cx="6135624" cy="2933700"/>
              </a:xfrm>
              <a:prstGeom prst="rect">
                <a:avLst/>
              </a:prstGeom>
              <a:blipFill rotWithShape="1">
                <a:blip r:embed="rId3"/>
                <a:stretch>
                  <a:fillRect l="-2" t="-19" r="6" b="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4_AN.27_1#5695da85d.bracket?vop=1&amp;pid=4e88ec1c6&amp;color=0,0,0&amp;vpa=12&amp;vtp=1&amp;bbb=1"/>
          <p:cNvSpPr/>
          <p:nvPr/>
        </p:nvSpPr>
        <p:spPr>
          <a:xfrm>
            <a:off x="1053274" y="3911517"/>
            <a:ext cx="1519238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直角梯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4_BD.28_1#11aef0359?vop=1&amp;pid=4e88ec1c6&amp;color=0,0,0&amp;vtp=1&amp;bt=1&amp;bbb=1&amp;hb=1"/>
              <p:cNvSpPr/>
              <p:nvPr/>
            </p:nvSpPr>
            <p:spPr>
              <a:xfrm>
                <a:off x="896112" y="900000"/>
                <a:ext cx="10533888" cy="2209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（2）画出这个封闭图形向下平移4个单位后的图形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。用数</a:t>
                </a:r>
                <a:endParaRPr lang="en-US" altLang="zh-CN" sz="3200" b="1" i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对表示平移后图形顶点的位置分别是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𝑨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′(</m:t>
                    </m:r>
                  </m:oMath>
                </a14:m>
                <a:r>
                  <a:rPr lang="en-US" altLang="zh-CN" sz="32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𝑩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′(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1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𝑪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′(</m:t>
                    </m:r>
                  </m:oMath>
                </a14:m>
                <a:r>
                  <a:rPr lang="en-US" altLang="zh-CN" sz="32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𝑫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′(</m:t>
                    </m:r>
                  </m:oMath>
                </a14:m>
                <a:r>
                  <a:rPr lang="en-US" altLang="zh-CN" sz="32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B_4_BD.28_1#11aef0359?vop=1&amp;pid=4e88ec1c6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2209800"/>
              </a:xfrm>
              <a:prstGeom prst="rect">
                <a:avLst/>
              </a:prstGeom>
              <a:blipFill rotWithShape="1">
                <a:blip r:embed="rId1"/>
                <a:stretch>
                  <a:fillRect l="-1" t="-9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4_AN.29_1#11aef0359.blank?vop=1&amp;pid=4e88ec1c6&amp;color=0,0,0&amp;vpa=13&amp;vtp=1"/>
          <p:cNvSpPr/>
          <p:nvPr/>
        </p:nvSpPr>
        <p:spPr>
          <a:xfrm>
            <a:off x="8390699" y="1603580"/>
            <a:ext cx="498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3</a:t>
            </a:r>
            <a:endParaRPr lang="en-US" altLang="zh-CN" sz="3200" dirty="0"/>
          </a:p>
        </p:txBody>
      </p:sp>
      <p:sp>
        <p:nvSpPr>
          <p:cNvPr id="4" name="QB_4_AN.30_1#11aef0359.blank?vop=1&amp;pid=4e88ec1c6&amp;color=0,0,0&amp;vpa=14&amp;vtp=1"/>
          <p:cNvSpPr/>
          <p:nvPr/>
        </p:nvSpPr>
        <p:spPr>
          <a:xfrm>
            <a:off x="9408288" y="1603580"/>
            <a:ext cx="498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5</a:t>
            </a:r>
            <a:endParaRPr lang="en-US" altLang="zh-CN" sz="3200" dirty="0"/>
          </a:p>
        </p:txBody>
      </p:sp>
      <p:sp>
        <p:nvSpPr>
          <p:cNvPr id="5" name="QB_4_AN.31_1#11aef0359.blank?vop=1&amp;pid=4e88ec1c6&amp;color=0,0,0&amp;vpa=15&amp;vtp=1"/>
          <p:cNvSpPr/>
          <p:nvPr/>
        </p:nvSpPr>
        <p:spPr>
          <a:xfrm>
            <a:off x="913574" y="2340180"/>
            <a:ext cx="498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3</a:t>
            </a:r>
            <a:endParaRPr lang="en-US" altLang="zh-CN" sz="3200" dirty="0"/>
          </a:p>
        </p:txBody>
      </p:sp>
      <p:sp>
        <p:nvSpPr>
          <p:cNvPr id="6" name="QB_4_AN.32_1#11aef0359.blank?vop=1&amp;pid=4e88ec1c6&amp;color=0,0,0&amp;vpa=16&amp;vtp=1"/>
          <p:cNvSpPr/>
          <p:nvPr/>
        </p:nvSpPr>
        <p:spPr>
          <a:xfrm>
            <a:off x="1931163" y="2340180"/>
            <a:ext cx="498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</a:t>
            </a:r>
            <a:endParaRPr lang="en-US" altLang="zh-CN" sz="3200" dirty="0"/>
          </a:p>
        </p:txBody>
      </p:sp>
      <p:sp>
        <p:nvSpPr>
          <p:cNvPr id="7" name="QB_4_AN.33_1#11aef0359.blank?vop=1&amp;pid=4e88ec1c6&amp;color=0,0,0&amp;vpa=17&amp;vtp=1"/>
          <p:cNvSpPr/>
          <p:nvPr/>
        </p:nvSpPr>
        <p:spPr>
          <a:xfrm>
            <a:off x="3645662" y="2340180"/>
            <a:ext cx="498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5</a:t>
            </a:r>
            <a:endParaRPr lang="en-US" altLang="zh-CN" sz="3200" dirty="0"/>
          </a:p>
        </p:txBody>
      </p:sp>
      <p:sp>
        <p:nvSpPr>
          <p:cNvPr id="8" name="QB_4_AN.34_1#11aef0359.blank?vop=1&amp;pid=4e88ec1c6&amp;color=0,0,0&amp;vpa=18&amp;vtp=1"/>
          <p:cNvSpPr/>
          <p:nvPr/>
        </p:nvSpPr>
        <p:spPr>
          <a:xfrm>
            <a:off x="4663249" y="2340180"/>
            <a:ext cx="498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</a:t>
            </a:r>
            <a:endParaRPr lang="en-US" altLang="zh-CN" sz="3200" dirty="0"/>
          </a:p>
        </p:txBody>
      </p:sp>
      <p:sp>
        <p:nvSpPr>
          <p:cNvPr id="9" name="QB_4_AN.35_1#11aef0359.blank?vop=1&amp;pid=4e88ec1c6&amp;color=0,0,0&amp;vpa=19&amp;vtp=1&amp;bbb=1"/>
          <p:cNvSpPr/>
          <p:nvPr/>
        </p:nvSpPr>
        <p:spPr>
          <a:xfrm>
            <a:off x="6426963" y="2340180"/>
            <a:ext cx="7016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10</a:t>
            </a:r>
            <a:endParaRPr lang="en-US" altLang="zh-CN" sz="3200" dirty="0"/>
          </a:p>
        </p:txBody>
      </p:sp>
      <p:sp>
        <p:nvSpPr>
          <p:cNvPr id="10" name="QB_4_AN.36_1#11aef0359.blank?vop=1&amp;pid=4e88ec1c6&amp;color=0,0,0&amp;vpa=20&amp;vtp=1"/>
          <p:cNvSpPr/>
          <p:nvPr/>
        </p:nvSpPr>
        <p:spPr>
          <a:xfrm>
            <a:off x="7647749" y="2340180"/>
            <a:ext cx="498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5</a:t>
            </a:r>
            <a:endParaRPr lang="en-US" altLang="zh-CN" sz="3200" dirty="0"/>
          </a:p>
        </p:txBody>
      </p:sp>
      <p:pic>
        <p:nvPicPr>
          <p:cNvPr id="11" name="QB_4_AN.37_1#11aef0359?vop=1&amp;pid=4e88ec1c6&amp;color=0,0,0&amp;mp=1&amp;tib=255,255,255&amp;vtp=1&amp;bt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6112" y="3236060"/>
            <a:ext cx="3248025" cy="2986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  <p:bldP spid="6" grpId="0" animBg="1" build="p"/>
      <p:bldP spid="7" grpId="0" animBg="1" build="p"/>
      <p:bldP spid="8" grpId="0" animBg="1" build="p"/>
      <p:bldP spid="9" grpId="0" animBg="1" build="p"/>
      <p:bldP spid="10" grpId="0" animBg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3_BD.38_1#17e470b43?htil=4&amp;vop=1&amp;pid=42bf3d790&amp;color=0,0,0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4761" y="912700"/>
            <a:ext cx="4187952" cy="4187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3_BD.38_2#17e470b43?htil=4&amp;vop=1&amp;pid=42bf3d790&amp;color=0,0,0&amp;vtp=1&amp;bbb=1&amp;hb=1"/>
              <p:cNvSpPr/>
              <p:nvPr/>
            </p:nvSpPr>
            <p:spPr>
              <a:xfrm>
                <a:off x="896112" y="900000"/>
                <a:ext cx="6217920" cy="3683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5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900" b="1" i="0" ker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     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如图，在一个残缺的方</a:t>
                </a:r>
                <a:endParaRPr lang="en-US" altLang="zh-CN" sz="3200" b="1" i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格图中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，长方形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𝑨𝑩𝑪𝑫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顶点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𝑪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的位</a:t>
                </a:r>
                <a:endParaRPr lang="en-US" altLang="zh-CN" sz="3200" b="1" i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置用数对表示为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,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，那么点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𝑩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:endParaRPr lang="en-US" altLang="zh-CN" sz="3200" b="1" i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𝑫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的位置用数对表示分别为：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𝑩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1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32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），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𝑫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32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3" name="QB_3_BD.38_2#17e470b43?htil=4&amp;vop=1&amp;pid=42bf3d790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6217920" cy="3683000"/>
              </a:xfrm>
              <a:prstGeom prst="rect">
                <a:avLst/>
              </a:prstGeom>
              <a:blipFill rotWithShape="1">
                <a:blip r:embed="rId2"/>
                <a:stretch>
                  <a:fillRect l="-2" t="-6" r="-1060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B_3_BD.38_2#17e470b43?htil=4&amp;vop=1&amp;pid=42bf3d790&amp;color=0,0,0&amp;tib=255,255,255&amp;iip=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36576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5" name="QB_3_AN.39_1#17e470b43.blank?vop=1&amp;pid=42bf3d790&amp;color=0,0,0&amp;vpa=21&amp;vtp=1"/>
          <p:cNvSpPr/>
          <p:nvPr/>
        </p:nvSpPr>
        <p:spPr>
          <a:xfrm>
            <a:off x="1321562" y="3813380"/>
            <a:ext cx="498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6</a:t>
            </a:r>
            <a:endParaRPr lang="en-US" altLang="zh-CN" sz="3200" dirty="0"/>
          </a:p>
        </p:txBody>
      </p:sp>
      <p:sp>
        <p:nvSpPr>
          <p:cNvPr id="6" name="QB_3_AN.40_1#17e470b43.blank?vop=1&amp;pid=42bf3d790&amp;color=0,0,0&amp;vpa=22&amp;vtp=1"/>
          <p:cNvSpPr/>
          <p:nvPr/>
        </p:nvSpPr>
        <p:spPr>
          <a:xfrm>
            <a:off x="2339149" y="3813380"/>
            <a:ext cx="498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3</a:t>
            </a:r>
            <a:endParaRPr lang="en-US" altLang="zh-CN" sz="3200" dirty="0"/>
          </a:p>
        </p:txBody>
      </p:sp>
      <p:sp>
        <p:nvSpPr>
          <p:cNvPr id="7" name="QB_3_AN.41_1#17e470b43.blank?vop=1&amp;pid=42bf3d790&amp;color=0,0,0&amp;vpa=23&amp;vtp=1"/>
          <p:cNvSpPr/>
          <p:nvPr/>
        </p:nvSpPr>
        <p:spPr>
          <a:xfrm>
            <a:off x="4477512" y="3813380"/>
            <a:ext cx="498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</a:t>
            </a:r>
            <a:endParaRPr lang="en-US" altLang="zh-CN" sz="3200" dirty="0"/>
          </a:p>
        </p:txBody>
      </p:sp>
      <p:sp>
        <p:nvSpPr>
          <p:cNvPr id="8" name="QB_3_AN.42_1#17e470b43.blank?vop=1&amp;pid=42bf3d790&amp;color=0,0,0&amp;vpa=24&amp;vtp=1"/>
          <p:cNvSpPr/>
          <p:nvPr/>
        </p:nvSpPr>
        <p:spPr>
          <a:xfrm>
            <a:off x="5495099" y="3813380"/>
            <a:ext cx="498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5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6" grpId="0" animBg="1" build="p"/>
      <p:bldP spid="7" grpId="0" animBg="1" build="p"/>
      <p:bldP spid="8" grpId="0" animBg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42bf3d790.fixed?pid=e8e1efb9a&amp;color=237,125,49&amp;vtp=1&amp;bbb=1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</a:t>
            </a:r>
            <a:r>
              <a:rPr lang="en-US" altLang="zh-CN" sz="4400" b="1" i="0" dirty="0">
                <a:solidFill>
                  <a:srgbClr val="ED7D3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位置</a:t>
            </a:r>
            <a:endParaRPr lang="en-US" altLang="zh-CN" sz="4400" dirty="0"/>
          </a:p>
        </p:txBody>
      </p:sp>
      <p:sp>
        <p:nvSpPr>
          <p:cNvPr id="3" name="C_2_BD#42bf3d790.fixed?pid=e8e1efb9a&amp;color=0,0,0&amp;vtp=1&amp;bbb=1"/>
          <p:cNvSpPr/>
          <p:nvPr/>
        </p:nvSpPr>
        <p:spPr>
          <a:xfrm>
            <a:off x="3383280" y="3520440"/>
            <a:ext cx="3849624" cy="310896"/>
          </a:xfrm>
          <a:prstGeom prst="rect">
            <a:avLst/>
          </a:prstGeom>
          <a:solidFill>
            <a:srgbClr val="FFFFFF"/>
          </a:solidFill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第2课时</a:t>
            </a:r>
            <a:r>
              <a:rPr lang="en-US" altLang="zh-CN" sz="14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在方格纸上用数对确定物体的位置</a:t>
            </a:r>
            <a:endParaRPr lang="en-US" altLang="zh-CN" sz="1400" dirty="0"/>
          </a:p>
        </p:txBody>
      </p:sp>
      <p:sp>
        <p:nvSpPr>
          <p:cNvPr id="4" name="C_2#42bf3d790.fixed?pid=e8e1efb9a&amp;color=255,255,255&amp;vtp=1&amp;bbb=1"/>
          <p:cNvSpPr/>
          <p:nvPr/>
        </p:nvSpPr>
        <p:spPr>
          <a:xfrm>
            <a:off x="7214616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none" lIns="127000" tIns="127000" rIns="127000" bIns="12700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作业课件</a:t>
            </a:r>
            <a:endParaRPr lang="en-US" altLang="zh-CN" sz="14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3_BD.1_1#19b48b56f?htil=1&amp;vop=1&amp;pid=42bf3d790&amp;color=0,0,0&amp;tib=255,255,255&amp;vtp=1&amp;bt=1&amp;hs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46861" y="912700"/>
            <a:ext cx="3602736" cy="2697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QO_3_BD.1_2#19b48b56f?htil=1&amp;vop=1&amp;pid=42bf3d790&amp;color=0,0,0&amp;vtp=1&amp;bbb=1&amp;hb=1&amp;hs=1"/>
          <p:cNvSpPr/>
          <p:nvPr/>
        </p:nvSpPr>
        <p:spPr>
          <a:xfrm>
            <a:off x="896112" y="900000"/>
            <a:ext cx="6803136" cy="1473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下面是文化小学宣传栏张贴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的社会主义核心价值观海报示意图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dirty="0"/>
          </a:p>
        </p:txBody>
      </p:sp>
      <p:pic>
        <p:nvPicPr>
          <p:cNvPr id="4" name="QO_3_BD.1_2#19b48b56f?htil=1&amp;vop=1&amp;pid=42bf3d790&amp;color=0,0,0&amp;tib=255,255,255&amp;iip=1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36576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5" name="QB_4_BD.2_1#aefda60fd?htil=1&amp;vop=1&amp;pid=19b48b56f&amp;color=0,0,0&amp;vtp=1&amp;bbb=1&amp;hb=1&amp;hs=1"/>
          <p:cNvSpPr/>
          <p:nvPr/>
        </p:nvSpPr>
        <p:spPr>
          <a:xfrm>
            <a:off x="896112" y="2433237"/>
            <a:ext cx="6803136" cy="2209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（1）“诚”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字的位置用数对表示是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32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）；“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法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”字的位置用数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对表示是（</a:t>
            </a:r>
            <a:r>
              <a:rPr lang="en-US" altLang="zh-CN" sz="32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）。</a:t>
            </a:r>
            <a:endParaRPr lang="en-US" altLang="zh-CN" sz="3200" dirty="0"/>
          </a:p>
        </p:txBody>
      </p:sp>
      <p:sp>
        <p:nvSpPr>
          <p:cNvPr id="6" name="QB_4_AN.3_1#aefda60fd.blank?vop=1&amp;pid=19b48b56f&amp;color=0,0,0&amp;vpa=1&amp;vtp=1&amp;bbb=1"/>
          <p:cNvSpPr/>
          <p:nvPr/>
        </p:nvSpPr>
        <p:spPr>
          <a:xfrm>
            <a:off x="1290764" y="3136817"/>
            <a:ext cx="498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5</a:t>
            </a:r>
            <a:endParaRPr lang="en-US" altLang="zh-CN" sz="3200" dirty="0"/>
          </a:p>
        </p:txBody>
      </p:sp>
      <p:sp>
        <p:nvSpPr>
          <p:cNvPr id="7" name="QB_4_AN.4_1#aefda60fd.blank?vop=1&amp;pid=19b48b56f&amp;color=0,0,0&amp;vpa=2&amp;vtp=1"/>
          <p:cNvSpPr/>
          <p:nvPr/>
        </p:nvSpPr>
        <p:spPr>
          <a:xfrm>
            <a:off x="2318513" y="3136817"/>
            <a:ext cx="498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</a:t>
            </a:r>
            <a:endParaRPr lang="en-US" altLang="zh-CN" sz="3200" dirty="0"/>
          </a:p>
        </p:txBody>
      </p:sp>
      <p:sp>
        <p:nvSpPr>
          <p:cNvPr id="8" name="QB_4_AN.5_1#aefda60fd.blank?vop=1&amp;pid=19b48b56f&amp;color=0,0,0&amp;vpa=3&amp;vtp=1"/>
          <p:cNvSpPr/>
          <p:nvPr/>
        </p:nvSpPr>
        <p:spPr>
          <a:xfrm>
            <a:off x="2966213" y="3873417"/>
            <a:ext cx="498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3</a:t>
            </a:r>
            <a:endParaRPr lang="en-US" altLang="zh-CN" sz="3200" dirty="0"/>
          </a:p>
        </p:txBody>
      </p:sp>
      <p:sp>
        <p:nvSpPr>
          <p:cNvPr id="9" name="QB_4_AN.6_1#aefda60fd.blank?vop=1&amp;pid=19b48b56f&amp;color=0,0,0&amp;vpa=4&amp;vtp=1"/>
          <p:cNvSpPr/>
          <p:nvPr/>
        </p:nvSpPr>
        <p:spPr>
          <a:xfrm>
            <a:off x="3983799" y="3873417"/>
            <a:ext cx="498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QB_4_BD.7_1#e9d87ddc1?vop=1&amp;pid=19b48b56f&amp;color=0,0,0&amp;vtp=1&amp;bbb=1&amp;hs=1"/>
              <p:cNvSpPr/>
              <p:nvPr/>
            </p:nvSpPr>
            <p:spPr>
              <a:xfrm>
                <a:off x="896112" y="4693837"/>
                <a:ext cx="10533888" cy="7239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（2）数对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,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表示的是“(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)”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字。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10" name="QB_4_BD.7_1#e9d87ddc1?vop=1&amp;pid=19b48b56f&amp;color=0,0,0&amp;vtp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4693837"/>
                <a:ext cx="10533888" cy="723900"/>
              </a:xfrm>
              <a:prstGeom prst="rect">
                <a:avLst/>
              </a:prstGeom>
              <a:blipFill rotWithShape="1">
                <a:blip r:embed="rId3"/>
                <a:stretch>
                  <a:fillRect l="-1" t="-76" b="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QB_4_AN.8_1#e9d87ddc1.bracket?vop=1&amp;pid=19b48b56f&amp;color=0,0,0&amp;vpa=5&amp;vtp=1"/>
          <p:cNvSpPr/>
          <p:nvPr/>
        </p:nvSpPr>
        <p:spPr>
          <a:xfrm>
            <a:off x="5697791" y="4693837"/>
            <a:ext cx="703263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强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  <p:bldP spid="7" grpId="0" animBg="1" build="p"/>
      <p:bldP spid="8" grpId="0" animBg="1" build="p"/>
      <p:bldP spid="9" grpId="0" animBg="1" build="p"/>
      <p:bldP spid="11" grpId="0" animBg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9_1#a9b3fc783?vop=1&amp;pid=42bf3d790&amp;color=0,0,0&amp;vtp=1&amp;bt=1&amp;bbb=1"/>
          <p:cNvSpPr/>
          <p:nvPr/>
        </p:nvSpPr>
        <p:spPr>
          <a:xfrm>
            <a:off x="896112" y="896112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填一填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，画一画。</a:t>
            </a:r>
            <a:endParaRPr lang="en-US" altLang="zh-CN" sz="3200" dirty="0"/>
          </a:p>
        </p:txBody>
      </p:sp>
      <p:pic>
        <p:nvPicPr>
          <p:cNvPr id="3" name="QO_3_BD.9_1#a9b3fc783?vop=1&amp;pid=42bf3d790&amp;color=0,0,0&amp;tib=255,255,255&amp;iip=2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69264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4" name="QO_3_BD.9_2#a9b3fc783?vop=1&amp;pid=42bf3d790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42232" y="1676146"/>
            <a:ext cx="4059936" cy="2761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5" name="QB_4_BD.10_1#9890c51dd?vop=1&amp;pid=a9b3fc783&amp;color=0,0,0&amp;vtp=1&amp;bbb=1"/>
          <p:cNvSpPr/>
          <p:nvPr/>
        </p:nvSpPr>
        <p:spPr>
          <a:xfrm>
            <a:off x="896112" y="4571746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图书馆的位置用数对表示是（</a:t>
            </a:r>
            <a:r>
              <a:rPr lang="en-US" altLang="zh-CN" sz="32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）。</a:t>
            </a:r>
            <a:endParaRPr lang="en-US" altLang="zh-CN" sz="3200" dirty="0"/>
          </a:p>
        </p:txBody>
      </p:sp>
      <p:sp>
        <p:nvSpPr>
          <p:cNvPr id="6" name="QB_4_AN.11_1#9890c51dd.blank?vop=1&amp;pid=a9b3fc783&amp;color=0,0,0&amp;vpa=6&amp;vtp=1"/>
          <p:cNvSpPr/>
          <p:nvPr/>
        </p:nvSpPr>
        <p:spPr>
          <a:xfrm>
            <a:off x="7236588" y="4533646"/>
            <a:ext cx="498475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9</a:t>
            </a:r>
            <a:endParaRPr lang="en-US" altLang="zh-CN" sz="3200" dirty="0"/>
          </a:p>
        </p:txBody>
      </p:sp>
      <p:sp>
        <p:nvSpPr>
          <p:cNvPr id="7" name="QB_4_AN.12_1#9890c51dd.blank?vop=1&amp;pid=a9b3fc783&amp;color=0,0,0&amp;vpa=7&amp;vtp=1"/>
          <p:cNvSpPr/>
          <p:nvPr/>
        </p:nvSpPr>
        <p:spPr>
          <a:xfrm>
            <a:off x="8254174" y="4533646"/>
            <a:ext cx="498475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5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  <p:bldP spid="7" grpId="0" animBg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BD.13_1#dc9bf580f?vop=1&amp;pid=a9b3fc783&amp;color=0,0,0&amp;vtp=1&amp;bt=1&amp;bbb=1&amp;hb=1"/>
              <p:cNvSpPr/>
              <p:nvPr/>
            </p:nvSpPr>
            <p:spPr>
              <a:xfrm>
                <a:off x="896112" y="900000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（2）菲菲家的位置用数对表示是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,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请你在图中用“</a:t>
                </a:r>
                <a:endParaRPr lang="en-US" altLang="zh-CN" sz="3200" b="1" i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sz="3200" b="1" i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rPr>
                      <m:t>△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”表示出其对应的位置。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4_BD.13_1#dc9bf580f?vop=1&amp;pid=a9b3fc783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1473200"/>
              </a:xfrm>
              <a:prstGeom prst="rect">
                <a:avLst/>
              </a:prstGeom>
              <a:blipFill rotWithShape="1">
                <a:blip r:embed="rId1"/>
                <a:stretch>
                  <a:fillRect l="-1" t="-14" b="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4_AN.14_1#dc9bf580f?vop=1&amp;pid=a9b3fc783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3544" y="2495628"/>
            <a:ext cx="4288536" cy="3300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15_1#b241c22f6?vop=1&amp;pid=a9b3fc783&amp;color=0,0,0&amp;vtp=1&amp;bt=1&amp;bbb=1&amp;hb=1"/>
          <p:cNvSpPr/>
          <p:nvPr/>
        </p:nvSpPr>
        <p:spPr>
          <a:xfrm>
            <a:off x="896112" y="896112"/>
            <a:ext cx="10533888" cy="2209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（3）菲菲从科技馆出发去学校，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她先向(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)走(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)米，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再向(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)走(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米到达学校。（沿格线走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p:sp>
        <p:nvSpPr>
          <p:cNvPr id="3" name="QB_4_AN.16_1#b241c22f6.bracket?vop=1&amp;pid=a9b3fc783&amp;color=0,0,0&amp;vpa=8&amp;vtp=1"/>
          <p:cNvSpPr/>
          <p:nvPr/>
        </p:nvSpPr>
        <p:spPr>
          <a:xfrm>
            <a:off x="8192263" y="901192"/>
            <a:ext cx="703263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南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4_AN.17_1#b241c22f6.bracket?vop=1&amp;pid=a9b3fc783&amp;color=0,0,0&amp;vpa=9&amp;vtp=1&amp;bbb=1"/>
              <p:cNvSpPr/>
              <p:nvPr/>
            </p:nvSpPr>
            <p:spPr>
              <a:xfrm>
                <a:off x="9721024" y="1080325"/>
                <a:ext cx="935038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𝟑𝟎𝟎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B_4_AN.17_1#b241c22f6.bracket?vop=1&amp;pid=a9b3fc783&amp;color=0,0,0&amp;vpa=9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21024" y="1080325"/>
                <a:ext cx="935038" cy="508000"/>
              </a:xfrm>
              <a:prstGeom prst="rect">
                <a:avLst/>
              </a:prstGeom>
              <a:blipFill rotWithShape="1">
                <a:blip r:embed="rId1"/>
                <a:stretch>
                  <a:fillRect l="-47" t="-37" r="14" b="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4_AN.18_1#b241c22f6.bracket?vop=1&amp;pid=a9b3fc783&amp;color=0,0,0&amp;vpa=10&amp;vtp=1"/>
          <p:cNvSpPr/>
          <p:nvPr/>
        </p:nvSpPr>
        <p:spPr>
          <a:xfrm>
            <a:off x="1869249" y="1637792"/>
            <a:ext cx="703263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西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4_AN.19_1#b241c22f6.bracket?vop=1&amp;pid=a9b3fc783&amp;color=0,0,0&amp;vpa=11&amp;vtp=1&amp;bbb=1"/>
              <p:cNvSpPr/>
              <p:nvPr/>
            </p:nvSpPr>
            <p:spPr>
              <a:xfrm>
                <a:off x="3398012" y="1819211"/>
                <a:ext cx="935038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𝟐𝟎𝟎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B_4_AN.19_1#b241c22f6.bracket?vop=1&amp;pid=a9b3fc783&amp;color=0,0,0&amp;vpa=11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98012" y="1819211"/>
                <a:ext cx="935038" cy="508000"/>
              </a:xfrm>
              <a:prstGeom prst="rect">
                <a:avLst/>
              </a:prstGeom>
              <a:blipFill rotWithShape="1">
                <a:blip r:embed="rId2"/>
                <a:stretch>
                  <a:fillRect l="-14" t="-112" r="48" b="1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4_BD.15_1#b241c22f6?vop=1&amp;pid=a9b3fc783&amp;color=0,0,0&amp;vtp=1&amp;bt=1&amp;bbb=1&amp;hb=1"/>
          <p:cNvSpPr/>
          <p:nvPr/>
        </p:nvSpPr>
        <p:spPr>
          <a:xfrm>
            <a:off x="1623060" y="2511425"/>
            <a:ext cx="3912870" cy="701675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FF0000"/>
                </a:solidFill>
                <a:latin typeface="楷体" panose="02010609060101010101" pitchFamily="34" charset="-122"/>
                <a:ea typeface="楷体" panose="02010609060101010101" pitchFamily="34" charset="-122"/>
                <a:cs typeface="楷体" panose="02010609060101010101" pitchFamily="34" charset="-122"/>
              </a:rPr>
              <a:t>（</a:t>
            </a:r>
            <a:r>
              <a:rPr lang="en-US" altLang="zh-CN" sz="3200" b="1" i="0" dirty="0">
                <a:solidFill>
                  <a:srgbClr val="FF0000"/>
                </a:solidFill>
                <a:latin typeface="楷体" panose="02010609060101010101" pitchFamily="34" charset="-122"/>
                <a:ea typeface="楷体" panose="02010609060101010101" pitchFamily="34" charset="-122"/>
                <a:cs typeface="楷体" panose="02010609060101010101" pitchFamily="34" charset="-122"/>
              </a:rPr>
              <a:t>或西</a:t>
            </a:r>
            <a:r>
              <a:rPr lang="en-US" altLang="zh-CN" sz="3200" b="1" i="0" dirty="0">
                <a:solidFill>
                  <a:srgbClr val="FF0000"/>
                </a:solidFill>
                <a:latin typeface="楷体" panose="02010609060101010101" pitchFamily="34" charset="-122"/>
                <a:ea typeface="楷体" panose="02010609060101010101" pitchFamily="34" charset="-122"/>
                <a:cs typeface="楷体" panose="02010609060101010101" pitchFamily="34" charset="-122"/>
              </a:rPr>
              <a:t> 200</a:t>
            </a:r>
            <a:r>
              <a:rPr lang="en-US" altLang="zh-CN" sz="3200" b="1" i="0" dirty="0">
                <a:solidFill>
                  <a:srgbClr val="FF0000"/>
                </a:solidFill>
                <a:latin typeface="楷体" panose="02010609060101010101" pitchFamily="34" charset="-122"/>
                <a:ea typeface="楷体" panose="02010609060101010101" pitchFamily="34" charset="-122"/>
                <a:cs typeface="楷体" panose="02010609060101010101" pitchFamily="34" charset="-122"/>
              </a:rPr>
              <a:t> 南300）</a:t>
            </a:r>
            <a:endParaRPr lang="en-US" altLang="zh-CN" sz="3200" b="1" i="0" dirty="0">
              <a:solidFill>
                <a:srgbClr val="FF0000"/>
              </a:solidFill>
              <a:latin typeface="楷体" panose="02010609060101010101" pitchFamily="34" charset="-122"/>
              <a:ea typeface="楷体" panose="02010609060101010101" pitchFamily="34" charset="-122"/>
              <a:cs typeface="楷体" panose="02010609060101010101" pitchFamily="34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  <p:bldP spid="6" grpId="0" animBg="1" build="p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3_BD.20_1#e686efe96?htil=2&amp;vop=1&amp;pid=42bf3d790&amp;color=0,0,0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31152" y="912700"/>
            <a:ext cx="4489704" cy="3904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QO_3_BD.20_2#e686efe96?htil=2&amp;vop=1&amp;pid=42bf3d790&amp;color=0,0,0&amp;vtp=1&amp;bbb=1"/>
          <p:cNvSpPr/>
          <p:nvPr/>
        </p:nvSpPr>
        <p:spPr>
          <a:xfrm>
            <a:off x="896112" y="900000"/>
            <a:ext cx="591616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某动物园示意图如下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dirty="0"/>
          </a:p>
        </p:txBody>
      </p:sp>
      <p:pic>
        <p:nvPicPr>
          <p:cNvPr id="4" name="QO_3_BD.20_2#e686efe96?htil=2&amp;vop=1&amp;pid=42bf3d790&amp;color=0,0,0&amp;tib=255,255,255&amp;iip=3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73152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QO_4_BD.21_1#68bb049a3?htil=2&amp;vop=1&amp;pid=e686efe96&amp;color=0,0,0&amp;vtp=1&amp;bbb=1&amp;hb=1"/>
              <p:cNvSpPr/>
              <p:nvPr/>
            </p:nvSpPr>
            <p:spPr>
              <a:xfrm>
                <a:off x="896112" y="1607483"/>
                <a:ext cx="5916168" cy="2209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（1）如果猴山的位置用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,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表</a:t>
                </a:r>
                <a:endParaRPr lang="en-US" altLang="zh-CN" sz="3200" b="1" i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示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，请你在图上标出金鱼湖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,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:endParaRPr lang="en-US" altLang="zh-CN" sz="3200" b="1" i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盆景园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,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、北门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,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的位置。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5" name="QO_4_BD.21_1#68bb049a3?htil=2&amp;vop=1&amp;pid=e686efe96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607483"/>
                <a:ext cx="5916168" cy="2209800"/>
              </a:xfrm>
              <a:prstGeom prst="rect">
                <a:avLst/>
              </a:prstGeom>
              <a:blipFill rotWithShape="1">
                <a:blip r:embed="rId3"/>
                <a:stretch>
                  <a:fillRect l="-2" t="-13" r="-8147" b="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4_AN.22_1#68bb049a3?vop=1&amp;pid=e686efe96&amp;color=0,0,0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3544" y="900000"/>
            <a:ext cx="4151376" cy="4005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4_AN.24_1#b147b83bf?vop=1&amp;pid=e686efe96&amp;color=0,0,0&amp;vtp=1&amp;bbb=1"/>
              <p:cNvSpPr/>
              <p:nvPr/>
            </p:nvSpPr>
            <p:spPr>
              <a:xfrm>
                <a:off x="896112" y="3895007"/>
                <a:ext cx="10533888" cy="7239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东</a:t>
                </a:r>
                <a:r>
                  <a:rPr lang="en-US" altLang="zh-CN" sz="3200" b="1" i="0" spc="-5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门</a:t>
                </a:r>
                <a14:m>
                  <m:oMath xmlns:m="http://schemas.openxmlformats.org/officeDocument/2006/math">
                    <m:r>
                      <a:rPr lang="en-US" altLang="zh-CN" sz="3200" b="1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→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spc="-5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猴山</a:t>
                </a:r>
                <a14:m>
                  <m:oMath xmlns:m="http://schemas.openxmlformats.org/officeDocument/2006/math">
                    <m:r>
                      <a:rPr lang="en-US" altLang="zh-CN" sz="3200" b="1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→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spc="-5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孔雀亭</a:t>
                </a:r>
                <a14:m>
                  <m:oMath xmlns:m="http://schemas.openxmlformats.org/officeDocument/2006/math">
                    <m:r>
                      <a:rPr lang="en-US" altLang="zh-CN" sz="3200" b="1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→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spc="-5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熊猫馆</a:t>
                </a:r>
                <a14:m>
                  <m:oMath xmlns:m="http://schemas.openxmlformats.org/officeDocument/2006/math">
                    <m:r>
                      <a:rPr lang="en-US" altLang="zh-CN" sz="3200" b="1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→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spc="-5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金鱼湖</a:t>
                </a:r>
                <a14:m>
                  <m:oMath xmlns:m="http://schemas.openxmlformats.org/officeDocument/2006/math">
                    <m:r>
                      <a:rPr lang="en-US" altLang="zh-CN" sz="3200" b="1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→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spc="-5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盆景园</a:t>
                </a:r>
                <a14:m>
                  <m:oMath xmlns:m="http://schemas.openxmlformats.org/officeDocument/2006/math">
                    <m:r>
                      <a:rPr lang="en-US" altLang="zh-CN" sz="3200" b="1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→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spc="-5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北门。</a:t>
                </a:r>
                <a:endParaRPr lang="en-US" altLang="zh-CN" sz="3200" spc="-50" dirty="0"/>
              </a:p>
            </p:txBody>
          </p:sp>
        </mc:Choice>
        <mc:Fallback>
          <p:sp>
            <p:nvSpPr>
              <p:cNvPr id="3" name="QO_4_AN.24_1#b147b83bf?vop=1&amp;pid=e686efe96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895007"/>
                <a:ext cx="10533888" cy="723900"/>
              </a:xfrm>
              <a:prstGeom prst="rect">
                <a:avLst/>
              </a:prstGeom>
              <a:blipFill rotWithShape="1">
                <a:blip r:embed="rId1"/>
                <a:stretch>
                  <a:fillRect l="-1" t="-76" r="-4153" b="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4_BD.23_1#b147b83bf?vop=1&amp;pid=e686efe96&amp;color=0,0,0&amp;vtp=1&amp;bt=1&amp;bbb=1"/>
              <p:cNvSpPr/>
              <p:nvPr/>
            </p:nvSpPr>
            <p:spPr>
              <a:xfrm>
                <a:off x="896112" y="900000"/>
                <a:ext cx="10533888" cy="15494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algn="l" latinLnBrk="1">
                  <a:lnSpc>
                    <a:spcPts val="61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（2）某天，小明一家去动物园游览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，游览路线是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3200" b="1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(</m:t>
                        </m:r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𝟏𝟎</m:t>
                        </m:r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,</m:t>
                        </m:r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𝟏</m:t>
                        </m:r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)→(</m:t>
                        </m:r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𝟓</m:t>
                        </m:r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,</m:t>
                        </m:r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𝟐</m:t>
                        </m:r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)→(</m:t>
                        </m:r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𝟕</m:t>
                        </m:r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,</m:t>
                        </m:r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𝟒</m:t>
                        </m:r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)→(</m:t>
                        </m:r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𝟗</m:t>
                        </m:r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,</m:t>
                        </m:r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𝟕</m:t>
                        </m:r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)→(</m:t>
                        </m:r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𝟔</m:t>
                        </m:r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,</m:t>
                        </m:r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𝟔</m:t>
                        </m:r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)→(</m:t>
                        </m:r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𝟑</m:t>
                        </m:r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,</m:t>
                        </m:r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𝟖</m:t>
                        </m:r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)→(</m:t>
                        </m:r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𝟐</m:t>
                        </m:r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,</m:t>
                        </m:r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𝟏𝟎</m:t>
                        </m:r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</m:d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。请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4" name="QO_4_BD.23_1#b147b83bf?vop=1&amp;pid=e686efe96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1549400"/>
              </a:xfrm>
              <a:prstGeom prst="rect">
                <a:avLst/>
              </a:prstGeom>
              <a:blipFill rotWithShape="1">
                <a:blip r:embed="rId2"/>
                <a:stretch>
                  <a:fillRect l="-1" t="-13" b="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O_4_BD.23_1#b147b83bf?vop=1&amp;pid=e686efe96&amp;color=0,0,0&amp;vtp=1&amp;bt=1&amp;bbb=1&amp;hb=1"/>
          <p:cNvSpPr/>
          <p:nvPr/>
        </p:nvSpPr>
        <p:spPr>
          <a:xfrm>
            <a:off x="896112" y="2360754"/>
            <a:ext cx="10533888" cy="1473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你用箭头在图中画出他们的游览路线，并写一写他们先后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去了哪些地方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。（教材P23第8题变式）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982</Words>
  <Application>WPS 演示</Application>
  <PresentationFormat>宽屏</PresentationFormat>
  <Paragraphs>106</Paragraphs>
  <Slides>13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微软雅黑</vt:lpstr>
      <vt:lpstr>宋体</vt:lpstr>
      <vt:lpstr>Times New Roman</vt:lpstr>
      <vt:lpstr>Times New Roman</vt:lpstr>
      <vt:lpstr>楷体</vt:lpstr>
      <vt:lpstr>Cambria Math</vt:lpstr>
      <vt:lpstr>Calibri</vt:lpstr>
      <vt:lpstr>Arial Unicode MS</vt:lpstr>
      <vt:lpstr>等线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张昀蓓</cp:lastModifiedBy>
  <cp:revision>4</cp:revision>
  <dcterms:created xsi:type="dcterms:W3CDTF">2025-06-23T04:20:00Z</dcterms:created>
  <dcterms:modified xsi:type="dcterms:W3CDTF">2025-06-26T03:03:19Z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C447606FAA20463A8D9AFACBDB93AB6C_12</vt:lpwstr>
  </property>
  <property fmtid="{D5CDD505-2E9C-101B-9397-08002B2CF9AE}" pid="3" name="KSOProductBuildVer">
    <vt:lpwstr>2052-12.1.0.21541</vt:lpwstr>
  </property>
</Properties>
</file>