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0ee0d4000948c4e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9_1#121516fb5?vop=1&amp;pid=f3a487897&amp;color=0,0,0&amp;bt=1&amp;bbb=1&amp;hb=1"/>
          <p:cNvSpPr/>
          <p:nvPr/>
        </p:nvSpPr>
        <p:spPr>
          <a:xfrm>
            <a:off x="896112" y="929273"/>
            <a:ext cx="10533888" cy="190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妈妈今年的年龄是小明的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妈妈和小明今年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的年龄和是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60岁。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三年后妈妈和小明的年龄差是多少岁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教材P79第6题变式）</a:t>
            </a:r>
            <a:endParaRPr lang="en-US" altLang="zh-CN" sz="3200" dirty="0"/>
          </a:p>
        </p:txBody>
      </p:sp>
      <p:pic>
        <p:nvPicPr>
          <p:cNvPr id="3" name="QO_4_BD.19_1#121516fb5?vop=1&amp;pid=f3a487897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20_1#121516fb5?vop=1&amp;pid=f3a487897&amp;color=0,0,0&amp;bbb=1"/>
              <p:cNvSpPr/>
              <p:nvPr/>
            </p:nvSpPr>
            <p:spPr>
              <a:xfrm>
                <a:off x="896112" y="2881610"/>
                <a:ext cx="10533888" cy="3111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解：设小明今年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岁，则妈妈今年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岁。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𝟑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𝟔𝟎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（岁）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（岁）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：三年后妈妈和小明的年龄差是30岁。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20_1#121516fb5?vop=1&amp;pid=f3a487897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881610"/>
                <a:ext cx="10533888" cy="3111500"/>
              </a:xfrm>
              <a:prstGeom prst="rect">
                <a:avLst/>
              </a:prstGeom>
              <a:blipFill rotWithShape="1">
                <a:blip r:embed="rId2"/>
                <a:stretch>
                  <a:fillRect l="-1" t="-20" b="-19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1_1#df6ed0f91?htil=1&amp;vop=1&amp;pid=f3a487897&amp;color=0,0,0&amp;tib=255,255,255&amp;bt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2936" y="912700"/>
            <a:ext cx="2002536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21_2#df6ed0f91?htil=1&amp;vop=1&amp;pid=f3a487897&amp;color=0,0,0&amp;bbb=1&amp;hb=1"/>
          <p:cNvSpPr/>
          <p:nvPr/>
        </p:nvSpPr>
        <p:spPr>
          <a:xfrm>
            <a:off x="896112" y="900000"/>
            <a:ext cx="8449056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微机课上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小海用一个等边三角形和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一个正六边形制作了一幅图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通过测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发现等边三角形的周长比正六边形的周长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9.6厘米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那么这个正六边形的边长是多少厘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4" name="QO_4_BD.21_2#df6ed0f91?htil=1&amp;vop=1&amp;pid=f3a487897&amp;color=0,0,0&amp;tib=255,255,255&amp;iip=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22_1#df6ed0f91?vop=1&amp;pid=f3a487897&amp;color=0,0,0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解：设这个正六边形的边长是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厘米。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：这个正六边形的边长是3.2厘米。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22_1#df6ed0f91?vop=1&amp;pid=f3a487897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1#9cc664dd9?vop=1&amp;pid=f3a487897&amp;color=0,0,0&amp;bt=1&amp;bbb=1&amp;hb=1"/>
          <p:cNvSpPr/>
          <p:nvPr/>
        </p:nvSpPr>
        <p:spPr>
          <a:xfrm>
            <a:off x="896112" y="900000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果园收获了苹果和橘子共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150吨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已知橘子比苹果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30吨，苹果的质量是橘子的1.5倍，那么收获了苹果多少吨？</a:t>
            </a:r>
            <a:endParaRPr lang="en-US" altLang="zh-CN" sz="3200" spc="-50" dirty="0"/>
          </a:p>
        </p:txBody>
      </p:sp>
      <p:pic>
        <p:nvPicPr>
          <p:cNvPr id="3" name="QO_4_BD.23_1#9cc664dd9?vop=1&amp;pid=f3a487897&amp;color=0,0,0&amp;tib=255,255,255&amp;iip=6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6239" y="93168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24_1#9cc664dd9?vop=1&amp;pid=f3a487897&amp;color=0,0,0&amp;bbb=1"/>
              <p:cNvSpPr/>
              <p:nvPr/>
            </p:nvSpPr>
            <p:spPr>
              <a:xfrm>
                <a:off x="896112" y="2407837"/>
                <a:ext cx="10533888" cy="3556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解：设收获橘子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吨，则收获苹果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吨。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（吨）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：收获了苹果90吨。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24_1#9cc664dd9?vop=1&amp;pid=f3a487897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07837"/>
                <a:ext cx="10533888" cy="3556000"/>
              </a:xfrm>
              <a:prstGeom prst="rect">
                <a:avLst/>
              </a:prstGeom>
              <a:blipFill rotWithShape="1">
                <a:blip r:embed="rId2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3a487897.fixed?pid=85accae4f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f3a487897.fixed?pid=85accae4f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列方程解决实际问题（4）</a:t>
            </a:r>
            <a:endParaRPr lang="en-US" altLang="zh-CN" sz="1400" dirty="0"/>
          </a:p>
        </p:txBody>
      </p:sp>
      <p:sp>
        <p:nvSpPr>
          <p:cNvPr id="4" name="C_3#f3a487897.fixed?pid=85accae4f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334360b18?vop=1&amp;pid=f3a487897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少年宫合唱队人数是舞蹈队的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3倍。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1_1#334360b18?vop=1&amp;pid=f3a487897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2_1#caa526654?vop=1&amp;pid=334360b18&amp;color=0,0,0&amp;bbb=1&amp;hb=1"/>
          <p:cNvSpPr/>
          <p:nvPr/>
        </p:nvSpPr>
        <p:spPr>
          <a:xfrm>
            <a:off x="896112" y="1607483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（1）舞蹈队和合唱队一共有48人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舞蹈队和合唱队各有多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5" name="QB_6_BD.3_1#73f388c52?vop=1&amp;pid=caa526654&amp;color=0,0,0&amp;bbb=1"/>
          <p:cNvSpPr/>
          <p:nvPr/>
        </p:nvSpPr>
        <p:spPr>
          <a:xfrm>
            <a:off x="896112" y="3144183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数量关系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AN.4_1#73f388c52.blank?vop=1&amp;pid=caa526654&amp;color=0,0,0&amp;vpa=1&amp;bbb=1"/>
              <p:cNvSpPr/>
              <p:nvPr/>
            </p:nvSpPr>
            <p:spPr>
              <a:xfrm>
                <a:off x="2940812" y="3231974"/>
                <a:ext cx="62055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舞蹈队人数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合唱队人数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总人数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6_AN.4_1#73f388c52.blank?vop=1&amp;pid=caa526654&amp;color=0,0,0&amp;vpa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0812" y="3231974"/>
                <a:ext cx="62055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" t="-90" r="7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_1#0e8e045a8?vop=1&amp;pid=caa526654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列方程解答：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AN.6_1#0e8e045a8?vop=1&amp;pid=caa526654&amp;color=0,0,0&amp;bbb=1"/>
              <p:cNvSpPr/>
              <p:nvPr/>
            </p:nvSpPr>
            <p:spPr>
              <a:xfrm>
                <a:off x="896112" y="1603927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解：设舞蹈队有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人，则合唱队有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（人）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：舞蹈队有12人，合唱队有36人。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6_AN.6_1#0e8e045a8?vop=1&amp;pid=caa526654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_1#4ce8010b1?vop=1&amp;pid=334360b18&amp;color=0,0,0&amp;bt=1&amp;bbb=1"/>
          <p:cNvSpPr/>
          <p:nvPr/>
        </p:nvSpPr>
        <p:spPr>
          <a:xfrm>
            <a:off x="896112" y="900000"/>
            <a:ext cx="11002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（2）合唱队比舞蹈队多24人，舞蹈队和合唱队各有多少人？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6_BD.8_1#245277712?vop=1&amp;pid=4ce8010b1&amp;color=0,0,0&amp;bbb=1"/>
          <p:cNvSpPr/>
          <p:nvPr/>
        </p:nvSpPr>
        <p:spPr>
          <a:xfrm>
            <a:off x="896112" y="1603927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数量关系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N.9_1#245277712.blank?vop=1&amp;pid=4ce8010b1&amp;color=0,0,0&amp;vpa=2&amp;bbb=1"/>
              <p:cNvSpPr/>
              <p:nvPr/>
            </p:nvSpPr>
            <p:spPr>
              <a:xfrm>
                <a:off x="2928112" y="1691210"/>
                <a:ext cx="68532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合唱队人数-舞蹈队人数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两队人数差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6_AN.9_1#245277712.blank?vop=1&amp;pid=4ce8010b1&amp;color=0,0,0&amp;vpa=2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8112" y="1691210"/>
                <a:ext cx="6853238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2" t="-40" r="6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_1#b7fa724fe?vop=1&amp;pid=4ce8010b1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列方程解答：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AN.11_1#b7fa724fe?vop=1&amp;pid=4ce8010b1&amp;color=0,0,0&amp;bbb=1"/>
              <p:cNvSpPr/>
              <p:nvPr/>
            </p:nvSpPr>
            <p:spPr>
              <a:xfrm>
                <a:off x="896112" y="1603927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解：设舞蹈队有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人，则合唱队有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（人）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：舞蹈队有12人，合唱队有36人。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6_AN.11_1#b7fa724fe?vop=1&amp;pid=4ce8010b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2_1#ff46fd11b?vop=1&amp;pid=f3a487897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2_1#ff46fd11b?vop=1&amp;pid=f3a487897&amp;color=0,0,0&amp;tib=255,255,255&amp;iip=2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13_1#72bf2f8d7?vop=1&amp;pid=ff46fd11b&amp;color=0,0,0&amp;bbb=1"/>
              <p:cNvSpPr/>
              <p:nvPr/>
            </p:nvSpPr>
            <p:spPr>
              <a:xfrm>
                <a:off x="1074420" y="1607185"/>
                <a:ext cx="1035558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13_1#72bf2f8d7?vop=1&amp;pid=ff46fd11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420" y="1607185"/>
                <a:ext cx="10355580" cy="6985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14_1#72bf2f8d7?vop=1&amp;pid=ff46fd11b&amp;color=0,0,0&amp;bbb=1"/>
              <p:cNvSpPr/>
              <p:nvPr/>
            </p:nvSpPr>
            <p:spPr>
              <a:xfrm>
                <a:off x="896112" y="2294362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14_1#72bf2f8d7?vop=1&amp;pid=ff46fd11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4362"/>
                <a:ext cx="10533888" cy="2171700"/>
              </a:xfrm>
              <a:prstGeom prst="rect">
                <a:avLst/>
              </a:prstGeom>
              <a:blipFill rotWithShape="1">
                <a:blip r:embed="rId3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5_1#0ff061362?vop=1&amp;pid=ff46fd11b&amp;color=0,0,0&amp;bt=1&amp;bbb=1"/>
              <p:cNvSpPr/>
              <p:nvPr/>
            </p:nvSpPr>
            <p:spPr>
              <a:xfrm>
                <a:off x="1064895" y="899795"/>
                <a:ext cx="1036510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15_1#0ff061362?vop=1&amp;pid=ff46fd11b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895" y="899795"/>
                <a:ext cx="1036510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6_1#0ff061362?vop=1&amp;pid=ff46fd11b&amp;color=0,0,0&amp;bbb=1"/>
              <p:cNvSpPr/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16_1#0ff061362?vop=1&amp;pid=ff46fd11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7_1#09503e398?vop=1&amp;pid=f3a487897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看图列方程计算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7_1#09503e398?vop=1&amp;pid=f3a487897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7_2#09503e398?vop=1&amp;pid=f3a487897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1673430"/>
            <a:ext cx="5175504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18_1#09503e398?vop=1&amp;pid=f3a487897&amp;color=0,0,0&amp;bbb=1"/>
              <p:cNvSpPr/>
              <p:nvPr/>
            </p:nvSpPr>
            <p:spPr>
              <a:xfrm>
                <a:off x="896112" y="331173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𝟑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𝟒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𝟒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𝟓𝟓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18_1#09503e398?vop=1&amp;pid=f3a487897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311730"/>
                <a:ext cx="10533888" cy="2171700"/>
              </a:xfrm>
              <a:prstGeom prst="rect">
                <a:avLst/>
              </a:prstGeom>
              <a:blipFill rotWithShape="1">
                <a:blip r:embed="rId3"/>
                <a:stretch>
                  <a:fillRect l="-1" t="-9" b="-33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1279</Words>
  <Application>WPS 演示</Application>
  <PresentationFormat>宽屏</PresentationFormat>
  <Paragraphs>89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2025-06-23T02:04:00Z</dcterms:created>
  <dcterms:modified xsi:type="dcterms:W3CDTF">2025-06-26T06:36:53Z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38C40DA6799E4A0DB16EE86B0C7C11A5_12</vt:lpwstr>
  </property>
  <property fmtid="{D5CDD505-2E9C-101B-9397-08002B2CF9AE}" pid="3" name="KSOProductBuildVer">
    <vt:lpwstr>2052-12.1.0.21541</vt:lpwstr>
  </property>
</Properties>
</file>