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image" Target="../media/image12.jpe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5_1#55c2ad88c?htil=1&amp;vop=1&amp;pid=244097187&amp;color=0,0,0&amp;tib=255,255,255&amp;bt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8280" y="912700"/>
            <a:ext cx="4727448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35_2#55c2ad88c?htil=1&amp;vop=1&amp;pid=244097187&amp;color=0,0,0&amp;bbb=1&amp;hb=1&amp;hs=1"/>
          <p:cNvSpPr/>
          <p:nvPr/>
        </p:nvSpPr>
        <p:spPr>
          <a:xfrm>
            <a:off x="896112" y="900000"/>
            <a:ext cx="5724144" cy="2171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民心公园的管理员用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240米长的篱笆围了一块等腰梯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形的地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并打算在这块地上种牡</a:t>
            </a:r>
            <a:endParaRPr lang="en-US" altLang="zh-CN" sz="3200" dirty="0"/>
          </a:p>
        </p:txBody>
      </p:sp>
      <p:pic>
        <p:nvPicPr>
          <p:cNvPr id="4" name="QO_3_BD.35_2#55c2ad88c?htil=1&amp;vop=1&amp;pid=244097187&amp;color=0,0,0&amp;tib=255,255,255&amp;iip=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2927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36_1#55c2ad88c?vop=1&amp;pid=244097187&amp;color=0,0,0&amp;bbb=1"/>
              <p:cNvSpPr/>
              <p:nvPr/>
            </p:nvSpPr>
            <p:spPr>
              <a:xfrm>
                <a:off x="896112" y="4537881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：这块地的面积是2800平方米。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36_1#55c2ad88c?vop=1&amp;pid=244097187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37881"/>
                <a:ext cx="10533888" cy="1447800"/>
              </a:xfrm>
              <a:prstGeom prst="rect">
                <a:avLst/>
              </a:prstGeom>
              <a:blipFill rotWithShape="1">
                <a:blip r:embed="rId3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3_BD.35_2#55c2ad88c?htil=1&amp;vop=1&amp;pid=244097187&amp;color=0,0,0&amp;bbb=1&amp;hb=1&amp;hs=1"/>
          <p:cNvSpPr/>
          <p:nvPr/>
        </p:nvSpPr>
        <p:spPr>
          <a:xfrm>
            <a:off x="899991" y="3119037"/>
            <a:ext cx="10536017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量得其中一条腰的长度和高如图所示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这块地的面积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是多少平方米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7_1#3a008b1c0?htil=2&amp;vop=1&amp;pid=244097187&amp;color=0,0,0&amp;tib=255,255,255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8873" y="912700"/>
            <a:ext cx="2304288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37_2#3a008b1c0?htil=2&amp;vop=1&amp;pid=244097187&amp;color=0,0,0&amp;bbb=1&amp;hb=1"/>
          <p:cNvSpPr/>
          <p:nvPr/>
        </p:nvSpPr>
        <p:spPr>
          <a:xfrm>
            <a:off x="896112" y="900000"/>
            <a:ext cx="8138160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，爷爷把一块面积是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米的梯形菜地分成了两块三角形菜地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这两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块三角形菜地的面积分别是多少平方米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4" name="QO_3_BD.37_2#3a008b1c0?htil=2&amp;vop=1&amp;pid=244097187&amp;color=0,0,0&amp;tib=255,255,255&amp;iip=6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38_1#3a008b1c0?vop=1&amp;pid=244097187&amp;color=0,0,0&amp;bt=1&amp;bbb=1"/>
              <p:cNvSpPr/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：这两块三角形菜地的面积分别是60平方米和180平方米。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38_1#3a008b1c0?vop=1&amp;pid=244097187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-2701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44097187.fixed?pid=98cdef9f4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多边形的面积</a:t>
            </a:r>
            <a:endParaRPr lang="en-US" altLang="zh-CN" sz="4400" dirty="0"/>
          </a:p>
        </p:txBody>
      </p:sp>
      <p:sp>
        <p:nvSpPr>
          <p:cNvPr id="3" name="C_2_BD#244097187.fixed?sp=1&amp;pid=98cdef9f4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梯形的面积</a:t>
            </a:r>
            <a:endParaRPr lang="en-US" altLang="zh-CN" sz="1400" dirty="0"/>
          </a:p>
        </p:txBody>
      </p:sp>
      <p:sp>
        <p:nvSpPr>
          <p:cNvPr id="4" name="C_2#244097187.fixed?pid=98cdef9f4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2763bc78b?vop=1&amp;pid=244097187&amp;color=0,0,0&amp;bt=1&amp;bbb=1"/>
          <p:cNvSpPr/>
          <p:nvPr/>
        </p:nvSpPr>
        <p:spPr>
          <a:xfrm>
            <a:off x="896112" y="943878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1_1#2763bc78b?vop=1&amp;pid=244097187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2_1#e0cd7e483?vop=1&amp;pid=2763bc78b&amp;color=0,0,0&amp;bbb=1&amp;hb=1"/>
          <p:cNvSpPr/>
          <p:nvPr/>
        </p:nvSpPr>
        <p:spPr>
          <a:xfrm>
            <a:off x="896112" y="1625516"/>
            <a:ext cx="1053388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一个梯形可以分成两个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也可以分成一个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形和一个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形。</a:t>
            </a:r>
            <a:endParaRPr lang="en-US" altLang="zh-CN" sz="3200" dirty="0"/>
          </a:p>
        </p:txBody>
      </p:sp>
      <p:sp>
        <p:nvSpPr>
          <p:cNvPr id="5" name="QB_4_AN.3_1#e0cd7e483.bracket?vop=1&amp;pid=2763bc78b&amp;color=0,0,0&amp;vpa=1&amp;bbb=1"/>
          <p:cNvSpPr/>
          <p:nvPr/>
        </p:nvSpPr>
        <p:spPr>
          <a:xfrm>
            <a:off x="6152324" y="1633326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三角</a:t>
            </a:r>
            <a:endParaRPr lang="en-US" altLang="zh-CN" sz="3200" dirty="0"/>
          </a:p>
        </p:txBody>
      </p:sp>
      <p:sp>
        <p:nvSpPr>
          <p:cNvPr id="6" name="QB_4_AN.4_1#e0cd7e483.bracket?vop=1&amp;pid=2763bc78b&amp;color=0,0,0&amp;vpa=2&amp;bbb=1"/>
          <p:cNvSpPr/>
          <p:nvPr/>
        </p:nvSpPr>
        <p:spPr>
          <a:xfrm>
            <a:off x="1053274" y="2255627"/>
            <a:ext cx="19272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平行四边</a:t>
            </a:r>
            <a:endParaRPr lang="en-US" altLang="zh-CN" sz="3200" dirty="0"/>
          </a:p>
        </p:txBody>
      </p:sp>
      <p:sp>
        <p:nvSpPr>
          <p:cNvPr id="7" name="QB_4_AN.5_1#e0cd7e483.bracket?vop=1&amp;pid=2763bc78b&amp;color=0,0,0&amp;vpa=3&amp;bbb=1"/>
          <p:cNvSpPr/>
          <p:nvPr/>
        </p:nvSpPr>
        <p:spPr>
          <a:xfrm>
            <a:off x="5002974" y="2255627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三角</a:t>
            </a:r>
            <a:endParaRPr lang="en-US" altLang="zh-CN" sz="3200" dirty="0"/>
          </a:p>
        </p:txBody>
      </p:sp>
      <p:sp>
        <p:nvSpPr>
          <p:cNvPr id="8" name="QB_4_BD.6_1#2e69ce63c?vop=1&amp;pid=2763bc78b&amp;color=0,0,0&amp;bbb=1&amp;hb=1"/>
          <p:cNvSpPr/>
          <p:nvPr/>
        </p:nvSpPr>
        <p:spPr>
          <a:xfrm>
            <a:off x="896112" y="2859864"/>
            <a:ext cx="10533888" cy="186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两个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的梯形可以拼成一个平行四边形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平行四边形的底相当于其中一个梯形的(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平行四边形的高就是其中一个梯形的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9" name="QB_4_AN.7_1#2e69ce63c.bracket?vop=1&amp;pid=2763bc78b&amp;color=0,0,0&amp;vpa=4&amp;bbb=1"/>
          <p:cNvSpPr/>
          <p:nvPr/>
        </p:nvSpPr>
        <p:spPr>
          <a:xfrm>
            <a:off x="2888424" y="2867674"/>
            <a:ext cx="192722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完全相同</a:t>
            </a:r>
            <a:endParaRPr lang="en-US" altLang="zh-CN" sz="3200" dirty="0"/>
          </a:p>
        </p:txBody>
      </p:sp>
      <p:sp>
        <p:nvSpPr>
          <p:cNvPr id="10" name="QB_4_AN.8_1#2e69ce63c.bracket?vop=1&amp;pid=2763bc78b&amp;color=0,0,0&amp;vpa=5&amp;bbb=1"/>
          <p:cNvSpPr/>
          <p:nvPr/>
        </p:nvSpPr>
        <p:spPr>
          <a:xfrm>
            <a:off x="7989063" y="3489975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上底</a:t>
            </a:r>
            <a:endParaRPr lang="en-US" altLang="zh-CN" sz="3200" dirty="0"/>
          </a:p>
        </p:txBody>
      </p:sp>
      <p:sp>
        <p:nvSpPr>
          <p:cNvPr id="11" name="QB_4_AN.9_1#2e69ce63c.bracket?vop=1&amp;pid=2763bc78b&amp;color=0,0,0&amp;vpa=6&amp;bbb=1"/>
          <p:cNvSpPr/>
          <p:nvPr/>
        </p:nvSpPr>
        <p:spPr>
          <a:xfrm>
            <a:off x="9895649" y="3489975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下底</a:t>
            </a:r>
            <a:endParaRPr lang="en-US" altLang="zh-CN" sz="3200" dirty="0"/>
          </a:p>
        </p:txBody>
      </p:sp>
      <p:sp>
        <p:nvSpPr>
          <p:cNvPr id="12" name="QB_4_AN.10_1#2e69ce63c.bracket?vop=1&amp;pid=2763bc78b&amp;color=0,0,0&amp;vpa=7"/>
          <p:cNvSpPr/>
          <p:nvPr/>
        </p:nvSpPr>
        <p:spPr>
          <a:xfrm>
            <a:off x="8805038" y="4112274"/>
            <a:ext cx="703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4_BD.11_1#7c5b229f3?vop=1&amp;pid=2763bc78b&amp;color=0,0,0&amp;bbb=1&amp;hb=1"/>
              <p:cNvSpPr/>
              <p:nvPr/>
            </p:nvSpPr>
            <p:spPr>
              <a:xfrm>
                <a:off x="896112" y="4775116"/>
                <a:ext cx="10533888" cy="1257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（3）一个梯形的面积是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它的高是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，上底是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下底是(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13" name="QB_4_BD.11_1#7c5b229f3?vop=1&amp;pid=2763bc78b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75116"/>
                <a:ext cx="10533888" cy="1257300"/>
              </a:xfrm>
              <a:prstGeom prst="rect">
                <a:avLst/>
              </a:prstGeom>
              <a:blipFill rotWithShape="1">
                <a:blip r:embed="rId2"/>
                <a:stretch>
                  <a:fillRect l="-1" t="-44" r="-4587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QB_4_AN.12_1#7c5b229f3.bracket?vop=1&amp;pid=2763bc78b&amp;color=0,0,0&amp;vpa=8"/>
          <p:cNvSpPr/>
          <p:nvPr/>
        </p:nvSpPr>
        <p:spPr>
          <a:xfrm>
            <a:off x="2277238" y="5417926"/>
            <a:ext cx="498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15" name="QB_4_AN.5_1#e0cd7e483.bracket?vop=1&amp;pid=2763bc78b&amp;color=0,0,0&amp;vpa=3&amp;bbb=1"/>
          <p:cNvSpPr/>
          <p:nvPr/>
        </p:nvSpPr>
        <p:spPr>
          <a:xfrm>
            <a:off x="7852854" y="2248642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4900"/>
              </a:lnSpc>
            </a:pP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（答案不唯一）</a:t>
            </a:r>
            <a:endParaRPr lang="zh-CN" altLang="en-US" sz="32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4" grpId="0" animBg="1" build="p"/>
      <p:bldP spid="1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3_1#e1d35ae33?vop=1&amp;pid=244097187&amp;color=0,0,0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计算下列梯形的面积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。（单位：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13_1#e1d35ae33?vop=1&amp;pid=244097187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13_1#e1d35ae33?vop=1&amp;pid=244097187&amp;color=0,0,0&amp;tib=255,255,255&amp;iip=2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14_1#f377f6469?vop=1&amp;pid=e1d35ae33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4216" y="1673430"/>
            <a:ext cx="4306824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15_1#f377f6469?vop=1&amp;pid=e1d35ae33&amp;color=0,0,0&amp;bbb=1"/>
              <p:cNvSpPr/>
              <p:nvPr/>
            </p:nvSpPr>
            <p:spPr>
              <a:xfrm>
                <a:off x="896112" y="4340430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15_1#f377f6469?vop=1&amp;pid=e1d35ae3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40430"/>
                <a:ext cx="10533888" cy="736600"/>
              </a:xfrm>
              <a:prstGeom prst="rect">
                <a:avLst/>
              </a:prstGeom>
              <a:blipFill rotWithShape="1">
                <a:blip r:embed="rId4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16_1#95601fb69?vop=1&amp;pid=e1d35ae33&amp;color=0,0,0&amp;tib=255,255,255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112" y="900000"/>
            <a:ext cx="3675888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17_1#95601fb69?vop=1&amp;pid=e1d35ae33&amp;color=0,0,0&amp;bbb=1"/>
              <p:cNvSpPr/>
              <p:nvPr/>
            </p:nvSpPr>
            <p:spPr>
              <a:xfrm>
                <a:off x="896112" y="3502484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𝟒𝟔𝟓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17_1#95601fb69?vop=1&amp;pid=e1d35ae3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02484"/>
                <a:ext cx="10533888" cy="736600"/>
              </a:xfrm>
              <a:prstGeom prst="rect">
                <a:avLst/>
              </a:prstGeom>
              <a:blipFill rotWithShape="1">
                <a:blip r:embed="rId2"/>
                <a:stretch>
                  <a:fillRect l="-1" t="-6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8_1#cba83340c?vop=1&amp;pid=244097187&amp;color=0,0,0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如下图所示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𝑺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表示梯形的面积，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示梯形的上底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、下底，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𝒉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表示高。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3_BD.18_1#cba83340c?vop=1&amp;pid=244097187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18_1#cba83340c?vop=1&amp;pid=244097187&amp;color=0,0,0&amp;tib=255,255,255&amp;iip=3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8_2#cba83340c?vop=1&amp;pid=244097187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2711" y="2499184"/>
            <a:ext cx="4878981" cy="256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19_1#00bc38813?vop=1&amp;pid=cba83340c&amp;color=0,0,0&amp;bbb=1"/>
              <p:cNvSpPr/>
              <p:nvPr/>
            </p:nvSpPr>
            <p:spPr>
              <a:xfrm>
                <a:off x="896112" y="5200564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（1）梯形的面积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𝑺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19_1#00bc38813?vop=1&amp;pid=cba83340c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200564"/>
                <a:ext cx="10533888" cy="723900"/>
              </a:xfrm>
              <a:prstGeom prst="rect">
                <a:avLst/>
              </a:prstGeom>
              <a:blipFill rotWithShape="1">
                <a:blip r:embed="rId4"/>
                <a:stretch>
                  <a:fillRect l="-1" t="-76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20_1#00bc38813.blank?vop=1&amp;pid=cba83340c&amp;color=0,0,0&amp;vpa=9&amp;bbb=1"/>
              <p:cNvSpPr/>
              <p:nvPr/>
            </p:nvSpPr>
            <p:spPr>
              <a:xfrm>
                <a:off x="4676141" y="5300613"/>
                <a:ext cx="2509076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𝒉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20_1#00bc38813.blank?vop=1&amp;pid=cba83340c&amp;color=0,0,0&amp;vpa=9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6141" y="5300613"/>
                <a:ext cx="2509076" cy="508000"/>
              </a:xfrm>
              <a:prstGeom prst="rect">
                <a:avLst/>
              </a:prstGeom>
              <a:blipFill rotWithShape="1">
                <a:blip r:embed="rId5"/>
                <a:stretch>
                  <a:fillRect t="-53" r="8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21_1#ccdf35ffd?vop=1&amp;pid=cba83340c&amp;color=0,0,0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（2）当梯形的上底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延长到与下底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相等时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梯形就变成了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，这时它的面积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𝑺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（3）当梯形的上底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缩短为0时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梯形就变成了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形，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这时它的面积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𝑺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32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21_1#ccdf35ffd?vop=1&amp;pid=cba83340c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r="-766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22_1#ccdf35ffd.blank?vop=1&amp;pid=cba83340c&amp;color=0,0,0&amp;vpa=10&amp;bbb=1"/>
          <p:cNvSpPr/>
          <p:nvPr/>
        </p:nvSpPr>
        <p:spPr>
          <a:xfrm>
            <a:off x="913574" y="1603580"/>
            <a:ext cx="192722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平行四边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23_1#ccdf35ffd.blank?vop=1&amp;pid=cba83340c&amp;color=0,0,0&amp;vpa=11&amp;bbb=1"/>
              <p:cNvSpPr/>
              <p:nvPr/>
            </p:nvSpPr>
            <p:spPr>
              <a:xfrm>
                <a:off x="6900228" y="1746899"/>
                <a:ext cx="70961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𝒃𝒉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23_1#ccdf35ffd.blank?vop=1&amp;pid=cba83340c&amp;color=0,0,0&amp;vpa=1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0228" y="1746899"/>
                <a:ext cx="709613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45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25_1#ccdf35ffd.blank?vop=1&amp;pid=cba83340c&amp;color=0,0,0&amp;vpa=12&amp;bbb=1"/>
          <p:cNvSpPr/>
          <p:nvPr/>
        </p:nvSpPr>
        <p:spPr>
          <a:xfrm>
            <a:off x="9324149" y="2340180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三角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26_1#ccdf35ffd.blank?vop=1&amp;pid=cba83340c&amp;color=0,0,0&amp;vpa=13&amp;bbb=1"/>
              <p:cNvSpPr/>
              <p:nvPr/>
            </p:nvSpPr>
            <p:spPr>
              <a:xfrm>
                <a:off x="4090352" y="3217813"/>
                <a:ext cx="143630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𝒃𝒉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26_1#ccdf35ffd.blank?vop=1&amp;pid=cba83340c&amp;color=0,0,0&amp;vpa=13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0352" y="3217813"/>
                <a:ext cx="1436307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22" t="-53" r="18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7_1#530c60ae8?vop=1&amp;pid=244097187&amp;color=0,0,0&amp;bt=1&amp;bbb=1"/>
          <p:cNvSpPr/>
          <p:nvPr/>
        </p:nvSpPr>
        <p:spPr>
          <a:xfrm>
            <a:off x="896112" y="978041"/>
            <a:ext cx="10937875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逆向思维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下面是求梯形面积的几种方法。</a:t>
            </a:r>
            <a:endParaRPr lang="en-US" altLang="zh-CN" sz="3200" dirty="0"/>
          </a:p>
        </p:txBody>
      </p:sp>
      <p:pic>
        <p:nvPicPr>
          <p:cNvPr id="3" name="QO_3_BD.27_1#530c60ae8?vop=1&amp;pid=244097187&amp;color=0,0,0&amp;tib=255,255,255&amp;iip=4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7_2#530c60ae8?vop=1&amp;pid=244097187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969" y="1683589"/>
            <a:ext cx="6007321" cy="186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28_1#c6c3cb821?vop=1&amp;pid=530c60ae8&amp;color=0,0,0&amp;bbb=1&amp;hb=1"/>
              <p:cNvSpPr/>
              <p:nvPr/>
            </p:nvSpPr>
            <p:spPr>
              <a:xfrm>
                <a:off x="896112" y="3690693"/>
                <a:ext cx="10533888" cy="2336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（1）第一幅图，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平行四边形的底是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46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（2）第二幅图，平行四边形的面积是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每个梯形的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46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面积是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4_BD.28_1#c6c3cb821?vop=1&amp;pid=530c60ae8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690693"/>
                <a:ext cx="10533888" cy="2336800"/>
              </a:xfrm>
              <a:prstGeom prst="rect">
                <a:avLst/>
              </a:prstGeom>
              <a:blipFill rotWithShape="1">
                <a:blip r:embed="rId3"/>
                <a:stretch>
                  <a:fillRect l="-1" t="-3" r="-904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29_1#c6c3cb821.bracket?vop=1&amp;pid=530c60ae8&amp;color=0,0,0&amp;vpa=14&amp;bbb=1"/>
          <p:cNvSpPr/>
          <p:nvPr/>
        </p:nvSpPr>
        <p:spPr>
          <a:xfrm>
            <a:off x="7376288" y="3694566"/>
            <a:ext cx="701675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7" name="QB_4_AN.30_1#c6c3cb821.bracket?vop=1&amp;pid=530c60ae8&amp;color=0,0,0&amp;vpa=15"/>
          <p:cNvSpPr/>
          <p:nvPr/>
        </p:nvSpPr>
        <p:spPr>
          <a:xfrm>
            <a:off x="10254424" y="3694566"/>
            <a:ext cx="498475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9" name="QB_4_AN.32_1#c6c3cb821.bracket?vop=1&amp;pid=530c60ae8&amp;color=0,0,0&amp;vpa=16&amp;bbb=1"/>
          <p:cNvSpPr/>
          <p:nvPr/>
        </p:nvSpPr>
        <p:spPr>
          <a:xfrm>
            <a:off x="2226438" y="5434022"/>
            <a:ext cx="1006475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17.5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9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3_1#af77472b0?vop=1&amp;pid=530c60ae8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（3）第三幅图，涂色部分的面积是19.2平方厘米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求梯形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的面积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34_1#af77472b0?vop=1&amp;pid=530c60ae8&amp;color=0,0,0&amp;bbb=1"/>
              <p:cNvSpPr/>
              <p:nvPr/>
            </p:nvSpPr>
            <p:spPr>
              <a:xfrm>
                <a:off x="896112" y="2429681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𝐜𝐦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：梯形的面积是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34_1#af77472b0?vop=1&amp;pid=530c60ae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17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1246</Words>
  <Application>WPS 演示</Application>
  <PresentationFormat>宽屏</PresentationFormat>
  <Paragraphs>102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2025-06-23T02:03:00Z</dcterms:created>
  <dcterms:modified xsi:type="dcterms:W3CDTF">2025-06-26T06:52:22Z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6DF5792195A243A485972E4AECCD942D_12</vt:lpwstr>
  </property>
  <property fmtid="{D5CDD505-2E9C-101B-9397-08002B2CF9AE}" pid="3" name="KSOProductBuildVer">
    <vt:lpwstr>2052-12.1.0.21541</vt:lpwstr>
  </property>
</Properties>
</file>