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93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94" r:id="rId33"/>
    <p:sldId id="287" r:id="rId34"/>
    <p:sldId id="288" r:id="rId35"/>
    <p:sldId id="289" r:id="rId36"/>
    <p:sldId id="290" r:id="rId37"/>
    <p:sldId id="291" r:id="rId38"/>
    <p:sldId id="292" r:id="rId3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1.jpeg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41_1#9f9ecf6a2?vop=1&amp;pid=94e860915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平面图上点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在同一行，与点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在同一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，用数对表示点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41_1#9f9ecf6a2?vop=1&amp;pid=94e8609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42_1#9f9ecf6a2.blank?vop=1&amp;pid=94e860915&amp;color=0,0,0&amp;vpa=30&amp;vtp=1"/>
          <p:cNvSpPr/>
          <p:nvPr/>
        </p:nvSpPr>
        <p:spPr>
          <a:xfrm>
            <a:off x="6485699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4" name="QB_3_AN.43_1#9f9ecf6a2.blank?vop=1&amp;pid=94e860915&amp;color=0,0,0&amp;vpa=31&amp;vtp=1"/>
          <p:cNvSpPr/>
          <p:nvPr/>
        </p:nvSpPr>
        <p:spPr>
          <a:xfrm>
            <a:off x="7503288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44_1#c2b149d14?vop=1&amp;pid=94e860915&amp;color=0,0,0&amp;vtp=1&amp;bt=1&amp;bbb=1&amp;hb=1"/>
              <p:cNvSpPr/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体操表演，聪聪在队伍中的位置是第2列第4行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他的位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置用数对表示是（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如果把他往前调一行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那么他现在的位置用数对表示是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）。这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个队伍一共有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7列，每一列人数都相等。如果第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列最后一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位同学的位置用数对表示是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那么这个队伍一共有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名同学。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44_1#c2b149d14?vop=1&amp;pid=94e8609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44196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45_1#c2b149d14.blank?vop=1&amp;pid=94e860915&amp;color=0,0,0&amp;vpa=32&amp;vtp=1"/>
          <p:cNvSpPr/>
          <p:nvPr/>
        </p:nvSpPr>
        <p:spPr>
          <a:xfrm>
            <a:off x="4177474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QB_3_AN.46_1#c2b149d14.blank?vop=1&amp;pid=94e860915&amp;color=0,0,0&amp;vpa=33&amp;vtp=1"/>
          <p:cNvSpPr/>
          <p:nvPr/>
        </p:nvSpPr>
        <p:spPr>
          <a:xfrm>
            <a:off x="5195062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3_AN.47_1#c2b149d14.blank?vop=1&amp;pid=94e860915&amp;color=0,0,0&amp;vpa=34&amp;vtp=1"/>
          <p:cNvSpPr/>
          <p:nvPr/>
        </p:nvSpPr>
        <p:spPr>
          <a:xfrm>
            <a:off x="8257349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3_AN.48_1#c2b149d14.blank?vop=1&amp;pid=94e860915&amp;color=0,0,0&amp;vpa=35&amp;vtp=1"/>
          <p:cNvSpPr/>
          <p:nvPr/>
        </p:nvSpPr>
        <p:spPr>
          <a:xfrm>
            <a:off x="9274938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49_1#c2b149d14.bracket?vop=1&amp;pid=94e860915&amp;color=0,0,0&amp;vpa=36&amp;vtp=1&amp;bbb=1"/>
              <p:cNvSpPr/>
              <p:nvPr/>
            </p:nvSpPr>
            <p:spPr>
              <a:xfrm>
                <a:off x="1097724" y="4758069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49_1#c2b149d14.bracket?vop=1&amp;pid=94e860915&amp;color=0,0,0&amp;vpa=3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24" y="4758069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64" t="-3" r="6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4e05250d?pid=1de8d7e62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二、选择题。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50_1#790c50ef5?vop=1&amp;pid=24e05250d&amp;color=0,0,0&amp;vtp=1&amp;bbb=1&amp;hb=1"/>
              <p:cNvSpPr/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小伟坐在礼堂的第2列第7行，用数对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表示小强在礼堂里的位置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那么下列说法错误的是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3_BD.50_1#790c50ef5?vop=1&amp;pid=24e05250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1" r="-446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51_1#790c50ef5.bracket?vop=1&amp;pid=24e05250d&amp;color=0,0,0&amp;vpa=37&amp;vtp=1"/>
          <p:cNvSpPr/>
          <p:nvPr/>
        </p:nvSpPr>
        <p:spPr>
          <a:xfrm>
            <a:off x="1205674" y="308847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5" name="QC_3_BD.50_2#790c50ef5.choices?vop=1&amp;pid=24e05250d&amp;color=0,0,0&amp;vtp=1&amp;bbb=1"/>
          <p:cNvSpPr/>
          <p:nvPr/>
        </p:nvSpPr>
        <p:spPr>
          <a:xfrm>
            <a:off x="896112" y="38707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小强的位置一定在第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小强的位置一定在第4行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小强的位置可能在第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小强的位置不能确定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52_1#88b7d4fa6?htil=4&amp;vop=1&amp;pid=24e05250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7661" y="909144"/>
            <a:ext cx="4078224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52_2#88b7d4fa6?htil=4&amp;sp=1&amp;vop=1&amp;pid=24e05250d&amp;color=0,0,0&amp;vtp=1&amp;bt=1&amp;bbb=1&amp;hb=1"/>
              <p:cNvSpPr/>
              <p:nvPr/>
            </p:nvSpPr>
            <p:spPr>
              <a:xfrm>
                <a:off x="896112" y="900000"/>
                <a:ext cx="632764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五（3）班的班长姓李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他姓名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的后两个字藏在右面的古诗中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数对表示分别为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的姓名是(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3_BD.52_2#88b7d4fa6?htil=4&amp;sp=1&amp;vop=1&amp;pid=24e05250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32764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-15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53_1#88b7d4fa6.bracket?vop=1&amp;pid=24e05250d&amp;color=0,0,0&amp;vpa=38&amp;vtp=1"/>
          <p:cNvSpPr/>
          <p:nvPr/>
        </p:nvSpPr>
        <p:spPr>
          <a:xfrm>
            <a:off x="2837624" y="31148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5" name="QC_3_BD.52_3#88b7d4fa6.choices?htil=4&amp;vop=1&amp;pid=24e05250d&amp;color=0,0,0&amp;vtp=1&amp;bbb=1"/>
          <p:cNvSpPr/>
          <p:nvPr/>
        </p:nvSpPr>
        <p:spPr>
          <a:xfrm>
            <a:off x="896112" y="3890181"/>
            <a:ext cx="632764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27152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王青林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李但鹿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27152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李景林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李青林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54_1#1925377d7?vop=1&amp;pid=24e05250d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学校组织观看《生命至上》安全教育宣传片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欢欢坐在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报告厅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的位置上，明明坐在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的位置上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壮壮与他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俩坐在同一条直线上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壮壮可能坐在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的位置上。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54_1#1925377d7?vop=1&amp;pid=24e05250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025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55_1#1925377d7.bracket?vop=1&amp;pid=24e05250d&amp;color=0,0,0&amp;vpa=39&amp;vtp=1"/>
          <p:cNvSpPr/>
          <p:nvPr/>
        </p:nvSpPr>
        <p:spPr>
          <a:xfrm>
            <a:off x="7733474" y="23782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54_2#1925377d7.choices?vop=1&amp;pid=24e05250d&amp;color=0,0,0&amp;vtp=1&amp;bbb=1"/>
              <p:cNvSpPr/>
              <p:nvPr/>
            </p:nvSpPr>
            <p:spPr>
              <a:xfrm>
                <a:off x="896112" y="3166281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845" algn="l"/>
                    <a:tab pos="5368290" algn="l"/>
                    <a:tab pos="8052435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54_2#1925377d7.choices?vop=1&amp;pid=24e05250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56_1#69a24c032?iti=3&amp;htil=5&amp;vop=1&amp;pid=24e05250d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2759" y="909144"/>
            <a:ext cx="4700016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56_3#69a24c032?htil=5&amp;sp=1&amp;vop=1&amp;pid=24e05250d&amp;color=0,0,0&amp;vtp=1&amp;bt=1&amp;bbb=1&amp;hb=1&amp;hs=1"/>
              <p:cNvSpPr/>
              <p:nvPr/>
            </p:nvSpPr>
            <p:spPr>
              <a:xfrm>
                <a:off x="896112" y="900000"/>
                <a:ext cx="5705856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如图，四边形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是平行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四边形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，以直线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为对称轴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画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平行四边形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的轴对称图形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点所在位置用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数对表示为(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56_3#69a24c032?htil=5&amp;sp=1&amp;vop=1&amp;pid=24e05250d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5705856" cy="36830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-39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3_AN.57_1#69a24c032.bracket?vop=1&amp;pid=24e05250d&amp;color=0,0,0&amp;vpa=40&amp;vtp=1"/>
          <p:cNvSpPr/>
          <p:nvPr/>
        </p:nvSpPr>
        <p:spPr>
          <a:xfrm>
            <a:off x="3258312" y="38514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3_BD.56_4#69a24c032.choices?htil=5&amp;vop=1&amp;pid=24e05250d&amp;color=0,0,0&amp;vtp=1&amp;bbb=1&amp;hs=1"/>
              <p:cNvSpPr/>
              <p:nvPr/>
            </p:nvSpPr>
            <p:spPr>
              <a:xfrm>
                <a:off x="896112" y="4626781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696845" algn="l"/>
                    <a:tab pos="5368290" algn="l"/>
                    <a:tab pos="8052435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C_3_BD.56_4#69a24c032.choices?htil=5&amp;vop=1&amp;pid=24e05250d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26781"/>
                <a:ext cx="10533888" cy="723900"/>
              </a:xfrm>
              <a:prstGeom prst="rect">
                <a:avLst/>
              </a:prstGeom>
              <a:blipFill rotWithShape="1">
                <a:blip r:embed="rId3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58_1#e7574d531?iti=4&amp;htil=6&amp;vop=1&amp;pid=24e05250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8040" y="909144"/>
            <a:ext cx="3099816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58_3#e7574d531?htil=6&amp;sp=1&amp;vop=1&amp;pid=24e05250d&amp;color=0,0,0&amp;vtp=1&amp;bt=1&amp;bbb=1&amp;hb=1"/>
              <p:cNvSpPr/>
              <p:nvPr/>
            </p:nvSpPr>
            <p:spPr>
              <a:xfrm>
                <a:off x="896112" y="900000"/>
                <a:ext cx="7306056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如图，如果将三角形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先向左平移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格，再向上平移2格，那么平移后点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对应点的位置用数对表示是(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58_3#e7574d531?htil=6&amp;sp=1&amp;vop=1&amp;pid=24e05250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7306056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-74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3_AN.59_1#e7574d531.bracket?vop=1&amp;pid=24e05250d&amp;color=0,0,0&amp;vpa=41&amp;vtp=1"/>
          <p:cNvSpPr/>
          <p:nvPr/>
        </p:nvSpPr>
        <p:spPr>
          <a:xfrm>
            <a:off x="6101524" y="23782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3_BD.58_4#e7574d531.choices?htil=6&amp;vop=1&amp;pid=24e05250d&amp;color=0,0,0&amp;vtp=1&amp;bbb=1"/>
              <p:cNvSpPr/>
              <p:nvPr/>
            </p:nvSpPr>
            <p:spPr>
              <a:xfrm>
                <a:off x="896112" y="3166281"/>
                <a:ext cx="7306056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76047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76047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C_3_BD.58_4#e7574d531.choices?htil=6&amp;vop=1&amp;pid=24e05250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7306056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2" t="-12" r="7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1f0cefc8?pid=1de8d7e62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三、按要求做题。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60_1#0c2f81f64?sp=1&amp;vop=1&amp;pid=f1f0cefc8&amp;color=0,0,0&amp;vtp=1&amp;bbb=1&amp;hb=1"/>
              <p:cNvSpPr/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如图，每个格子表示一个储物箱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玲玲的储物箱位置是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请将下面同学的名字写在图中储物箱的相应位置上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60_1#0c2f81f64?sp=1&amp;vop=1&amp;pid=f1f0cefc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1" r="-3189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60_2#0c2f81f64?vop=1&amp;pid=f1f0cefc8&amp;color=0,0,0&amp;mp=1&amp;vtp=1&amp;bt=1&amp;bbb=1"/>
              <p:cNvSpPr/>
              <p:nvPr/>
            </p:nvSpPr>
            <p:spPr>
              <a:xfrm>
                <a:off x="896112" y="325331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梦梦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林林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3_BD.60_2#0c2f81f64?vop=1&amp;pid=f1f0cefc8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253310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3_BD.60_3#0c2f81f64?htil=7&amp;vop=1&amp;pid=f1f0cefc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4515" y="3252993"/>
            <a:ext cx="523036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4_AN.64_1#8d8e2966a.blank?vop=1&amp;pid=56b1cb040&amp;color=0,0,0&amp;vpa=42&amp;vtp=1"/>
          <p:cNvSpPr/>
          <p:nvPr/>
        </p:nvSpPr>
        <p:spPr>
          <a:xfrm>
            <a:off x="6335839" y="4698790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7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</a:rPr>
              <a:t>梦梦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</a:endParaRPr>
          </a:p>
        </p:txBody>
      </p:sp>
      <p:sp>
        <p:nvSpPr>
          <p:cNvPr id="7" name="QB_4_AN.64_1#8d8e2966a.blank?vop=1&amp;pid=56b1cb040&amp;color=0,0,0&amp;vpa=42&amp;vtp=1"/>
          <p:cNvSpPr/>
          <p:nvPr/>
        </p:nvSpPr>
        <p:spPr>
          <a:xfrm>
            <a:off x="9601009" y="3900595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7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</a:rPr>
              <a:t>林林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62_1#56b1cb040?htil=8&amp;vop=1&amp;pid=f1f0cefc8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504" y="909145"/>
            <a:ext cx="4252168" cy="430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62_2#56b1cb040?htil=8&amp;sp=1&amp;vop=1&amp;pid=f1f0cefc8&amp;color=0,0,0&amp;vtp=1&amp;bt=1&amp;bbb=1&amp;hb=1"/>
          <p:cNvSpPr/>
          <p:nvPr/>
        </p:nvSpPr>
        <p:spPr>
          <a:xfrm>
            <a:off x="896112" y="900000"/>
            <a:ext cx="6117336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学校要举行课间操比赛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班同学所占位置是一个长方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63_1#8d8e2966a?htil=8&amp;sp=1&amp;vop=1&amp;pid=56b1cb040&amp;color=0,0,0&amp;vtp=1&amp;bbb=1&amp;hb=1"/>
              <p:cNvSpPr/>
              <p:nvPr/>
            </p:nvSpPr>
            <p:spPr>
              <a:xfrm>
                <a:off x="896112" y="3128181"/>
                <a:ext cx="6117336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用数对表示下列各点的位置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3200" b="1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4_BD.63_1#8d8e2966a?htil=8&amp;sp=1&amp;vop=1&amp;pid=56b1cb04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28181"/>
                <a:ext cx="6117336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-528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64_1#8d8e2966a.blank?vop=1&amp;pid=56b1cb040&amp;color=0,0,0&amp;vpa=42&amp;vtp=1"/>
          <p:cNvSpPr/>
          <p:nvPr/>
        </p:nvSpPr>
        <p:spPr>
          <a:xfrm>
            <a:off x="1589849" y="3863765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6" name="QB_4_AN.65_1#8d8e2966a.blank?vop=1&amp;pid=56b1cb040&amp;color=0,0,0&amp;vpa=43&amp;vtp=1&amp;bbb=1"/>
          <p:cNvSpPr/>
          <p:nvPr/>
        </p:nvSpPr>
        <p:spPr>
          <a:xfrm>
            <a:off x="2620138" y="3863765"/>
            <a:ext cx="67926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endParaRPr lang="en-US" altLang="zh-CN" sz="3200" dirty="0"/>
          </a:p>
        </p:txBody>
      </p:sp>
      <p:sp>
        <p:nvSpPr>
          <p:cNvPr id="7" name="QB_4_AN.66_1#8d8e2966a.blank?vop=1&amp;pid=56b1cb040&amp;color=0,0,0&amp;vpa=44&amp;vtp=1"/>
          <p:cNvSpPr/>
          <p:nvPr/>
        </p:nvSpPr>
        <p:spPr>
          <a:xfrm>
            <a:off x="4618799" y="3863765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8" name="QB_4_AN.67_1#8d8e2966a.blank?vop=1&amp;pid=56b1cb040&amp;color=0,0,0&amp;vpa=45&amp;vtp=1"/>
          <p:cNvSpPr/>
          <p:nvPr/>
        </p:nvSpPr>
        <p:spPr>
          <a:xfrm>
            <a:off x="5636387" y="3863765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9" name="QB_4_AN.68_1#8d8e2966a.blank?vop=1&amp;pid=56b1cb040&amp;color=0,0,0&amp;vpa=46&amp;vtp=1"/>
          <p:cNvSpPr/>
          <p:nvPr/>
        </p:nvSpPr>
        <p:spPr>
          <a:xfrm>
            <a:off x="1590167" y="4587665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10" name="QB_4_AN.69_1#8d8e2966a.blank?vop=1&amp;pid=56b1cb040&amp;color=0,0,0&amp;vpa=47&amp;vtp=1"/>
          <p:cNvSpPr/>
          <p:nvPr/>
        </p:nvSpPr>
        <p:spPr>
          <a:xfrm>
            <a:off x="2680779" y="4587665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11" name="QB_4_AN.70_1#8d8e2966a.blank?vop=1&amp;pid=56b1cb040&amp;color=0,0,0&amp;vpa=48&amp;vtp=1"/>
          <p:cNvSpPr/>
          <p:nvPr/>
        </p:nvSpPr>
        <p:spPr>
          <a:xfrm>
            <a:off x="4376864" y="4587665"/>
            <a:ext cx="498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12" name="QB_4_AN.71_1#8d8e2966a.blank?vop=1&amp;pid=56b1cb040&amp;color=0,0,0&amp;vpa=49&amp;vtp=1&amp;bbb=1"/>
          <p:cNvSpPr/>
          <p:nvPr/>
        </p:nvSpPr>
        <p:spPr>
          <a:xfrm>
            <a:off x="5546217" y="4587665"/>
            <a:ext cx="679260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72_1#30a681418?sp=1&amp;vop=1&amp;pid=56b1cb040&amp;color=0,0,0&amp;vtp=1&amp;bt=1&amp;bbb=1&amp;hb=1"/>
              <p:cNvSpPr/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（2）因队形变换，需要全班整体向右平移5个单位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向下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平移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3个单位。请画出平移后五（1）班所占位置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并用数对表示下列各点的位置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72_1#30a681418?sp=1&amp;vop=1&amp;pid=56b1cb04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96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73_1#30a681418.blank?vop=1&amp;pid=56b1cb040&amp;color=0,0,0&amp;vpa=50&amp;vtp=1"/>
          <p:cNvSpPr/>
          <p:nvPr/>
        </p:nvSpPr>
        <p:spPr>
          <a:xfrm>
            <a:off x="1766825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4" name="QB_4_AN.74_1#30a681418.blank?vop=1&amp;pid=56b1cb040&amp;color=0,0,0&amp;vpa=51&amp;vtp=1"/>
          <p:cNvSpPr/>
          <p:nvPr/>
        </p:nvSpPr>
        <p:spPr>
          <a:xfrm>
            <a:off x="2784411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5" name="QB_4_AN.75_1#30a681418.blank?vop=1&amp;pid=56b1cb040&amp;color=0,0,0&amp;vpa=52&amp;vtp=1"/>
          <p:cNvSpPr/>
          <p:nvPr/>
        </p:nvSpPr>
        <p:spPr>
          <a:xfrm>
            <a:off x="4608449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6" name="QB_4_AN.76_1#30a681418.blank?vop=1&amp;pid=56b1cb040&amp;color=0,0,0&amp;vpa=53&amp;vtp=1"/>
          <p:cNvSpPr/>
          <p:nvPr/>
        </p:nvSpPr>
        <p:spPr>
          <a:xfrm>
            <a:off x="5626036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7" name="QB_4_AN.77_1#30a681418.blank?vop=1&amp;pid=56b1cb040&amp;color=0,0,0&amp;vpa=54&amp;vtp=1&amp;bbb=1"/>
          <p:cNvSpPr/>
          <p:nvPr/>
        </p:nvSpPr>
        <p:spPr>
          <a:xfrm>
            <a:off x="7411975" y="30767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8" name="QB_4_AN.78_1#30a681418.blank?vop=1&amp;pid=56b1cb040&amp;color=0,0,0&amp;vpa=55&amp;vtp=1"/>
          <p:cNvSpPr/>
          <p:nvPr/>
        </p:nvSpPr>
        <p:spPr>
          <a:xfrm>
            <a:off x="8632761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9" name="QB_4_AN.79_1#30a681418.blank?vop=1&amp;pid=56b1cb040&amp;color=0,0,0&amp;vpa=56&amp;vtp=1&amp;bbb=1"/>
          <p:cNvSpPr/>
          <p:nvPr/>
        </p:nvSpPr>
        <p:spPr>
          <a:xfrm>
            <a:off x="1721612" y="38133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</a:t>
            </a:r>
            <a:endParaRPr lang="en-US" altLang="zh-CN" sz="3200" dirty="0"/>
          </a:p>
        </p:txBody>
      </p:sp>
      <p:sp>
        <p:nvSpPr>
          <p:cNvPr id="10" name="QB_4_AN.80_1#30a681418.blank?vop=1&amp;pid=56b1cb040&amp;color=0,0,0&amp;vpa=57&amp;vtp=1"/>
          <p:cNvSpPr/>
          <p:nvPr/>
        </p:nvSpPr>
        <p:spPr>
          <a:xfrm>
            <a:off x="2942399" y="38133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de8d7e62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1de8d7e62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第二单元学习质量评价卷</a:t>
            </a:r>
            <a:endParaRPr lang="en-US" altLang="zh-CN" sz="1400" dirty="0"/>
          </a:p>
        </p:txBody>
      </p:sp>
      <p:sp>
        <p:nvSpPr>
          <p:cNvPr id="4" name="C_1#1de8d7e62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N.81_1#30a681418?vop=1&amp;pid=56b1cb040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900000"/>
            <a:ext cx="4123944" cy="406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2_1#4edfecf76?sp=1&amp;vop=1&amp;pid=f1f0cefc8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逆向思维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小明和小军玩五子棋游戏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比赛规则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3200" dirty="0"/>
          </a:p>
        </p:txBody>
      </p:sp>
      <p:graphicFrame>
        <p:nvGraphicFramePr>
          <p:cNvPr id="23" name="QO_3_BD.82_2#4edfecf76?colgroup=25&amp;vop=1&amp;pid=f1f0cefc8&amp;color=0,0,0&amp;vtp=1&amp;bbb=1&amp;hb=1"/>
          <p:cNvGraphicFramePr>
            <a:graphicFrameLocks noGrp="1"/>
          </p:cNvGraphicFramePr>
          <p:nvPr/>
        </p:nvGraphicFramePr>
        <p:xfrm>
          <a:off x="896112" y="2495628"/>
          <a:ext cx="10515600" cy="3106166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295764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五子棋游戏规则：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.两名棋手分别选择白色或黑色棋子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.选黑棋的棋手先走</a:t>
                      </a:r>
                      <a:r>
                        <a:rPr lang="en-US" altLang="zh-CN" sz="32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双方依次将棋子下在棋盘竖线与横</a:t>
                      </a:r>
                      <a:endParaRPr lang="en-US" altLang="zh-CN" sz="3200" b="1" i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线的交叉点上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.首先将本方的5枚棋子连成一条直线的棋手获胜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2_3#4edfecf76?vop=1&amp;pid=f1f0cefc8&amp;color=0,0,0&amp;vtp=1&amp;bbb=1&amp;hb=1"/>
          <p:cNvSpPr/>
          <p:nvPr/>
        </p:nvSpPr>
        <p:spPr>
          <a:xfrm>
            <a:off x="896112" y="8999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小明执黑棋并最终获胜，回顾两人的下棋过程：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刚开局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两人分别下了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3手（见下图和表）。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QO_3_BD.82_4#4edfecf76?colgroup=3,7,7,7&amp;vop=1&amp;pid=f1f0cefc8&amp;color=0,0,0&amp;vtp=1&amp;bt=1&amp;bbb=1"/>
              <p:cNvGraphicFramePr>
                <a:graphicFrameLocks noGrp="1"/>
              </p:cNvGraphicFramePr>
              <p:nvPr>
                <p:custDataLst>
                  <p:tags r:id="rId1"/>
                </p:custDataLst>
              </p:nvPr>
            </p:nvGraphicFramePr>
            <p:xfrm>
              <a:off x="851535" y="2531745"/>
              <a:ext cx="7370445" cy="1714500"/>
            </p:xfrm>
            <a:graphic>
              <a:graphicData uri="http://schemas.openxmlformats.org/drawingml/2006/table">
                <a:tbl>
                  <a:tblPr/>
                  <a:tblGrid>
                    <a:gridCol w="1009015"/>
                    <a:gridCol w="2120265"/>
                    <a:gridCol w="2120900"/>
                    <a:gridCol w="2120265"/>
                  </a:tblGrid>
                  <a:tr h="57150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第1手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第2手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第3手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𝟕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4" name="QO_3_BD.82_4#4edfecf76?colgroup=3,7,7,7&amp;vop=1&amp;pid=f1f0cefc8&amp;color=0,0,0&amp;vtp=1&amp;bt=1&amp;bbb=1"/>
              <p:cNvGraphicFramePr>
                <a:graphicFrameLocks noGrp="1"/>
              </p:cNvGraphicFramePr>
              <p:nvPr>
                <p:custDataLst>
                  <p:tags r:id="rId2"/>
                </p:custDataLst>
              </p:nvPr>
            </p:nvGraphicFramePr>
            <p:xfrm>
              <a:off x="851535" y="2531745"/>
              <a:ext cx="7370445" cy="1714500"/>
            </p:xfrm>
            <a:graphic>
              <a:graphicData uri="http://schemas.openxmlformats.org/drawingml/2006/table">
                <a:tbl>
                  <a:tblPr/>
                  <a:tblGrid>
                    <a:gridCol w="1009015"/>
                    <a:gridCol w="2120265"/>
                    <a:gridCol w="2120900"/>
                    <a:gridCol w="2120265"/>
                  </a:tblGrid>
                  <a:tr h="57150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第1手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第2手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第3手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50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3_BD.82_5#4edfecf76?vop=1&amp;pid=f1f0cefc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7963" y="2372996"/>
            <a:ext cx="3482774" cy="335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83_1#5e865122f?vop=1&amp;pid=4edfecf76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（1）接下来小明将第4手棋下在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请你在图中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标出这枚黑棋的位置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83_1#5e865122f?vop=1&amp;pid=4edfecf7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AN.84_1#5e865122f?vop=1&amp;pid=4edfecf7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160" y="2495628"/>
            <a:ext cx="3562968" cy="344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85_1#47048fd47?vop=1&amp;pid=4edfecf76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（2）小军为了防止黑棋连成3子，第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手棋可能下在位置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86_1#47048fd47.bracket?vop=1&amp;pid=4edfecf76&amp;color=0,0,0&amp;vpa=58&amp;vtp=1&amp;bbb=1"/>
              <p:cNvSpPr/>
              <p:nvPr/>
            </p:nvSpPr>
            <p:spPr>
              <a:xfrm>
                <a:off x="1123124" y="1819211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86_1#47048fd47.bracket?vop=1&amp;pid=4edfecf76&amp;color=0,0,0&amp;vpa=5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124" y="1819211"/>
                <a:ext cx="844042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53" t="-112" r="68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S.87_1#47048fd47?vop=1&amp;pid=4edfecf76&amp;color=0,0,0&amp;vtp=1&amp;bbb=1"/>
          <p:cNvSpPr/>
          <p:nvPr/>
        </p:nvSpPr>
        <p:spPr>
          <a:xfrm>
            <a:off x="896112" y="2423253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8_1#10f3e88a6?vop=1&amp;pid=4edfecf76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（3）请在图中标出小军这枚白棋的位置。</a:t>
            </a:r>
            <a:endParaRPr lang="en-US" altLang="zh-CN" sz="3200" dirty="0"/>
          </a:p>
        </p:txBody>
      </p:sp>
      <p:pic>
        <p:nvPicPr>
          <p:cNvPr id="3" name="QO_4_AN.89_1#10f3e88a6?vop=1&amp;pid=4edfecf76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433" y="1606374"/>
            <a:ext cx="3776472" cy="364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AN.89_1#10f3e88a6?vop=1&amp;pid=4edfecf76&amp;color=0,0,0&amp;vtp=1&amp;bbb=1"/>
          <p:cNvSpPr/>
          <p:nvPr/>
        </p:nvSpPr>
        <p:spPr>
          <a:xfrm>
            <a:off x="896112" y="1608660"/>
            <a:ext cx="10533888" cy="3632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28600"/>
              </a:lnSpc>
            </a:pPr>
            <a:r>
              <a:rPr lang="en-US" altLang="zh-CN" sz="1595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答案不唯一）</a:t>
            </a:r>
            <a:endParaRPr lang="en-US" altLang="zh-CN" sz="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90_1#917df5a2a?htil=9&amp;vop=1&amp;pid=f1f0cefc8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0022" y="909144"/>
            <a:ext cx="4782312" cy="433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90_2#917df5a2a?htil=9&amp;sp=1&amp;vop=1&amp;pid=f1f0cefc8&amp;color=0,0,0&amp;vtp=1&amp;bt=1&amp;bbb=1&amp;hb=1"/>
          <p:cNvSpPr/>
          <p:nvPr/>
        </p:nvSpPr>
        <p:spPr>
          <a:xfrm>
            <a:off x="896112" y="900000"/>
            <a:ext cx="5623560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看图画一画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再用数对表示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各点的位置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91_1#79961237b?htil=9&amp;sp=1&amp;vop=1&amp;pid=917df5a2a&amp;color=0,0,0&amp;vtp=1&amp;bbb=1&amp;hb=1"/>
              <p:cNvSpPr/>
              <p:nvPr/>
            </p:nvSpPr>
            <p:spPr>
              <a:xfrm>
                <a:off x="896112" y="2429681"/>
                <a:ext cx="5623560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点的位置为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请你写出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点的位置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ctr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4_BD.91_1#79961237b?htil=9&amp;sp=1&amp;vop=1&amp;pid=917df5a2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5623560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951" t="-6" r="-260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92_1#79961237b.blank?vop=1&amp;pid=917df5a2a&amp;color=0,0,0&amp;vpa=59&amp;vtp=1"/>
          <p:cNvSpPr/>
          <p:nvPr/>
        </p:nvSpPr>
        <p:spPr>
          <a:xfrm>
            <a:off x="1562863" y="3920661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6" name="QB_4_AN.93_1#79961237b.blank?vop=1&amp;pid=917df5a2a&amp;color=0,0,0&amp;vpa=60&amp;vtp=1"/>
          <p:cNvSpPr/>
          <p:nvPr/>
        </p:nvSpPr>
        <p:spPr>
          <a:xfrm>
            <a:off x="2580449" y="3920661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7" name="QB_4_AN.94_1#79961237b.blank?vop=1&amp;pid=917df5a2a&amp;color=0,0,0&amp;vpa=61&amp;vtp=1"/>
          <p:cNvSpPr/>
          <p:nvPr/>
        </p:nvSpPr>
        <p:spPr>
          <a:xfrm>
            <a:off x="4350512" y="3920661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8" name="QB_4_AN.95_1#79961237b.blank?vop=1&amp;pid=917df5a2a&amp;color=0,0,0&amp;vpa=62&amp;vtp=1&amp;bbb=1"/>
          <p:cNvSpPr/>
          <p:nvPr/>
        </p:nvSpPr>
        <p:spPr>
          <a:xfrm>
            <a:off x="5380799" y="3920661"/>
            <a:ext cx="67926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96_1#e9e4d0d4b?sp=1&amp;vop=1&amp;pid=917df5a2a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（2）画出三角形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向下平移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个单位后得到的三角形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，并写出点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96_1#e9e4d0d4b?sp=1&amp;vop=1&amp;pid=917df5a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97_1#e9e4d0d4b.blank?vop=1&amp;pid=917df5a2a&amp;color=0,0,0&amp;vpa=63&amp;vtp=1"/>
          <p:cNvSpPr/>
          <p:nvPr/>
        </p:nvSpPr>
        <p:spPr>
          <a:xfrm>
            <a:off x="1694624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4" name="QB_4_AN.98_1#e9e4d0d4b.blank?vop=1&amp;pid=917df5a2a&amp;color=0,0,0&amp;vpa=64&amp;vtp=1"/>
          <p:cNvSpPr/>
          <p:nvPr/>
        </p:nvSpPr>
        <p:spPr>
          <a:xfrm>
            <a:off x="2712213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5" name="QB_4_AN.99_1#e9e4d0d4b.blank?vop=1&amp;pid=917df5a2a&amp;color=0,0,0&amp;vpa=65&amp;vtp=1"/>
          <p:cNvSpPr/>
          <p:nvPr/>
        </p:nvSpPr>
        <p:spPr>
          <a:xfrm>
            <a:off x="4536249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6" name="QB_4_AN.100_1#e9e4d0d4b.blank?vop=1&amp;pid=917df5a2a&amp;color=0,0,0&amp;vpa=66&amp;vtp=1"/>
          <p:cNvSpPr/>
          <p:nvPr/>
        </p:nvSpPr>
        <p:spPr>
          <a:xfrm>
            <a:off x="5553837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</a:t>
            </a:r>
            <a:endParaRPr lang="en-US" altLang="zh-CN" sz="3200" dirty="0"/>
          </a:p>
        </p:txBody>
      </p:sp>
      <p:sp>
        <p:nvSpPr>
          <p:cNvPr id="7" name="QB_4_AN.101_1#e9e4d0d4b.blank?vop=1&amp;pid=917df5a2a&amp;color=0,0,0&amp;vpa=67&amp;vtp=1"/>
          <p:cNvSpPr/>
          <p:nvPr/>
        </p:nvSpPr>
        <p:spPr>
          <a:xfrm>
            <a:off x="7339774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8" name="QB_4_AN.102_1#e9e4d0d4b.blank?vop=1&amp;pid=917df5a2a&amp;color=0,0,0&amp;vpa=68&amp;vtp=1"/>
          <p:cNvSpPr/>
          <p:nvPr/>
        </p:nvSpPr>
        <p:spPr>
          <a:xfrm>
            <a:off x="8357363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10" name="QB_4_AN.102_1#e9e4d0d4b.blank?vop=1&amp;pid=917df5a2a&amp;color=0,0,0&amp;vpa=68&amp;vtp=1"/>
          <p:cNvSpPr/>
          <p:nvPr/>
        </p:nvSpPr>
        <p:spPr>
          <a:xfrm>
            <a:off x="1695578" y="335872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）题图</a:t>
            </a:r>
            <a:endParaRPr lang="zh-CN" altLang="en-US" sz="32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10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04_1#a8a09cb85?sp=1&amp;vop=1&amp;pid=917df5a2a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（3）画出三角形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𝑨𝑩𝑪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向右平移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个单位后得到的三角形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，并写出点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104_1#a8a09cb85?sp=1&amp;vop=1&amp;pid=917df5a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05_1#a8a09cb85.blank?vop=1&amp;pid=917df5a2a&amp;color=0,0,0&amp;vpa=69&amp;vtp=1"/>
          <p:cNvSpPr/>
          <p:nvPr/>
        </p:nvSpPr>
        <p:spPr>
          <a:xfrm>
            <a:off x="1764474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4" name="QB_4_AN.106_1#a8a09cb85.blank?vop=1&amp;pid=917df5a2a&amp;color=0,0,0&amp;vpa=70&amp;vtp=1"/>
          <p:cNvSpPr/>
          <p:nvPr/>
        </p:nvSpPr>
        <p:spPr>
          <a:xfrm>
            <a:off x="2782063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5" name="QB_4_AN.107_1#a8a09cb85.blank?vop=1&amp;pid=917df5a2a&amp;color=0,0,0&amp;vpa=71&amp;vtp=1"/>
          <p:cNvSpPr/>
          <p:nvPr/>
        </p:nvSpPr>
        <p:spPr>
          <a:xfrm>
            <a:off x="4675949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6" name="QB_4_AN.108_1#a8a09cb85.blank?vop=1&amp;pid=917df5a2a&amp;color=0,0,0&amp;vpa=72&amp;vtp=1"/>
          <p:cNvSpPr/>
          <p:nvPr/>
        </p:nvSpPr>
        <p:spPr>
          <a:xfrm>
            <a:off x="5693537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7" name="QB_4_AN.109_1#a8a09cb85.blank?vop=1&amp;pid=917df5a2a&amp;color=0,0,0&amp;vpa=73&amp;vtp=1"/>
          <p:cNvSpPr/>
          <p:nvPr/>
        </p:nvSpPr>
        <p:spPr>
          <a:xfrm>
            <a:off x="7549324" y="23401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8" name="QB_4_AN.110_1#a8a09cb85.blank?vop=1&amp;pid=917df5a2a&amp;color=0,0,0&amp;vpa=74&amp;vtp=1&amp;bbb=1"/>
          <p:cNvSpPr/>
          <p:nvPr/>
        </p:nvSpPr>
        <p:spPr>
          <a:xfrm>
            <a:off x="8579613" y="2340180"/>
            <a:ext cx="67926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endParaRPr lang="en-US" altLang="zh-CN" sz="3200" dirty="0"/>
          </a:p>
        </p:txBody>
      </p:sp>
      <p:pic>
        <p:nvPicPr>
          <p:cNvPr id="9" name="QB_4_AN.111_1#a8a09cb85?vop=1&amp;pid=917df5a2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9495" y="3232228"/>
            <a:ext cx="2953090" cy="269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f164fe715?pid=1de8d7e62&amp;color=0,0,0&amp;vtp=1&amp;bt=1&amp;bbb=1"/>
          <p:cNvSpPr/>
          <p:nvPr/>
        </p:nvSpPr>
        <p:spPr>
          <a:xfrm>
            <a:off x="896112" y="896112"/>
            <a:ext cx="10533888" cy="7315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四、解决问题。</a:t>
            </a:r>
            <a:endParaRPr lang="en-US" altLang="zh-CN" sz="3200" dirty="0"/>
          </a:p>
        </p:txBody>
      </p:sp>
      <p:pic>
        <p:nvPicPr>
          <p:cNvPr id="3" name="QO_3_BD.112_1#3050dd282?htil=10&amp;vop=1&amp;pid=f164fe715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0568" y="1619343"/>
            <a:ext cx="4581144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BD.112_2#3050dd282?htil=10&amp;sp=1&amp;vop=1&amp;pid=f164fe715&amp;color=0,0,0&amp;vtp=1&amp;bbb=1&amp;hb=1"/>
              <p:cNvSpPr/>
              <p:nvPr/>
            </p:nvSpPr>
            <p:spPr>
              <a:xfrm>
                <a:off x="896112" y="1610199"/>
                <a:ext cx="5815584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学校的位置可以用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endParaRPr lang="en-US" altLang="zh-CN" sz="3200" dirty="0"/>
              </a:p>
            </p:txBody>
          </p:sp>
        </mc:Choice>
        <mc:Fallback>
          <p:sp>
            <p:nvSpPr>
              <p:cNvPr id="4" name="QO_3_BD.112_2#3050dd282?htil=10&amp;sp=1&amp;vop=1&amp;pid=f164fe71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5815584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2" t="-32" r="-8237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_BD#94e860915?pid=1de8d7e62&amp;color=0,0,0&amp;vtp=1&amp;bbb=1"/>
          <p:cNvSpPr/>
          <p:nvPr/>
        </p:nvSpPr>
        <p:spPr>
          <a:xfrm>
            <a:off x="896112" y="1610199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一、填空题。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_1#8a2212d25?vop=1&amp;pid=94e860915&amp;color=0,0,0&amp;vtp=1&amp;bbb=1&amp;hb=1"/>
              <p:cNvSpPr/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电影院的“8排9座”记作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，则“13排7座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3_BD.1_1#8a2212d25?vop=1&amp;pid=94e86091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2_1#8a2212d25.blank?vop=1&amp;pid=94e860915&amp;color=0,0,0&amp;vpa=1&amp;vtp=1"/>
          <p:cNvSpPr/>
          <p:nvPr/>
        </p:nvSpPr>
        <p:spPr>
          <a:xfrm>
            <a:off x="1321562" y="3024725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6" name="QB_3_AN.3_1#8a2212d25.blank?vop=1&amp;pid=94e860915&amp;color=0,0,0&amp;vpa=2&amp;vtp=1&amp;bbb=1"/>
          <p:cNvSpPr/>
          <p:nvPr/>
        </p:nvSpPr>
        <p:spPr>
          <a:xfrm>
            <a:off x="2339149" y="3024725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13</a:t>
            </a:r>
            <a:endParaRPr lang="en-US" altLang="zh-CN" sz="3200" dirty="0"/>
          </a:p>
        </p:txBody>
      </p:sp>
      <p:sp>
        <p:nvSpPr>
          <p:cNvPr id="7" name="QB_3_AN.4_1#8a2212d25.bracket?vop=1&amp;pid=94e860915&amp;color=0,0,0&amp;vpa=3&amp;vtp=1&amp;bbb=1"/>
          <p:cNvSpPr/>
          <p:nvPr/>
        </p:nvSpPr>
        <p:spPr>
          <a:xfrm>
            <a:off x="6140705" y="3062825"/>
            <a:ext cx="17208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12排5座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13_1#cfafbb676?htil=10&amp;vop=1&amp;pid=3050dd282&amp;color=0,0,0&amp;vtp=1&amp;bbb=1&amp;hb=1&amp;hs=1"/>
          <p:cNvSpPr/>
          <p:nvPr/>
        </p:nvSpPr>
        <p:spPr>
          <a:xfrm>
            <a:off x="899991" y="899999"/>
            <a:ext cx="10536017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（1）小雨家在学校往西200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，再往南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200米处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小雨家的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位置用数对表示为（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）；小越家在学校以东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再往北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200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米处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小越家的位置用数对表示为（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___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，</a:t>
            </a:r>
            <a:r>
              <a:rPr lang="en-US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___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）。</a:t>
            </a:r>
            <a:endParaRPr lang="en-US" altLang="zh-CN" sz="3200" b="1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  <a:sym typeface="+mn-ea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在图中标出他们两家的位置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endParaRPr lang="en-US" altLang="zh-CN" sz="3200" dirty="0"/>
          </a:p>
        </p:txBody>
      </p:sp>
      <p:sp>
        <p:nvSpPr>
          <p:cNvPr id="3" name="QB_4_BD.113_1#cfafbb676?htil=10&amp;vop=1&amp;pid=3050dd282&amp;color=0,0,0&amp;vtp=1&amp;bbb=1&amp;hb=1&amp;hs=1"/>
          <p:cNvSpPr/>
          <p:nvPr/>
        </p:nvSpPr>
        <p:spPr>
          <a:xfrm>
            <a:off x="896112" y="3159853"/>
            <a:ext cx="10536017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endParaRPr lang="en-US" altLang="zh-CN" sz="3200" dirty="0"/>
          </a:p>
        </p:txBody>
      </p:sp>
      <p:sp>
        <p:nvSpPr>
          <p:cNvPr id="4" name="QB_4_AN.114_1#cfafbb676.blank?vop=1&amp;pid=3050dd282&amp;color=0,0,0&amp;vpa=75&amp;vtp=1"/>
          <p:cNvSpPr/>
          <p:nvPr/>
        </p:nvSpPr>
        <p:spPr>
          <a:xfrm>
            <a:off x="4589342" y="16035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5" name="QB_4_AN.115_1#cfafbb676.blank?vop=1&amp;pid=3050dd282&amp;color=0,0,0&amp;vpa=76&amp;vtp=1"/>
          <p:cNvSpPr/>
          <p:nvPr/>
        </p:nvSpPr>
        <p:spPr>
          <a:xfrm>
            <a:off x="5606929" y="16035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6" name="QB_4_AN.116_1#cfafbb676.blank?vop=1&amp;pid=3050dd282&amp;color=0,0,0&amp;vpa=77&amp;vtp=1"/>
          <p:cNvSpPr/>
          <p:nvPr/>
        </p:nvSpPr>
        <p:spPr>
          <a:xfrm>
            <a:off x="9311449" y="2356578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  <p:sp>
        <p:nvSpPr>
          <p:cNvPr id="7" name="QB_4_AN.117_1#cfafbb676.blank?vop=1&amp;pid=3050dd282&amp;color=0,0,0&amp;vpa=78&amp;vtp=1"/>
          <p:cNvSpPr/>
          <p:nvPr/>
        </p:nvSpPr>
        <p:spPr>
          <a:xfrm>
            <a:off x="10329038" y="2356578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pic>
        <p:nvPicPr>
          <p:cNvPr id="8" name="QB_4_AN.118_1#cfafbb676?vop=1&amp;pid=3050dd282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0360" y="3093085"/>
            <a:ext cx="349948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19_1#43a103b55?vop=1&amp;pid=3050dd282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（2）某天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小雨从家出发后的行走路线是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𝟒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𝟓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𝟒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𝟔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𝟖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</m:d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你知道小雨先后去过哪些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地方吗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？请按顺序写下来。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119_1#43a103b55?vop=1&amp;pid=3050dd28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86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120_1#43a103b55?vop=1&amp;pid=3050dd282&amp;color=0,0,0&amp;vtp=1&amp;bbb=1"/>
              <p:cNvSpPr/>
              <p:nvPr/>
            </p:nvSpPr>
            <p:spPr>
              <a:xfrm>
                <a:off x="896112" y="3166281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地铁站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超市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医院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少年宫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120_1#43a103b55?vop=1&amp;pid=3050dd28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121_1#1431747de?htil=11&amp;vop=1&amp;pid=f164fe715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1928" y="909144"/>
            <a:ext cx="5138928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121_2#1431747de?htil=11&amp;sp=1&amp;vop=1&amp;pid=f164fe715&amp;color=0,0,0&amp;vtp=1&amp;bt=1&amp;bbb=1&amp;hb=1"/>
              <p:cNvSpPr/>
              <p:nvPr/>
            </p:nvSpPr>
            <p:spPr>
              <a:xfrm>
                <a:off x="896112" y="900000"/>
                <a:ext cx="5266944" cy="515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19.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赵叔叔参加摩托车拉力赛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车队从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点出发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一直向正东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方向行驶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小时后到达服务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点，用数对表示为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车队休息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30分钟后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照原来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的速度向正北继续前行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时后到达宾馆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121_2#1431747de?htil=11&amp;sp=1&amp;vop=1&amp;pid=f164fe7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5266944" cy="5156200"/>
              </a:xfrm>
              <a:prstGeom prst="rect">
                <a:avLst/>
              </a:prstGeom>
              <a:blipFill rotWithShape="1">
                <a:blip r:embed="rId2"/>
                <a:stretch>
                  <a:fillRect l="-2" t="-4" r="-8709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22_1#ade6c0bed?vop=1&amp;pid=1431747de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（1）摩托车车队的平均速度是多少？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123_1#ade6c0bed?vop=1&amp;pid=1431747de&amp;color=0,0,0&amp;vtp=1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（千米/时）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：摩托车车队的平均速度是90千米/时。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123_1#ade6c0bed?vop=1&amp;pid=1431747d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124_1#c15c8ebb7?sp=1&amp;vop=1&amp;pid=1431747de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（2）在图中标出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点的位置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把经过的各点用线连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起来标上箭头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，画出路线图，并用数对表示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点的位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ctr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124_1#c15c8ebb7?sp=1&amp;vop=1&amp;pid=1431747d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25_1#c15c8ebb7.blank?vop=1&amp;pid=1431747de&amp;color=0,0,0&amp;vpa=79&amp;vtp=1"/>
          <p:cNvSpPr/>
          <p:nvPr/>
        </p:nvSpPr>
        <p:spPr>
          <a:xfrm>
            <a:off x="4151249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4" name="QB_4_AN.126_1#c15c8ebb7.blank?vop=1&amp;pid=1431747de&amp;color=0,0,0&amp;vpa=80&amp;vtp=1"/>
          <p:cNvSpPr/>
          <p:nvPr/>
        </p:nvSpPr>
        <p:spPr>
          <a:xfrm>
            <a:off x="5168836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5" name="QB_4_AN.127_1#c15c8ebb7.blank?vop=1&amp;pid=1431747de&amp;color=0,0,0&amp;vpa=81&amp;vtp=1"/>
          <p:cNvSpPr/>
          <p:nvPr/>
        </p:nvSpPr>
        <p:spPr>
          <a:xfrm>
            <a:off x="6850000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6" name="QB_4_AN.128_1#c15c8ebb7.blank?vop=1&amp;pid=1431747de&amp;color=0,0,0&amp;vpa=82&amp;vtp=1"/>
          <p:cNvSpPr/>
          <p:nvPr/>
        </p:nvSpPr>
        <p:spPr>
          <a:xfrm>
            <a:off x="7867586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AN.129_1#c15c8ebb7?vop=1&amp;pid=1431747de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900000"/>
            <a:ext cx="5897880" cy="513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_1#2c5a8742e?sp=1&amp;vop=1&amp;pid=94e860915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看图填空。</a:t>
            </a:r>
            <a:endParaRPr lang="en-US" altLang="zh-CN" sz="3200" dirty="0"/>
          </a:p>
        </p:txBody>
      </p:sp>
      <p:pic>
        <p:nvPicPr>
          <p:cNvPr id="3" name="QO_3_BD.5_2#2c5a8742e?vop=1&amp;pid=94e86091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3280" y="1669874"/>
            <a:ext cx="5568696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6_1#01ef09179?sp=1&amp;vop=1&amp;pid=2c5a8742e&amp;color=0,0,0&amp;vtp=1&amp;bt=1&amp;bb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（1）根据右图，找一找“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”和“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”的位置，并用数对表示。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𝑪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𝑫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6_1#01ef09179?sp=1&amp;vop=1&amp;pid=2c5a8742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112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7_1#01ef09179.blank?vop=1&amp;pid=2c5a8742e&amp;color=0,0,0&amp;vpa=4&amp;vtp=1"/>
          <p:cNvSpPr/>
          <p:nvPr/>
        </p:nvSpPr>
        <p:spPr>
          <a:xfrm>
            <a:off x="1577149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QB_4_AN.8_1#01ef09179.blank?vop=1&amp;pid=2c5a8742e&amp;color=0,0,0&amp;vpa=5&amp;vtp=1"/>
          <p:cNvSpPr/>
          <p:nvPr/>
        </p:nvSpPr>
        <p:spPr>
          <a:xfrm>
            <a:off x="2594738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QB_4_AN.9_1#01ef09179.blank?vop=1&amp;pid=2c5a8742e&amp;color=0,0,0&amp;vpa=6&amp;vtp=1"/>
          <p:cNvSpPr/>
          <p:nvPr/>
        </p:nvSpPr>
        <p:spPr>
          <a:xfrm>
            <a:off x="4769612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4_AN.10_1#01ef09179.blank?vop=1&amp;pid=2c5a8742e&amp;color=0,0,0&amp;vpa=7&amp;vtp=1"/>
          <p:cNvSpPr/>
          <p:nvPr/>
        </p:nvSpPr>
        <p:spPr>
          <a:xfrm>
            <a:off x="5787199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4_BD.11_1#44f38c21e?sp=1&amp;vop=1&amp;pid=2c5a8742e&amp;color=0,0,0&amp;vtp=1&amp;bbb=1"/>
          <p:cNvSpPr/>
          <p:nvPr/>
        </p:nvSpPr>
        <p:spPr>
          <a:xfrm>
            <a:off x="896112" y="2368628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（2）下面的数对各表示什么字母？填一填。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B_4_BD.11_2#44f38c21e?colgroup=2,4,4,4,4,4&amp;vop=1&amp;pid=2c5a8742e&amp;color=0,0,0&amp;vtp=1&amp;bbb=1"/>
              <p:cNvGraphicFramePr>
                <a:graphicFrameLocks noGrp="1"/>
              </p:cNvGraphicFramePr>
              <p:nvPr/>
            </p:nvGraphicFramePr>
            <p:xfrm>
              <a:off x="896112" y="3143074"/>
              <a:ext cx="10469880" cy="1394968"/>
            </p:xfrm>
            <a:graphic>
              <a:graphicData uri="http://schemas.openxmlformats.org/drawingml/2006/table">
                <a:tbl>
                  <a:tblPr/>
                  <a:tblGrid>
                    <a:gridCol w="1234440"/>
                    <a:gridCol w="1847088"/>
                    <a:gridCol w="1847088"/>
                    <a:gridCol w="1847088"/>
                    <a:gridCol w="1847088"/>
                    <a:gridCol w="1847088"/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数对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字母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B_4_BD.11_2#44f38c21e?colgroup=2,4,4,4,4,4&amp;vop=1&amp;pid=2c5a8742e&amp;color=0,0,0&amp;vtp=1&amp;bbb=1"/>
              <p:cNvGraphicFramePr>
                <a:graphicFrameLocks noGrp="1"/>
              </p:cNvGraphicFramePr>
              <p:nvPr/>
            </p:nvGraphicFramePr>
            <p:xfrm>
              <a:off x="896112" y="3143074"/>
              <a:ext cx="10469880" cy="1394968"/>
            </p:xfrm>
            <a:graphic>
              <a:graphicData uri="http://schemas.openxmlformats.org/drawingml/2006/table">
                <a:tbl>
                  <a:tblPr/>
                  <a:tblGrid>
                    <a:gridCol w="1234440"/>
                    <a:gridCol w="1847088"/>
                    <a:gridCol w="1847088"/>
                    <a:gridCol w="1847088"/>
                    <a:gridCol w="1847088"/>
                    <a:gridCol w="1847088"/>
                  </a:tblGrid>
                  <a:tr h="6972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数对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字母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12_1#44f38c21e.blank?vop=1&amp;pid=2c5a8742e&amp;color=0,0,0&amp;vpa=8&amp;vtp=1&amp;bbb=1"/>
              <p:cNvSpPr/>
              <p:nvPr/>
            </p:nvSpPr>
            <p:spPr>
              <a:xfrm>
                <a:off x="2760408" y="3898025"/>
                <a:ext cx="60642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𝑾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12_1#44f38c21e.blank?vop=1&amp;pid=2c5a8742e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408" y="3898025"/>
                <a:ext cx="606425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0" t="-78" r="10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13_1#44f38c21e.blank?vop=1&amp;pid=2c5a8742e&amp;color=0,0,0&amp;vpa=9&amp;vtp=1&amp;bbb=1"/>
              <p:cNvSpPr/>
              <p:nvPr/>
            </p:nvSpPr>
            <p:spPr>
              <a:xfrm>
                <a:off x="4670996" y="3898025"/>
                <a:ext cx="4746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13_1#44f38c21e.blank?vop=1&amp;pid=2c5a8742e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0996" y="3898025"/>
                <a:ext cx="474663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20" t="-78" r="5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14_1#44f38c21e.blank?vop=1&amp;pid=2c5a8742e&amp;color=0,0,0&amp;vpa=10&amp;vtp=1&amp;bbb=1"/>
              <p:cNvSpPr/>
              <p:nvPr/>
            </p:nvSpPr>
            <p:spPr>
              <a:xfrm>
                <a:off x="6568884" y="3898025"/>
                <a:ext cx="37782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𝑱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14_1#44f38c21e.blank?vop=1&amp;pid=2c5a8742e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8884" y="3898025"/>
                <a:ext cx="377825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118" t="-78" r="11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4_AN.15_1#44f38c21e.blank?vop=1&amp;pid=2c5a8742e&amp;color=0,0,0&amp;vpa=11&amp;vtp=1&amp;bbb=1"/>
              <p:cNvSpPr/>
              <p:nvPr/>
            </p:nvSpPr>
            <p:spPr>
              <a:xfrm>
                <a:off x="8415972" y="3898025"/>
                <a:ext cx="3762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4_AN.15_1#44f38c21e.blank?vop=1&amp;pid=2c5a8742e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5972" y="3898025"/>
                <a:ext cx="376238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84" t="-7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QB_4_AN.16_1#44f38c21e.blank?vop=1&amp;pid=2c5a8742e&amp;color=0,0,0&amp;vpa=12&amp;vtp=1&amp;bbb=1"/>
              <p:cNvSpPr/>
              <p:nvPr/>
            </p:nvSpPr>
            <p:spPr>
              <a:xfrm>
                <a:off x="10199560" y="3898025"/>
                <a:ext cx="4873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3" name="QB_4_AN.16_1#44f38c21e.blank?vop=1&amp;pid=2c5a8742e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9560" y="3898025"/>
                <a:ext cx="487363" cy="508000"/>
              </a:xfrm>
              <a:prstGeom prst="rect">
                <a:avLst/>
              </a:prstGeom>
              <a:blipFill rotWithShape="1">
                <a:blip r:embed="rId7"/>
                <a:stretch>
                  <a:fillRect l="-39" t="-78" r="10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7_1#cb973ec08?vop=1&amp;pid=94e860915&amp;color=0,0,0&amp;vtp=1&amp;bt=1&amp;bbb=1&amp;h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小军的座位用数对表示为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他坐在第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，王丽是小军的同桌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她的位置用数对表示为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7_1#cb973ec08?vop=1&amp;pid=94e8609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177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18_1#cb973ec08.bracket?vop=1&amp;pid=94e860915&amp;color=0,0,0&amp;vpa=13&amp;vtp=1"/>
          <p:cNvSpPr/>
          <p:nvPr/>
        </p:nvSpPr>
        <p:spPr>
          <a:xfrm>
            <a:off x="9064879" y="901192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QB_3_AN.19_1#cb973ec08.bracket?vop=1&amp;pid=94e860915&amp;color=0,0,0&amp;vpa=14&amp;vtp=1"/>
          <p:cNvSpPr/>
          <p:nvPr/>
        </p:nvSpPr>
        <p:spPr>
          <a:xfrm>
            <a:off x="10765092" y="901192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20_1#cb973ec08.bracket?vop=1&amp;pid=94e860915&amp;color=0,0,0&amp;vpa=15&amp;vtp=1&amp;bbb=1"/>
              <p:cNvSpPr/>
              <p:nvPr/>
            </p:nvSpPr>
            <p:spPr>
              <a:xfrm>
                <a:off x="1046924" y="2540000"/>
                <a:ext cx="2226247" cy="53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20_1#cb973ec08.bracket?vop=1&amp;pid=94e860915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924" y="2540000"/>
                <a:ext cx="2226247" cy="533400"/>
              </a:xfrm>
              <a:prstGeom prst="rect">
                <a:avLst/>
              </a:prstGeom>
              <a:blipFill rotWithShape="1">
                <a:blip r:embed="rId2"/>
                <a:stretch>
                  <a:fillRect l="-20" r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21_1#ba84f2b6e?iti=1&amp;htil=1&amp;vop=1&amp;pid=94e860915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1493" y="909144"/>
            <a:ext cx="3922776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21_3#ba84f2b6e?htil=1&amp;sp=1&amp;vop=1&amp;pid=94e860915&amp;color=0,0,0&amp;vtp=1&amp;bt=1&amp;bbb=1&amp;hb=1"/>
              <p:cNvSpPr/>
              <p:nvPr/>
            </p:nvSpPr>
            <p:spPr>
              <a:xfrm>
                <a:off x="896112" y="900000"/>
                <a:ext cx="6473952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如图，在同一平面图中，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点的正南方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向上且与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点相距1格，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𝑩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点的位置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用数对表示是（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数对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表示，C点在A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3_BD.21_3#ba84f2b6e?htil=1&amp;sp=1&amp;vop=1&amp;pid=94e8609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473952" cy="4419600"/>
              </a:xfrm>
              <a:prstGeom prst="rect">
                <a:avLst/>
              </a:prstGeom>
              <a:blipFill rotWithShape="1">
                <a:blip r:embed="rId2"/>
                <a:stretch>
                  <a:fillRect l="-2" t="-5" r="-121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22_1#ba84f2b6e.blank?vop=1&amp;pid=94e860915&amp;color=0,0,0&amp;vpa=16&amp;vtp=1"/>
          <p:cNvSpPr/>
          <p:nvPr/>
        </p:nvSpPr>
        <p:spPr>
          <a:xfrm>
            <a:off x="3769487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6" name="QB_3_AN.23_1#ba84f2b6e.blank?vop=1&amp;pid=94e860915&amp;color=0,0,0&amp;vpa=17&amp;vtp=1"/>
          <p:cNvSpPr/>
          <p:nvPr/>
        </p:nvSpPr>
        <p:spPr>
          <a:xfrm>
            <a:off x="4787074" y="30767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7" name="QB_3_AN.24_1#ba84f2b6e.bracket?vop=1&amp;pid=94e860915&amp;color=0,0,0&amp;vpa=18&amp;vtp=1"/>
          <p:cNvSpPr/>
          <p:nvPr/>
        </p:nvSpPr>
        <p:spPr>
          <a:xfrm>
            <a:off x="6286754" y="38514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25_1#53e6de2ec?iti=2&amp;htil=2&amp;vop=1&amp;pid=6082f40cb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248" y="909144"/>
            <a:ext cx="371246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25_3#53e6de2ec?htil=2&amp;sp=1&amp;vop=1&amp;pid=6082f40cb&amp;color=0,0,0&amp;vtp=1&amp;bt=1&amp;bbb=1&amp;hb=1&amp;hs=1"/>
          <p:cNvSpPr/>
          <p:nvPr/>
        </p:nvSpPr>
        <p:spPr>
          <a:xfrm>
            <a:off x="896112" y="900000"/>
            <a:ext cx="6684264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（1）如图，用数对表示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小云家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小兵家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5" name="QB_4_AN.26_1#53e6de2ec.blank?vop=1&amp;pid=6082f40cb&amp;color=0,0,0&amp;vpa=19&amp;vtp=1"/>
          <p:cNvSpPr/>
          <p:nvPr/>
        </p:nvSpPr>
        <p:spPr>
          <a:xfrm>
            <a:off x="1321562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4_AN.27_1#53e6de2ec.blank?vop=1&amp;pid=6082f40cb&amp;color=0,0,0&amp;vpa=20&amp;vtp=1"/>
          <p:cNvSpPr/>
          <p:nvPr/>
        </p:nvSpPr>
        <p:spPr>
          <a:xfrm>
            <a:off x="2339149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4_AN.28_1#53e6de2ec.blank?vop=1&amp;pid=6082f40cb&amp;color=0,0,0&amp;vpa=21&amp;vtp=1"/>
          <p:cNvSpPr/>
          <p:nvPr/>
        </p:nvSpPr>
        <p:spPr>
          <a:xfrm>
            <a:off x="5396674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4_AN.29_1#53e6de2ec.blank?vop=1&amp;pid=6082f40cb&amp;color=0,0,0&amp;vpa=22&amp;vtp=1"/>
          <p:cNvSpPr/>
          <p:nvPr/>
        </p:nvSpPr>
        <p:spPr>
          <a:xfrm>
            <a:off x="6414263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QB_4_BD.30_1#22442e4a7?vop=1&amp;pid=6082f40cb&amp;color=0,0,0&amp;vtp=1&amp;bbb=1&amp;hb=1&amp;hs=1"/>
          <p:cNvSpPr/>
          <p:nvPr/>
        </p:nvSpPr>
        <p:spPr>
          <a:xfrm>
            <a:off x="896112" y="4398181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（2）小东从家到学校，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可先向东走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再向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米到学校。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31_1#22442e4a7.bracket?vop=1&amp;pid=6082f40cb&amp;color=0,0,0&amp;vpa=23&amp;vtp=1&amp;bbb=1"/>
              <p:cNvSpPr/>
              <p:nvPr/>
            </p:nvSpPr>
            <p:spPr>
              <a:xfrm>
                <a:off x="7408038" y="4574935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31_1#22442e4a7.bracket?vop=1&amp;pid=6082f40cb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8038" y="4574935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4" t="-78" r="4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32_1#22442e4a7.bracket?vop=1&amp;pid=6082f40cb&amp;color=0,0,0&amp;vpa=24&amp;vtp=1"/>
          <p:cNvSpPr/>
          <p:nvPr/>
        </p:nvSpPr>
        <p:spPr>
          <a:xfrm>
            <a:off x="10302049" y="4403261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4_AN.33_1#22442e4a7.bracket?vop=1&amp;pid=6082f40cb&amp;color=0,0,0&amp;vpa=25&amp;vtp=1&amp;bbb=1"/>
              <p:cNvSpPr/>
              <p:nvPr/>
            </p:nvSpPr>
            <p:spPr>
              <a:xfrm>
                <a:off x="1493012" y="5320679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4_AN.33_1#22442e4a7.bracket?vop=1&amp;pid=6082f40cb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3012" y="5320679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4" t="-3" r="4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34_1#97c3b453a?sp=1&amp;vop=1&amp;pid=94e860915&amp;color=0,0,0&amp;vtp=1&amp;bt=1&amp;bbb=1&amp;hb=1"/>
              <p:cNvSpPr/>
              <p:nvPr/>
            </p:nvSpPr>
            <p:spPr>
              <a:xfrm>
                <a:off x="896112" y="900000"/>
                <a:ext cx="10533888" cy="269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如图是某小区信箱的平面图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王强家的信箱用数对表示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张东家的信箱用数对表示是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），李阳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家的信箱用数对表示是（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），王丽家的信箱用数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对表示是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标出。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34_1#97c3b453a?sp=1&amp;vop=1&amp;pid=94e86091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6924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35_1#97c3b453a.blank?vop=1&amp;pid=94e860915&amp;color=0,0,0&amp;vpa=26&amp;vtp=1"/>
          <p:cNvSpPr/>
          <p:nvPr/>
        </p:nvSpPr>
        <p:spPr>
          <a:xfrm>
            <a:off x="8007604" y="1535127"/>
            <a:ext cx="498475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4" name="QB_3_AN.36_1#97c3b453a.blank?vop=1&amp;pid=94e860915&amp;color=0,0,0&amp;vpa=27&amp;vtp=1"/>
          <p:cNvSpPr/>
          <p:nvPr/>
        </p:nvSpPr>
        <p:spPr>
          <a:xfrm>
            <a:off x="9025192" y="1535127"/>
            <a:ext cx="498475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5" name="QB_3_AN.37_1#97c3b453a.blank?vop=1&amp;pid=94e860915&amp;color=0,0,0&amp;vpa=28&amp;vtp=1"/>
          <p:cNvSpPr/>
          <p:nvPr/>
        </p:nvSpPr>
        <p:spPr>
          <a:xfrm>
            <a:off x="5401437" y="2208227"/>
            <a:ext cx="498475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  <p:sp>
        <p:nvSpPr>
          <p:cNvPr id="6" name="QB_3_AN.39_1#97c3b453a.blank?vop=1&amp;pid=94e860915&amp;color=0,0,0&amp;vpa=29&amp;vtp=1"/>
          <p:cNvSpPr/>
          <p:nvPr/>
        </p:nvSpPr>
        <p:spPr>
          <a:xfrm>
            <a:off x="6419024" y="2208227"/>
            <a:ext cx="498475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pic>
        <p:nvPicPr>
          <p:cNvPr id="7" name="QB_3_BD.38_1#97c3b453a?htil=3&amp;vop=1&amp;pid=94e86091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912" y="3727528"/>
            <a:ext cx="381304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等腰三角形 8"/>
          <p:cNvSpPr/>
          <p:nvPr/>
        </p:nvSpPr>
        <p:spPr>
          <a:xfrm>
            <a:off x="3333750" y="4017645"/>
            <a:ext cx="216535" cy="248920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9" grpId="0" animBg="1"/>
    </p:bldLst>
  </p:timing>
</p:sld>
</file>

<file path=ppt/tags/tag1.xml><?xml version="1.0" encoding="utf-8"?>
<p:tagLst xmlns:p="http://schemas.openxmlformats.org/presentationml/2006/main">
  <p:tag name="TABLE_ENDDRAG_ORIGIN_RECT" val="580*95"/>
  <p:tag name="TABLE_ENDDRAG_RECT" val="67*199*580*95"/>
</p:tagLst>
</file>

<file path=ppt/tags/tag2.xml><?xml version="1.0" encoding="utf-8"?>
<p:tagLst xmlns:p="http://schemas.openxmlformats.org/presentationml/2006/main">
  <p:tag name="TABLE_ENDDRAG_ORIGIN_RECT" val="580*95"/>
  <p:tag name="TABLE_ENDDRAG_RECT" val="67*199*580*95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3066</Words>
  <Application>WPS 演示</Application>
  <PresentationFormat>宽屏</PresentationFormat>
  <Paragraphs>401</Paragraphs>
  <Slides>36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2025-06-23T02:35:00Z</dcterms:created>
  <dcterms:modified xsi:type="dcterms:W3CDTF">2025-06-26T07:54:06Z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B303AE382E294742B27E6F40BCD1D90F_12</vt:lpwstr>
  </property>
  <property fmtid="{D5CDD505-2E9C-101B-9397-08002B2CF9AE}" pid="3" name="KSOProductBuildVer">
    <vt:lpwstr>2052-12.1.0.21541</vt:lpwstr>
  </property>
</Properties>
</file>