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997" autoAdjust="0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5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d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7.pn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6.jpeg"/><Relationship Id="rId2" Type="http://schemas.openxmlformats.org/officeDocument/2006/relationships/image" Target="../media/image18.pn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0_1#0cd6264b0?vop=1&amp;pid=b9d9c1c21&amp;color=0,0,0&amp;bt=1&amp;bbb=1"/>
          <p:cNvSpPr/>
          <p:nvPr/>
        </p:nvSpPr>
        <p:spPr>
          <a:xfrm>
            <a:off x="896112" y="900000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计算下列各题，能简算的要简算。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BD.31_1#172085e53?vop=1&amp;pid=0cd6264b0&amp;color=0,0,0&amp;bbb=1"/>
              <p:cNvSpPr/>
              <p:nvPr/>
            </p:nvSpPr>
            <p:spPr>
              <a:xfrm>
                <a:off x="1292225" y="1586865"/>
                <a:ext cx="10137775" cy="67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BD.31_1#172085e53?vop=1&amp;pid=0cd6264b0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2225" y="1586865"/>
                <a:ext cx="10137775" cy="6731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AN.32_1#172085e53?vop=1&amp;pid=0cd6264b0&amp;color=0,0,0&amp;bbb=1"/>
              <p:cNvSpPr/>
              <p:nvPr/>
            </p:nvSpPr>
            <p:spPr>
              <a:xfrm>
                <a:off x="896112" y="2253340"/>
                <a:ext cx="10533888" cy="67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𝟑𝟐𝟗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AN.32_1#172085e53?vop=1&amp;pid=0cd6264b0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53340"/>
                <a:ext cx="10533888" cy="673100"/>
              </a:xfrm>
              <a:prstGeom prst="rect">
                <a:avLst/>
              </a:prstGeom>
              <a:blipFill rotWithShape="1">
                <a:blip r:embed="rId2"/>
                <a:stretch>
                  <a:fillRect l="-1" t="-53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BD.33_1#3764e6132?vop=1&amp;pid=0cd6264b0&amp;color=0,0,0&amp;bbb=1"/>
              <p:cNvSpPr/>
              <p:nvPr/>
            </p:nvSpPr>
            <p:spPr>
              <a:xfrm>
                <a:off x="1292225" y="2919730"/>
                <a:ext cx="10137775" cy="67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BD.33_1#3764e6132?vop=1&amp;pid=0cd6264b0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2225" y="2919730"/>
                <a:ext cx="10137775" cy="6731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AN.34_1#3764e6132?vop=1&amp;pid=0cd6264b0&amp;color=0,0,0&amp;bbb=1"/>
              <p:cNvSpPr/>
              <p:nvPr/>
            </p:nvSpPr>
            <p:spPr>
              <a:xfrm>
                <a:off x="896112" y="3585950"/>
                <a:ext cx="10533888" cy="2095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5_AN.34_1#3764e6132?vop=1&amp;pid=0cd6264b0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585950"/>
                <a:ext cx="10533888" cy="2095500"/>
              </a:xfrm>
              <a:prstGeom prst="rect">
                <a:avLst/>
              </a:prstGeom>
              <a:blipFill rotWithShape="1">
                <a:blip r:embed="rId4"/>
                <a:stretch>
                  <a:fillRect l="-1" t="-5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35_1#de839bf03?vop=1&amp;pid=0cd6264b0&amp;color=0,0,0&amp;bt=1&amp;bbb=1"/>
              <p:cNvSpPr/>
              <p:nvPr/>
            </p:nvSpPr>
            <p:spPr>
              <a:xfrm>
                <a:off x="1163320" y="899795"/>
                <a:ext cx="10266680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35_1#de839bf03?vop=1&amp;pid=0cd6264b0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3320" y="899795"/>
                <a:ext cx="10266680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36_1#de839bf03?vop=1&amp;pid=0cd6264b0&amp;color=0,0,0&amp;bbb=1"/>
              <p:cNvSpPr/>
              <p:nvPr/>
            </p:nvSpPr>
            <p:spPr>
              <a:xfrm>
                <a:off x="896112" y="1579860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36_1#de839bf03?vop=1&amp;pid=0cd6264b0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698500"/>
              </a:xfrm>
              <a:prstGeom prst="rect">
                <a:avLst/>
              </a:prstGeom>
              <a:blipFill rotWithShape="1">
                <a:blip r:embed="rId2"/>
                <a:stretch>
                  <a:fillRect l="-1" t="-88" b="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4_BD.37_1#f8e303217?vop=1&amp;pid=631be6e64&amp;color=0,0,0&amp;bbb=1"/>
          <p:cNvSpPr/>
          <p:nvPr/>
        </p:nvSpPr>
        <p:spPr>
          <a:xfrm>
            <a:off x="828802" y="1080482"/>
            <a:ext cx="10533888" cy="660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填一填。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BD.38_1#cea97b9b2?vop=1&amp;pid=f8e303217&amp;color=0,0,0&amp;bbb=1&amp;hb=1"/>
              <p:cNvSpPr/>
              <p:nvPr/>
            </p:nvSpPr>
            <p:spPr>
              <a:xfrm>
                <a:off x="828802" y="1743676"/>
                <a:ext cx="10533888" cy="2692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（1）在4.2525、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𝟒𝟏𝟒𝟐𝟏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⋯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𝟑𝟎𝟓𝟎𝟓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⋯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中，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是循环小数，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保留两位小数约是(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3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（2）已知：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𝟏</m:t>
                        </m:r>
                      </m:e>
                      <m:lim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𝟏</m:t>
                        </m:r>
                      </m:e>
                      <m:lim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𝟏</m:t>
                        </m:r>
                      </m:e>
                      <m:lim>
                        <m:r>
                          <a:rPr lang="en-US" altLang="zh-CN" sz="3200" b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5_BD.38_1#cea97b9b2?vop=1&amp;pid=f8e303217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802" y="1743676"/>
                <a:ext cx="10533888" cy="2692400"/>
              </a:xfrm>
              <a:prstGeom prst="rect">
                <a:avLst/>
              </a:prstGeom>
              <a:blipFill rotWithShape="1">
                <a:blip r:embed="rId1"/>
                <a:stretch>
                  <a:fillRect l="-1" t="-22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39_1#cea97b9b2.bracket?vop=1&amp;pid=f8e303217&amp;color=0,0,0&amp;vpa=18&amp;bbb=1"/>
              <p:cNvSpPr/>
              <p:nvPr/>
            </p:nvSpPr>
            <p:spPr>
              <a:xfrm>
                <a:off x="979614" y="2546285"/>
                <a:ext cx="2231009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𝟑𝟎𝟓𝟎𝟓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⋯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39_1#cea97b9b2.bracket?vop=1&amp;pid=f8e303217&amp;color=0,0,0&amp;vpa=18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9614" y="2546285"/>
                <a:ext cx="2231009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20" t="-112" r="3" b="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40_1#cea97b9b2.bracket?vop=1&amp;pid=f8e303217&amp;color=0,0,0&amp;vpa=19&amp;bbb=1"/>
              <p:cNvSpPr/>
              <p:nvPr/>
            </p:nvSpPr>
            <p:spPr>
              <a:xfrm>
                <a:off x="9277478" y="2546285"/>
                <a:ext cx="10869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5_AN.40_1#cea97b9b2.bracket?vop=1&amp;pid=f8e303217&amp;color=0,0,0&amp;vpa=19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77478" y="2546285"/>
                <a:ext cx="108693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12" t="-112" r="53" b="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AN.42_1#cea97b9b2.bracket?vop=1&amp;pid=f8e303217&amp;color=0,0,0&amp;vpa=20&amp;bbb=1&amp;rh=48.6"/>
              <p:cNvSpPr/>
              <p:nvPr/>
            </p:nvSpPr>
            <p:spPr>
              <a:xfrm>
                <a:off x="6413501" y="3665728"/>
                <a:ext cx="1086930" cy="6172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𝟏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5_AN.42_1#cea97b9b2.bracket?vop=1&amp;pid=f8e303217&amp;color=0,0,0&amp;vpa=20&amp;bbb=1&amp;rh=48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3501" y="3665728"/>
                <a:ext cx="1086930" cy="617220"/>
              </a:xfrm>
              <a:prstGeom prst="rect">
                <a:avLst/>
              </a:prstGeom>
              <a:blipFill rotWithShape="1">
                <a:blip r:embed="rId4"/>
                <a:stretch>
                  <a:fillRect t="-82" r="41" b="-13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9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43_1#44eb65cb7?vop=1&amp;pid=f8e303217&amp;color=0,0,0&amp;bt=1&amp;bbb=1&amp;hb=1"/>
          <p:cNvSpPr/>
          <p:nvPr/>
        </p:nvSpPr>
        <p:spPr>
          <a:xfrm>
            <a:off x="896112" y="900000"/>
            <a:ext cx="10533888" cy="3683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（3）电影《独行月球》中可以看到独孤月跑跳“飞行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”的神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奇场景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，那是因为月球上的引力比地球小得多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。据测算月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球上重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1千克的物体到地球上约重6千克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，如果独孤月在地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球上重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72.5千克，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那么他在月球上重(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)千克。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得数保留一位小数）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44_1#44eb65cb7.bracket?vop=1&amp;pid=f8e303217&amp;color=0,0,0&amp;vpa=21&amp;bbb=1"/>
              <p:cNvSpPr/>
              <p:nvPr/>
            </p:nvSpPr>
            <p:spPr>
              <a:xfrm>
                <a:off x="7533449" y="3287155"/>
                <a:ext cx="10869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44_1#44eb65cb7.bracket?vop=1&amp;pid=f8e303217&amp;color=0,0,0&amp;vpa=2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3449" y="3287155"/>
                <a:ext cx="1086930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41" t="-78" r="23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4_BD.45_1#a6bbab0d8?vop=1&amp;pid=38cee7f15&amp;color=0,0,0&amp;bbb=1&amp;hb=1"/>
          <p:cNvSpPr/>
          <p:nvPr/>
        </p:nvSpPr>
        <p:spPr>
          <a:xfrm>
            <a:off x="896112" y="1146204"/>
            <a:ext cx="10533888" cy="2540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五（1）班同学到游乐场游玩，他们先玩了碰碰车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，又玩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了过山车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，最后一起购买了午餐。已知：①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碰碰车每人8.5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；②玩碰碰车共花了340元；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③玩一次过山车比玩一次碰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碰车每人贵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2元；④买午餐共花了632元（每人一份）。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5" name="QB_5_BD.46_1#7b7395a5c?sp=1&amp;vop=1&amp;pid=a6bbab0d8&amp;color=0,0,0&amp;bbb=1"/>
          <p:cNvSpPr/>
          <p:nvPr/>
        </p:nvSpPr>
        <p:spPr>
          <a:xfrm>
            <a:off x="767207" y="3968052"/>
            <a:ext cx="10533888" cy="1270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（1）要想知道五（1）班有多少人，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选择的信息是(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>
              <a:solidFill>
                <a:srgbClr val="000000"/>
              </a:solidFill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列式并计算：</a:t>
            </a:r>
            <a:r>
              <a:rPr lang="en-US" altLang="zh-CN" sz="32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N.47_1#7b7395a5c.bracket?vop=1&amp;pid=a6bbab0d8&amp;color=0,0,0&amp;vpa=22&amp;bbb=1"/>
              <p:cNvSpPr/>
              <p:nvPr/>
            </p:nvSpPr>
            <p:spPr>
              <a:xfrm>
                <a:off x="9879458" y="4051997"/>
                <a:ext cx="1019175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①②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5_AN.47_1#7b7395a5c.bracket?vop=1&amp;pid=a6bbab0d8&amp;color=0,0,0&amp;vpa=22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79458" y="4051997"/>
                <a:ext cx="1019175" cy="533400"/>
              </a:xfrm>
              <a:prstGeom prst="rect">
                <a:avLst/>
              </a:prstGeom>
              <a:blipFill rotWithShape="1">
                <a:blip r:embed="rId1"/>
                <a:stretch>
                  <a:fillRect l="-13" t="-12" r="13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48_1#7b7395a5c.blank?vop=1&amp;pid=a6bbab0d8&amp;color=0,0,0&amp;vpa=23&amp;bbb=1"/>
              <p:cNvSpPr/>
              <p:nvPr/>
            </p:nvSpPr>
            <p:spPr>
              <a:xfrm>
                <a:off x="3219894" y="4624006"/>
                <a:ext cx="438416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𝟑𝟒𝟎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（人）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QB_5_AN.48_1#7b7395a5c.blank?vop=1&amp;pid=a6bbab0d8&amp;color=0,0,0&amp;vpa=23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9894" y="4624006"/>
                <a:ext cx="4384167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10" t="-112" r="13" b="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9_1#f822afae2?vop=1&amp;pid=a6bbab0d8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（2）每份午餐的价格是多少元？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50_1#f822afae2?vop=1&amp;pid=a6bbab0d8&amp;color=0,0,0&amp;bbb=1"/>
              <p:cNvSpPr/>
              <p:nvPr/>
            </p:nvSpPr>
            <p:spPr>
              <a:xfrm>
                <a:off x="896112" y="1603927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𝟔𝟑𝟐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：每份午餐的价格是15.8元。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50_1#f822afae2?vop=1&amp;pid=a6bbab0d8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51_1#155fa3bfe?vop=1&amp;pid=38cee7f15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装修工人小李拿到一张长1.3米、宽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1.2米的长方形防火纸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板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，需剪成周长是2.4米的正方形用于拼接装饰墙面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，他能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剪出几块呢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52_1#155fa3bfe?vop=1&amp;pid=38cee7f15&amp;color=0,0,0&amp;bbb=1&amp;hb=1"/>
              <p:cNvSpPr/>
              <p:nvPr/>
            </p:nvSpPr>
            <p:spPr>
              <a:xfrm>
                <a:off x="896112" y="3166281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（米）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（个）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3200" b="1" i="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个）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（块）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：他能剪出4块。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52_1#155fa3bfe?vop=1&amp;pid=38cee7f15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53_1#f476af181?vop=1&amp;pid=38cee7f15&amp;color=0,0,0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山茶油，营养丰富，富含不饱和脂肪酸，被称作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“东方橄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榄油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”。今年天气适宜，李叔叔的茶油厂共产山茶油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785千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，如果每个油桶最多可装4.5千克油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，李叔叔至少需要准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备多少个这样的油桶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54_1#f476af181?vop=1&amp;pid=38cee7f15&amp;color=0,0,0&amp;bbb=1"/>
              <p:cNvSpPr/>
              <p:nvPr/>
            </p:nvSpPr>
            <p:spPr>
              <a:xfrm>
                <a:off x="896112" y="3890181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𝟕𝟖𝟓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𝟏𝟕𝟓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（个）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：李叔叔至少需要准备175个这样的油桶。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54_1#f476af181?vop=1&amp;pid=38cee7f15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90181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96f1d54f.fixed?pid=7a58c90e8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小数除法</a:t>
            </a:r>
            <a:endParaRPr lang="en-US" altLang="zh-CN" sz="4400" dirty="0"/>
          </a:p>
        </p:txBody>
      </p:sp>
      <p:sp>
        <p:nvSpPr>
          <p:cNvPr id="3" name="C_2_BD#296f1d54f.fixed?pid=7a58c90e8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第三单元易错专练</a:t>
            </a:r>
            <a:endParaRPr lang="en-US" altLang="zh-CN" sz="1400" dirty="0"/>
          </a:p>
        </p:txBody>
      </p:sp>
      <p:sp>
        <p:nvSpPr>
          <p:cNvPr id="4" name="C_2#296f1d54f.fixed?pid=7a58c90e8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4_BD.1_1#05d3ccefb?vop=1&amp;pid=5313ea539&amp;color=0,0,0&amp;bbb=1"/>
          <p:cNvSpPr/>
          <p:nvPr/>
        </p:nvSpPr>
        <p:spPr>
          <a:xfrm>
            <a:off x="828802" y="1167604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填一填。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BD.2_1#e83641499?sp=1&amp;vop=1&amp;pid=05d3ccefb&amp;color=0,0,0&amp;bbb=1"/>
              <p:cNvSpPr/>
              <p:nvPr/>
            </p:nvSpPr>
            <p:spPr>
              <a:xfrm>
                <a:off x="828802" y="187855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（1）根据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𝟗𝟔𝟎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将下列各式补充完整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        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          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𝟏𝟐𝟖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B_5_BD.2_1#e83641499?sp=1&amp;vop=1&amp;pid=05d3ccef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802" y="187855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10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5_AN.3_1#e83641499.bracket?vop=1&amp;pid=05d3ccefb&amp;color=0,0,0&amp;vpa=1&amp;bbb=1"/>
          <p:cNvSpPr/>
          <p:nvPr/>
        </p:nvSpPr>
        <p:spPr>
          <a:xfrm>
            <a:off x="2958529" y="2620230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12.8</a:t>
            </a:r>
            <a:endParaRPr lang="en-US" altLang="zh-CN" sz="3200" dirty="0"/>
          </a:p>
        </p:txBody>
      </p:sp>
      <p:sp>
        <p:nvSpPr>
          <p:cNvPr id="8" name="QB_5_AN.4_1#e83641499.bracket?vop=1&amp;pid=05d3ccefb&amp;color=0,0,0&amp;vpa=2&amp;bbb=1"/>
          <p:cNvSpPr/>
          <p:nvPr/>
        </p:nvSpPr>
        <p:spPr>
          <a:xfrm>
            <a:off x="7959355" y="2637342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12.8</a:t>
            </a:r>
            <a:endParaRPr lang="en-US" altLang="zh-CN" sz="3200" dirty="0"/>
          </a:p>
        </p:txBody>
      </p:sp>
      <p:sp>
        <p:nvSpPr>
          <p:cNvPr id="9" name="QB_5_AN.5_1#e83641499.bracket?vop=1&amp;pid=05d3ccefb&amp;color=0,0,0&amp;vpa=3&amp;bbb=1"/>
          <p:cNvSpPr/>
          <p:nvPr/>
        </p:nvSpPr>
        <p:spPr>
          <a:xfrm>
            <a:off x="3091551" y="3366182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1.28</a:t>
            </a:r>
            <a:endParaRPr lang="en-US" altLang="zh-CN" sz="3200" dirty="0"/>
          </a:p>
        </p:txBody>
      </p:sp>
      <p:sp>
        <p:nvSpPr>
          <p:cNvPr id="10" name="QB_5_AN.6_1#e83641499.bracket?vop=1&amp;pid=05d3ccefb&amp;color=0,0,0&amp;vpa=4&amp;bbb=1"/>
          <p:cNvSpPr/>
          <p:nvPr/>
        </p:nvSpPr>
        <p:spPr>
          <a:xfrm>
            <a:off x="6866315" y="3373942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75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7_1#2c4881423?sp=1&amp;vop=1&amp;pid=05d3ccefb&amp;color=0,0,0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（2）已知甲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在直线上找到下面每个算式所在的位置，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填序号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5_BD.7_1#2c4881423?sp=1&amp;vop=1&amp;pid=05d3ccefb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r="-2303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7_2#2c4881423?vop=1&amp;pid=05d3ccefb&amp;color=0,0,0&amp;tib=255,255,255&amp;vip=5#8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2576" y="2495628"/>
            <a:ext cx="7680960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7_3#2c4881423?vop=1&amp;pid=05d3ccefb&amp;color=0,0,0&amp;bbb=1"/>
              <p:cNvSpPr/>
              <p:nvPr/>
            </p:nvSpPr>
            <p:spPr>
              <a:xfrm>
                <a:off x="896112" y="4133928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6829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①甲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3200" b="1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②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68290" algn="l"/>
                  </a:tabLst>
                  <a:defRPr/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3200" b="1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④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5_BD.7_3#2c4881423?vop=1&amp;pid=05d3ccef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133928"/>
                <a:ext cx="10533888" cy="1473200"/>
              </a:xfrm>
              <a:prstGeom prst="rect">
                <a:avLst/>
              </a:prstGeom>
              <a:blipFill rotWithShape="1">
                <a:blip r:embed="rId3"/>
                <a:stretch>
                  <a:fillRect l="-1" t="-5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5_WB.8_1#2c4881423.white_block?vop=1&amp;pid=05d3ccefb&amp;color=0,0,0&amp;vpa=5"/>
          <p:cNvSpPr/>
          <p:nvPr/>
        </p:nvSpPr>
        <p:spPr>
          <a:xfrm>
            <a:off x="4288536" y="2577924"/>
            <a:ext cx="521208" cy="52120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6" name="QO_5_WB.9_1#2c4881423.white_block?vop=1&amp;pid=05d3ccefb&amp;color=0,0,0&amp;vpa=6"/>
          <p:cNvSpPr/>
          <p:nvPr/>
        </p:nvSpPr>
        <p:spPr>
          <a:xfrm>
            <a:off x="4937760" y="2577924"/>
            <a:ext cx="521208" cy="52120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7" name="QO_5_WB.10_1#2c4881423.white_block?vop=1&amp;pid=05d3ccefb&amp;color=0,0,0&amp;vpa=7"/>
          <p:cNvSpPr/>
          <p:nvPr/>
        </p:nvSpPr>
        <p:spPr>
          <a:xfrm>
            <a:off x="6025896" y="2577924"/>
            <a:ext cx="521208" cy="52120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8" name="QO_5_WB.11_1#2c4881423.white_block?vop=1&amp;pid=05d3ccefb&amp;color=0,0,0&amp;vpa=8"/>
          <p:cNvSpPr/>
          <p:nvPr/>
        </p:nvSpPr>
        <p:spPr>
          <a:xfrm>
            <a:off x="7306056" y="2577924"/>
            <a:ext cx="521208" cy="53949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12_1#0bc2c11d3?vop=1&amp;pid=05d3ccefb&amp;color=0,0,0&amp;bt=1&amp;bbb=1"/>
              <p:cNvSpPr/>
              <p:nvPr/>
            </p:nvSpPr>
            <p:spPr>
              <a:xfrm>
                <a:off x="896112" y="900000"/>
                <a:ext cx="10533888" cy="876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9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在下面的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900" b="1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里填上“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5_BD.12_1#0bc2c11d3?vop=1&amp;pid=05d3ccefb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876300"/>
              </a:xfrm>
              <a:prstGeom prst="rect">
                <a:avLst/>
              </a:prstGeom>
              <a:blipFill rotWithShape="1">
                <a:blip r:embed="rId1"/>
                <a:stretch>
                  <a:fillRect l="-1" t="-23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12_1#0bc2c11d3?vop=1&amp;pid=05d3ccefb&amp;color=0,0,0&amp;tib=255,255,255&amp;ii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5593" y="904572"/>
            <a:ext cx="1197864" cy="886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5_BD.12_2#0bc2c11d3?vop=1&amp;pid=05d3ccefb&amp;color=0,0,0&amp;tib=255,255,255&amp;vip=9#12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112" y="1809447"/>
            <a:ext cx="10497312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5_WB.13_1#0bc2c11d3.white_block?vop=1&amp;pid=05d3ccefb&amp;color=0,0,0&amp;vpa=9"/>
          <p:cNvSpPr/>
          <p:nvPr/>
        </p:nvSpPr>
        <p:spPr>
          <a:xfrm>
            <a:off x="3218688" y="2010615"/>
            <a:ext cx="237744" cy="24688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6" name="QO_5_WB.14_1#0bc2c11d3.white_block?vop=1&amp;pid=05d3ccefb&amp;color=0,0,0&amp;vpa=10"/>
          <p:cNvSpPr/>
          <p:nvPr/>
        </p:nvSpPr>
        <p:spPr>
          <a:xfrm>
            <a:off x="8732520" y="2019759"/>
            <a:ext cx="246888" cy="22860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7" name="QO_5_WB.15_1#0bc2c11d3.white_block?vop=1&amp;pid=05d3ccefb&amp;color=0,0,0&amp;vpa=11"/>
          <p:cNvSpPr/>
          <p:nvPr/>
        </p:nvSpPr>
        <p:spPr>
          <a:xfrm>
            <a:off x="3081528" y="2787855"/>
            <a:ext cx="256032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8" name="QO_5_WB.16_1#0bc2c11d3.white_block?vop=1&amp;pid=05d3ccefb&amp;color=0,0,0&amp;vpa=12"/>
          <p:cNvSpPr/>
          <p:nvPr/>
        </p:nvSpPr>
        <p:spPr>
          <a:xfrm>
            <a:off x="8705088" y="2778711"/>
            <a:ext cx="265176" cy="23774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7_1#be81c276c?vop=1&amp;pid=5313ea539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选择题。</a:t>
            </a:r>
            <a:endParaRPr lang="en-US" altLang="zh-CN" sz="3200" dirty="0"/>
          </a:p>
        </p:txBody>
      </p:sp>
      <p:pic>
        <p:nvPicPr>
          <p:cNvPr id="3" name="QC_5_BD.18_1#5563170d7?htil=1&amp;vop=1&amp;pid=be81c276c&amp;color=0,0,0&amp;tib=255,255,255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82109" y="1613071"/>
            <a:ext cx="3218688" cy="3611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18_2#5563170d7?htil=1&amp;sp=1&amp;vop=1&amp;pid=be81c276c&amp;color=0,0,0&amp;bbb=1&amp;hb=1"/>
              <p:cNvSpPr/>
              <p:nvPr/>
            </p:nvSpPr>
            <p:spPr>
              <a:xfrm>
                <a:off x="896112" y="1603927"/>
                <a:ext cx="7223760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（1）如图是算式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的竖式计算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过程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，箭头所指的“140”表示的是140个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5_BD.18_2#5563170d7?htil=1&amp;sp=1&amp;vop=1&amp;pid=be81c276c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7223760" cy="2209800"/>
              </a:xfrm>
              <a:prstGeom prst="rect">
                <a:avLst/>
              </a:prstGeom>
              <a:blipFill rotWithShape="1">
                <a:blip r:embed="rId2"/>
                <a:stretch>
                  <a:fillRect l="-2" t="-25" r="2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AN.19_1#5563170d7.bracket?vop=1&amp;pid=be81c276c&amp;color=0,0,0&amp;vpa=13"/>
          <p:cNvSpPr/>
          <p:nvPr/>
        </p:nvSpPr>
        <p:spPr>
          <a:xfrm>
            <a:off x="1205674" y="3082207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p:sp>
        <p:nvSpPr>
          <p:cNvPr id="6" name="QC_5_BD.18_3#5563170d7.choices?htil=1&amp;vop=1&amp;pid=be81c276c&amp;color=0,0,0&amp;bbb=1"/>
          <p:cNvSpPr/>
          <p:nvPr/>
        </p:nvSpPr>
        <p:spPr>
          <a:xfrm>
            <a:off x="896112" y="3864527"/>
            <a:ext cx="7223760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1491615" algn="l"/>
                <a:tab pos="3249930" algn="l"/>
                <a:tab pos="5236845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0.1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0.01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0.001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0_1#c2e929b12?sp=1&amp;vop=1&amp;pid=be81c276c&amp;color=0,0,0&amp;bt=1&amp;bbb=1&amp;hb=1"/>
          <p:cNvSpPr/>
          <p:nvPr/>
        </p:nvSpPr>
        <p:spPr>
          <a:xfrm>
            <a:off x="896112" y="900000"/>
            <a:ext cx="10533888" cy="190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）王鹏在预习小数除法时不明白为什么商的小数点要和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被除数的小数点对齐。通过本单元的学习他知道这是因为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3" name="QC_5_AN.21_1#c2e929b12.bracket?vop=1&amp;pid=be81c276c&amp;color=0,0,0&amp;vpa=14"/>
          <p:cNvSpPr/>
          <p:nvPr/>
        </p:nvSpPr>
        <p:spPr>
          <a:xfrm>
            <a:off x="1205674" y="2175905"/>
            <a:ext cx="588963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p:pic>
        <p:nvPicPr>
          <p:cNvPr id="4" name="QC_5_BD.20_2#c2e929b12?htil=2&amp;vop=1&amp;pid=be81c276c&amp;color=0,0,0&amp;tib=255,255,255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4848" y="2285633"/>
            <a:ext cx="4654296" cy="254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5_BD.20_3#c2e929b12.choices?htil=2&amp;vop=1&amp;pid=be81c276c&amp;color=0,0,0&amp;bbb=1&amp;hb=1"/>
          <p:cNvSpPr/>
          <p:nvPr/>
        </p:nvSpPr>
        <p:spPr>
          <a:xfrm>
            <a:off x="896112" y="2848781"/>
            <a:ext cx="5797296" cy="317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数位相同才能相除</a:t>
            </a:r>
            <a:endParaRPr lang="en-US" altLang="zh-CN" sz="3200" dirty="0"/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可以让竖式更美观</a:t>
            </a:r>
            <a:endParaRPr lang="en-US" altLang="zh-CN" sz="3200" dirty="0"/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被除数和商的末尾要对齐</a:t>
            </a:r>
            <a:endParaRPr lang="en-US" altLang="zh-CN" sz="3200" dirty="0"/>
          </a:p>
          <a:p>
            <a:pPr latinLnBrk="1">
              <a:lnSpc>
                <a:spcPts val="5000"/>
              </a:lnSpc>
            </a:pPr>
            <a:r>
              <a:rPr lang="en-US" altLang="zh-CN" sz="3200" b="1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在除法竖式里</a:t>
            </a:r>
            <a:r>
              <a:rPr lang="en-US" altLang="zh-CN" sz="3200" b="1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，被除数和商的</a:t>
            </a:r>
            <a:endParaRPr lang="en-US" altLang="zh-CN" sz="3200" b="1" i="0" spc="-10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小数点对齐了</a:t>
            </a:r>
            <a:r>
              <a:rPr lang="en-US" altLang="zh-CN" sz="32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，相同数位才对齐</a:t>
            </a:r>
            <a:endParaRPr lang="en-US" altLang="zh-CN" sz="32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4_BD.22_1#1fcbf70fd?vop=1&amp;pid=b9d9c1c21&amp;color=0,0,0&amp;bbb=1&amp;hb=1"/>
          <p:cNvSpPr/>
          <p:nvPr/>
        </p:nvSpPr>
        <p:spPr>
          <a:xfrm>
            <a:off x="757047" y="1297144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列竖式计算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。（带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的保留整数，带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的要进行验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算，带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的得数用循环小数的简便形式表示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3200" dirty="0"/>
          </a:p>
        </p:txBody>
      </p:sp>
      <p:pic>
        <p:nvPicPr>
          <p:cNvPr id="5" name="QO_4_BD.22_1#1fcbf70fd?vop=1&amp;pid=b9d9c1c21&amp;color=0,0,0&amp;tib=255,255,255&amp;iip=2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54569" y="1310860"/>
            <a:ext cx="694944" cy="70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O_4_BD.22_1#1fcbf70fd?vop=1&amp;pid=b9d9c1c21&amp;color=0,0,0&amp;tib=255,255,255&amp;iip=3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6287" y="1356580"/>
            <a:ext cx="786384" cy="61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O_4_BD.22_1#1fcbf70fd?vop=1&amp;pid=b9d9c1c21&amp;color=0,0,0&amp;tib=255,255,255&amp;iip=4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9329" y="2069812"/>
            <a:ext cx="649224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8" name="QB_5_BD.23_1#61630b9ae?vop=1&amp;pid=1fcbf70fd&amp;color=0,0,0&amp;tib=255,255,255&amp;iip=5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8514" y="2861276"/>
            <a:ext cx="694944" cy="70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BD.23_1#61630b9ae?vop=1&amp;pid=1fcbf70fd&amp;color=0,0,0&amp;bbb=1"/>
              <p:cNvSpPr/>
              <p:nvPr/>
            </p:nvSpPr>
            <p:spPr>
              <a:xfrm>
                <a:off x="784479" y="2833844"/>
                <a:ext cx="10512464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9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5_BD.23_1#61630b9ae?vop=1&amp;pid=1fcbf70fd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479" y="2833844"/>
                <a:ext cx="10512464" cy="723900"/>
              </a:xfrm>
              <a:prstGeom prst="rect">
                <a:avLst/>
              </a:prstGeom>
              <a:blipFill rotWithShape="1">
                <a:blip r:embed="rId4"/>
                <a:stretch>
                  <a:fillRect l="-2" t="-65" r="3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5_AN.24_1#61630b9ae.bracket?vop=1&amp;pid=1fcbf70fd&amp;color=0,0,0&amp;vpa=15"/>
          <p:cNvSpPr/>
          <p:nvPr/>
        </p:nvSpPr>
        <p:spPr>
          <a:xfrm>
            <a:off x="4583748" y="2833844"/>
            <a:ext cx="4984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25_1#ed5cd63de?vop=1&amp;pid=1fcbf70fd&amp;color=0,0,0&amp;tib=255,255,255&amp;iip=6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0434" y="1018872"/>
            <a:ext cx="786384" cy="61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BD.25_1#ed5cd63de?vop=1&amp;pid=1fcbf70fd&amp;color=0,0,0&amp;bt=1&amp;bbb=1"/>
              <p:cNvSpPr/>
              <p:nvPr/>
            </p:nvSpPr>
            <p:spPr>
              <a:xfrm>
                <a:off x="923544" y="900000"/>
                <a:ext cx="10512464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9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5_BD.25_1#ed5cd63de?vop=1&amp;pid=1fcbf70fd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544" y="900000"/>
                <a:ext cx="10512464" cy="723900"/>
              </a:xfrm>
              <a:prstGeom prst="rect">
                <a:avLst/>
              </a:prstGeom>
              <a:blipFill rotWithShape="1">
                <a:blip r:embed="rId2"/>
                <a:stretch>
                  <a:fillRect l="-2" t="-28" r="3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_AN.26_1#ed5cd63de.bracket?vop=1&amp;pid=1fcbf70fd&amp;color=0,0,0&amp;vpa=16&amp;bbb=1"/>
          <p:cNvSpPr/>
          <p:nvPr/>
        </p:nvSpPr>
        <p:spPr>
          <a:xfrm>
            <a:off x="4248150" y="900000"/>
            <a:ext cx="8032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1.9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5" name="QB_5_AN.27_1#ed5cd63de?vop=1&amp;pid=1fcbf70fd&amp;color=0,0,0&amp;bbb=1"/>
          <p:cNvSpPr/>
          <p:nvPr/>
        </p:nvSpPr>
        <p:spPr>
          <a:xfrm>
            <a:off x="1459230" y="1989455"/>
            <a:ext cx="1024699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验算略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pic>
        <p:nvPicPr>
          <p:cNvPr id="6" name="QB_5_BD.28_1#a0279448a?vop=1&amp;pid=1fcbf70fd&amp;color=0,0,0&amp;tib=255,255,255&amp;iip=7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4574" y="1093895"/>
            <a:ext cx="649224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BD.28_1#a0279448a?vop=1&amp;pid=1fcbf70fd&amp;color=0,0,0&amp;bbb=1"/>
              <p:cNvSpPr/>
              <p:nvPr/>
            </p:nvSpPr>
            <p:spPr>
              <a:xfrm>
                <a:off x="6184265" y="1019175"/>
                <a:ext cx="5092065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900" b="1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7" name="QB_5_BD.28_1#a0279448a?vop=1&amp;pid=1fcbf70fd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4265" y="1019175"/>
                <a:ext cx="5092065" cy="7239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AN.29_1#a0279448a.bracket?vop=1&amp;pid=1fcbf70fd&amp;color=0,0,0&amp;vpa=17&amp;bbb=1&amp;rh=48.6"/>
              <p:cNvSpPr/>
              <p:nvPr/>
            </p:nvSpPr>
            <p:spPr>
              <a:xfrm>
                <a:off x="9444355" y="954229"/>
                <a:ext cx="1086930" cy="6172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𝟑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5_AN.29_1#a0279448a.bracket?vop=1&amp;pid=1fcbf70fd&amp;color=0,0,0&amp;vpa=17&amp;bbb=1&amp;rh=48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44355" y="954229"/>
                <a:ext cx="1086930" cy="617220"/>
              </a:xfrm>
              <a:prstGeom prst="rect">
                <a:avLst/>
              </a:prstGeom>
              <a:blipFill rotWithShape="1">
                <a:blip r:embed="rId5"/>
                <a:stretch>
                  <a:fillRect t="-74" r="41" b="-13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8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1715</Words>
  <Application>WPS 演示</Application>
  <PresentationFormat>宽屏</PresentationFormat>
  <Paragraphs>137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黑体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5</cp:revision>
  <dcterms:created xsi:type="dcterms:W3CDTF">2025-06-23T02:32:00Z</dcterms:created>
  <dcterms:modified xsi:type="dcterms:W3CDTF">2025-06-26T03:39:29Z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7D433EE951024F2A8D1AC2D3A1DA346E_12</vt:lpwstr>
  </property>
  <property fmtid="{D5CDD505-2E9C-101B-9397-08002B2CF9AE}" pid="3" name="KSOProductBuildVer">
    <vt:lpwstr>2052-12.1.0.21541</vt:lpwstr>
  </property>
</Properties>
</file>