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199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7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23_1#36bf8ba71?vop=1&amp;pid=6e6b565bd&amp;color=0,0,0&amp;vtp=1&amp;bt=1&amp;bbb=1&amp;hb=1"/>
              <p:cNvSpPr/>
              <p:nvPr/>
            </p:nvSpPr>
            <p:spPr>
              <a:xfrm>
                <a:off x="896112" y="900000"/>
                <a:ext cx="10533888" cy="3683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（平方米）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𝟏𝟖𝟒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：原来的广告牌面积是7.5平方米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制作现在这块广告牌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需要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184.5元。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3_AN.23_1#36bf8ba71?vop=1&amp;pid=6e6b565b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3683000"/>
              </a:xfrm>
              <a:prstGeom prst="rect">
                <a:avLst/>
              </a:prstGeom>
              <a:blipFill>
                <a:blip r:embed="rId3"/>
                <a:stretch>
                  <a:fillRect l="-2315" r="-289" b="-413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4_1#e687ae29f?vop=1&amp;pid=6e6b565bd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按照要求做一做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3_BD.24_1#e687ae29f?vop=1&amp;pid=6e6b565bd&amp;color=0,0,0&amp;tib=255,255,255&amp;iip=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24_2#e687ae29f?vop=1&amp;pid=6e6b565bd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2344" y="1676146"/>
            <a:ext cx="6839712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5_1#12fc252ce?vop=1&amp;pid=e687ae29f&amp;color=0,0,0&amp;vtp=1&amp;bt=1&amp;bbb=1&amp;hb=1"/>
          <p:cNvSpPr/>
          <p:nvPr/>
        </p:nvSpPr>
        <p:spPr>
          <a:xfrm>
            <a:off x="896112" y="900000"/>
            <a:ext cx="10533888" cy="1397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（1）在上面图中分别画一个最大的三角形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再选择一幅图</a:t>
            </a:r>
          </a:p>
          <a:p>
            <a:pPr latinLnBrk="1">
              <a:lnSpc>
                <a:spcPts val="55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计算所画三角形的面积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26_1#12fc252ce?vop=1&amp;pid=e687ae29f&amp;color=0,0,0&amp;vtp=1&amp;bbb=1"/>
              <p:cNvSpPr/>
              <p:nvPr/>
            </p:nvSpPr>
            <p:spPr>
              <a:xfrm>
                <a:off x="896112" y="2279729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（画法不唯一）</a:t>
                </a:r>
                <a:endParaRPr lang="en-US" altLang="zh-CN" sz="3200" dirty="0"/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选择不唯一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，如：选择第一幅图。</a:t>
                </a:r>
                <a:endParaRPr lang="en-US" altLang="zh-CN" sz="3200" dirty="0"/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26_1#12fc252ce?vop=1&amp;pid=e687ae29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79729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2315" t="-11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4_AN.26_2#12fc252ce?vop=1&amp;pid=e687ae29f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4489528"/>
            <a:ext cx="6181344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7_1#9cb6e97fe?vop=1&amp;pid=e687ae29f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（2）通过画图和计算，你发现了什么？</a:t>
            </a:r>
            <a:endParaRPr lang="en-US" altLang="zh-CN" sz="3200" dirty="0"/>
          </a:p>
        </p:txBody>
      </p:sp>
      <p:sp>
        <p:nvSpPr>
          <p:cNvPr id="3" name="QO_4_AN.28_1#9cb6e97fe?vop=1&amp;pid=e687ae29f&amp;color=0,0,0&amp;vtp=1&amp;bbb=1&amp;hb=1"/>
          <p:cNvSpPr/>
          <p:nvPr/>
        </p:nvSpPr>
        <p:spPr>
          <a:xfrm>
            <a:off x="896112" y="1603927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我发现在正方形、长方形</a:t>
            </a:r>
            <a:r>
              <a:rPr lang="en-US" altLang="zh-CN" sz="3200" b="1" i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、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平行四边形内画一个最大的三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角形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，画出的三角形的面积是正方形、长方形</a:t>
            </a:r>
            <a:r>
              <a:rPr lang="en-US" altLang="zh-CN" sz="3200" b="1" i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、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平行四边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形面积的一半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。（合理即可）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6e6b565bd.fixed?pid=98cdef9f4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</a:t>
            </a:r>
            <a:r>
              <a:rPr lang="en-US" altLang="zh-CN" sz="4400" b="1" i="0" dirty="0">
                <a:solidFill>
                  <a:srgbClr val="ED7D3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多边形的面积</a:t>
            </a:r>
            <a:endParaRPr lang="en-US" altLang="zh-CN" sz="4400" dirty="0"/>
          </a:p>
        </p:txBody>
      </p:sp>
      <p:sp>
        <p:nvSpPr>
          <p:cNvPr id="3" name="C_2_BD#6e6b565bd.fixed?pid=98cdef9f4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第3课时</a:t>
            </a:r>
            <a:r>
              <a:rPr lang="en-US" altLang="zh-CN" sz="1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三角形的面积</a:t>
            </a:r>
            <a:endParaRPr lang="en-US" altLang="zh-CN" sz="1400" dirty="0"/>
          </a:p>
        </p:txBody>
      </p:sp>
      <p:sp>
        <p:nvSpPr>
          <p:cNvPr id="4" name="C_2#6e6b565bd.fixed?pid=98cdef9f4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6f54e4106?vop=1&amp;pid=6e6b565bd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填一填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3_BD.1_1#6f54e4106?vop=1&amp;pid=6e6b565bd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1_2#6f54e4106?vop=1&amp;pid=6e6b565bd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7440" y="1676146"/>
            <a:ext cx="7580376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2_1#281f21189?sp=1&amp;vop=1&amp;pid=6f54e4106&amp;color=0,0,0&amp;vtp=1&amp;bt=1&amp;bbb=1&amp;hb=1"/>
              <p:cNvSpPr/>
              <p:nvPr/>
            </p:nvSpPr>
            <p:spPr>
              <a:xfrm>
                <a:off x="896112" y="900000"/>
                <a:ext cx="10533888" cy="3683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（1）两个完全一样的三角形可以拼成一个平行四边形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平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行四边形的底是原三角形的(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)，平行四边形的高是原三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角形的(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)。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因为平行四边形的面积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)，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所以三角形的面积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×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用字母表示为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2_1#281f21189?sp=1&amp;vop=1&amp;pid=6f54e410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3683000"/>
              </a:xfrm>
              <a:prstGeom prst="rect">
                <a:avLst/>
              </a:prstGeom>
              <a:blipFill>
                <a:blip r:embed="rId3"/>
                <a:stretch>
                  <a:fillRect l="-2315" r="-1910" b="-413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2_2#281f21189?sp=1&amp;vop=1&amp;pid=6f54e4106&amp;color=0,0,0&amp;vtp=1&amp;bbb=1"/>
              <p:cNvSpPr/>
              <p:nvPr/>
            </p:nvSpPr>
            <p:spPr>
              <a:xfrm>
                <a:off x="896112" y="4626781"/>
                <a:ext cx="10533888" cy="736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上面三角形的面积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32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×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32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4_BD.2_2#281f21189?sp=1&amp;vop=1&amp;pid=6f54e410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626781"/>
                <a:ext cx="10533888" cy="736600"/>
              </a:xfrm>
              <a:prstGeom prst="rect">
                <a:avLst/>
              </a:prstGeom>
              <a:blipFill>
                <a:blip r:embed="rId4"/>
                <a:stretch>
                  <a:fillRect l="-2315" b="-173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3_1#281f21189.bracket?vop=1&amp;pid=6f54e4106&amp;color=0,0,0&amp;vpa=1&amp;vtp=1"/>
          <p:cNvSpPr/>
          <p:nvPr/>
        </p:nvSpPr>
        <p:spPr>
          <a:xfrm>
            <a:off x="5949124" y="1641680"/>
            <a:ext cx="703263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底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5" name="QB_4_AN.4_1#281f21189.bracket?vop=1&amp;pid=6f54e4106&amp;color=0,0,0&amp;vpa=2&amp;vtp=1"/>
          <p:cNvSpPr/>
          <p:nvPr/>
        </p:nvSpPr>
        <p:spPr>
          <a:xfrm>
            <a:off x="2277237" y="2378280"/>
            <a:ext cx="703263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高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6" name="QB_4_AN.5_1#281f21189.bracket?vop=1&amp;pid=6f54e4106&amp;color=0,0,0&amp;vpa=3&amp;vtp=1"/>
          <p:cNvSpPr/>
          <p:nvPr/>
        </p:nvSpPr>
        <p:spPr>
          <a:xfrm>
            <a:off x="8157338" y="2378280"/>
            <a:ext cx="703263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底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7" name="QB_4_AN.6_1#281f21189.bracket?vop=1&amp;pid=6f54e4106&amp;color=0,0,0&amp;vpa=4&amp;vtp=1"/>
          <p:cNvSpPr/>
          <p:nvPr/>
        </p:nvSpPr>
        <p:spPr>
          <a:xfrm>
            <a:off x="9741663" y="2378280"/>
            <a:ext cx="703263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高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8" name="QB_4_AN.7_1#281f21189.bracket?vop=1&amp;pid=6f54e4106&amp;color=0,0,0&amp;vpa=5&amp;vtp=1"/>
          <p:cNvSpPr/>
          <p:nvPr/>
        </p:nvSpPr>
        <p:spPr>
          <a:xfrm>
            <a:off x="4620387" y="3114880"/>
            <a:ext cx="703263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底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9" name="QB_4_AN.8_1#281f21189.bracket?vop=1&amp;pid=6f54e4106&amp;color=0,0,0&amp;vpa=6&amp;vtp=1"/>
          <p:cNvSpPr/>
          <p:nvPr/>
        </p:nvSpPr>
        <p:spPr>
          <a:xfrm>
            <a:off x="6204712" y="3114880"/>
            <a:ext cx="703263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高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AN.9_1#281f21189.bracket?vop=1&amp;pid=6f54e4106&amp;color=0,0,0&amp;vpa=7&amp;vtp=1&amp;bbb=1"/>
              <p:cNvSpPr/>
              <p:nvPr/>
            </p:nvSpPr>
            <p:spPr>
              <a:xfrm>
                <a:off x="1059624" y="4026041"/>
                <a:ext cx="2201863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𝑺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𝒂𝒉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4_AN.9_1#281f21189.bracket?vop=1&amp;pid=6f54e4106&amp;color=0,0,0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624" y="4026041"/>
                <a:ext cx="2201863" cy="5080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4_AN.10_1#281f21189.blank?vop=1&amp;pid=6f54e4106&amp;color=0,0,0&amp;vpa=8&amp;vtp=1&amp;bbb=1"/>
          <p:cNvSpPr/>
          <p:nvPr/>
        </p:nvSpPr>
        <p:spPr>
          <a:xfrm>
            <a:off x="4429887" y="4588681"/>
            <a:ext cx="803275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7.2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2" name="QB_4_AN.11_1#281f21189.blank?vop=1&amp;pid=6f54e4106&amp;color=0,0,0&amp;vpa=9&amp;vtp=1&amp;bbb=1"/>
          <p:cNvSpPr/>
          <p:nvPr/>
        </p:nvSpPr>
        <p:spPr>
          <a:xfrm>
            <a:off x="5650674" y="4588681"/>
            <a:ext cx="803275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4.5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3" name="QB_4_AN.12_1#281f21189.blank?vop=1&amp;pid=6f54e4106&amp;color=0,0,0&amp;vpa=10&amp;vtp=1&amp;bbb=1"/>
          <p:cNvSpPr/>
          <p:nvPr/>
        </p:nvSpPr>
        <p:spPr>
          <a:xfrm>
            <a:off x="7515988" y="4588681"/>
            <a:ext cx="1006475" cy="736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16.2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3_1#b1dea4380?sp=1&amp;vop=1&amp;pid=6f54e4106&amp;color=0,0,0&amp;vtp=1&amp;bt=1&amp;bbb=1&amp;hb=1"/>
              <p:cNvSpPr/>
              <p:nvPr/>
            </p:nvSpPr>
            <p:spPr>
              <a:xfrm>
                <a:off x="896112" y="900000"/>
                <a:ext cx="10533888" cy="1498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9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（2）下面平行四边形的面积是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𝐝𝐦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，涂色部分的面积</a:t>
                </a:r>
              </a:p>
              <a:p>
                <a:pPr latinLnBrk="1">
                  <a:lnSpc>
                    <a:spcPts val="59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𝐝𝐦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13_1#b1dea4380?sp=1&amp;vop=1&amp;pid=6f54e410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98600"/>
              </a:xfrm>
              <a:prstGeom prst="rect">
                <a:avLst/>
              </a:prstGeom>
              <a:blipFill>
                <a:blip r:embed="rId3"/>
                <a:stretch>
                  <a:fillRect l="-2315" b="-1020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14_1#b1dea4380.bracket?vop=1&amp;pid=6f54e4106&amp;color=0,0,0&amp;vpa=11&amp;vtp=1&amp;bbb=1"/>
          <p:cNvSpPr/>
          <p:nvPr/>
        </p:nvSpPr>
        <p:spPr>
          <a:xfrm>
            <a:off x="1461262" y="1650507"/>
            <a:ext cx="701675" cy="74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15</a:t>
            </a:r>
            <a:endParaRPr lang="en-US" altLang="zh-CN" sz="3200" dirty="0"/>
          </a:p>
        </p:txBody>
      </p:sp>
      <p:pic>
        <p:nvPicPr>
          <p:cNvPr id="4" name="QB_4_BD.13_2#b1dea4380?vop=1&amp;pid=6f54e4106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6552" y="2533727"/>
            <a:ext cx="3502152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15_1#48ff629a2?vop=1&amp;pid=6e6b565bd&amp;color=0,0,0&amp;vtp=1&amp;bt=1&amp;bbb=1"/>
              <p:cNvSpPr/>
              <p:nvPr/>
            </p:nvSpPr>
            <p:spPr>
              <a:xfrm>
                <a:off x="896112" y="896112"/>
                <a:ext cx="10533888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计算下列三角形的面积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。（单位：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15_1#48ff629a2?vop=1&amp;pid=6e6b565b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723900"/>
              </a:xfrm>
              <a:prstGeom prst="rect">
                <a:avLst/>
              </a:prstGeom>
              <a:blipFill>
                <a:blip r:embed="rId3"/>
                <a:stretch>
                  <a:fillRect l="-2315" b="-21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15_1#48ff629a2?vop=1&amp;pid=6e6b565bd&amp;color=0,0,0&amp;tib=255,255,255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16_1#6e320ec29?vop=1&amp;pid=48ff629a2&amp;color=0,0,0&amp;vtp=1&amp;bbb=1"/>
          <p:cNvSpPr/>
          <p:nvPr/>
        </p:nvSpPr>
        <p:spPr>
          <a:xfrm>
            <a:off x="896112" y="1612646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endParaRPr lang="en-US" altLang="zh-CN" sz="3200" dirty="0"/>
          </a:p>
        </p:txBody>
      </p:sp>
      <p:pic>
        <p:nvPicPr>
          <p:cNvPr id="5" name="QO_4_BD.16_2#6e320ec29?vop=1&amp;pid=48ff629a2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2387092"/>
            <a:ext cx="3227832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4_AN.17_1#6e320ec29?vop=1&amp;pid=48ff629a2&amp;color=0,0,0&amp;vtp=1&amp;bbb=1"/>
              <p:cNvSpPr/>
              <p:nvPr/>
            </p:nvSpPr>
            <p:spPr>
              <a:xfrm>
                <a:off x="896112" y="5181092"/>
                <a:ext cx="10533888" cy="736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𝟑𝟕𝟓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4_AN.17_1#6e320ec29?vop=1&amp;pid=48ff629a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5181092"/>
                <a:ext cx="10533888" cy="7366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8_1#249d40dc6?vop=1&amp;pid=48ff629a2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endParaRPr lang="en-US" altLang="zh-CN" sz="3200" dirty="0"/>
          </a:p>
        </p:txBody>
      </p:sp>
      <p:pic>
        <p:nvPicPr>
          <p:cNvPr id="3" name="QO_4_BD.18_2#249d40dc6?vop=1&amp;pid=48ff629a2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1669874"/>
            <a:ext cx="3511296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19_1#249d40dc6?vop=1&amp;pid=48ff629a2&amp;color=0,0,0&amp;vtp=1&amp;bbb=1"/>
              <p:cNvSpPr/>
              <p:nvPr/>
            </p:nvSpPr>
            <p:spPr>
              <a:xfrm>
                <a:off x="896112" y="4057474"/>
                <a:ext cx="10533888" cy="736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19_1#249d40dc6?vop=1&amp;pid=48ff629a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057474"/>
                <a:ext cx="10533888" cy="7366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0_1#32be1e244?vop=1&amp;pid=6e6b565bd&amp;color=0,0,0&amp;vtp=1&amp;bt=1&amp;bbb=1&amp;hb=1"/>
          <p:cNvSpPr/>
          <p:nvPr/>
        </p:nvSpPr>
        <p:spPr>
          <a:xfrm>
            <a:off x="896112" y="896112"/>
            <a:ext cx="10533888" cy="2209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一块三角形菜地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，底是86米，高是70米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爷爷在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这块地里全部种上白菜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，如果每平方米种白菜9棵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这块地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可种白菜多少棵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3200" dirty="0"/>
          </a:p>
        </p:txBody>
      </p:sp>
      <p:pic>
        <p:nvPicPr>
          <p:cNvPr id="3" name="QO_3_BD.20_1#32be1e244?vop=1&amp;pid=6e6b565bd&amp;color=0,0,0&amp;tib=255,255,255&amp;iip=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21_1#32be1e244?vop=1&amp;pid=6e6b565bd&amp;color=0,0,0&amp;vtp=1&amp;bbb=1"/>
              <p:cNvSpPr/>
              <p:nvPr/>
            </p:nvSpPr>
            <p:spPr>
              <a:xfrm>
                <a:off x="896112" y="3159853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𝟐𝟕𝟎𝟗𝟎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（棵）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：这块地可种白菜27090棵。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21_1#32be1e244?vop=1&amp;pid=6e6b565b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9853"/>
                <a:ext cx="10533888" cy="1473200"/>
              </a:xfrm>
              <a:prstGeom prst="rect">
                <a:avLst/>
              </a:prstGeom>
              <a:blipFill>
                <a:blip r:embed="rId4"/>
                <a:stretch>
                  <a:fillRect l="-2315" b="-103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22_1#36bf8ba71?htil=1&amp;vop=1&amp;pid=6e6b565bd&amp;color=0,0,0&amp;tib=255,255,255&amp;vtp=1&amp;bt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8983" y="912700"/>
            <a:ext cx="3858768" cy="248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22_2#36bf8ba71?htil=1&amp;vop=1&amp;pid=6e6b565bd&amp;color=0,0,0&amp;vtp=1&amp;bbb=1&amp;hb=1&amp;hs=1"/>
          <p:cNvSpPr/>
          <p:nvPr/>
        </p:nvSpPr>
        <p:spPr>
          <a:xfrm>
            <a:off x="896112" y="900000"/>
            <a:ext cx="6547104" cy="294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广告公司要制作一块广告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，原定设计为一个底边长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米的三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角形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，现根据需要将底边延长1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面积比原来增加了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1.5平方米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原来</a:t>
            </a:r>
            <a:endParaRPr lang="en-US" altLang="zh-CN" sz="3200" dirty="0"/>
          </a:p>
        </p:txBody>
      </p:sp>
      <p:pic>
        <p:nvPicPr>
          <p:cNvPr id="4" name="QO_3_BD.22_2#36bf8ba71?htil=1&amp;vop=1&amp;pid=6e6b565bd&amp;color=0,0,0&amp;tib=255,255,255&amp;iip=4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3_BD.22_2#36bf8ba71?htil=1&amp;vop=1&amp;pid=6e6b565bd&amp;color=0,0,0&amp;vtp=1&amp;bbb=1&amp;hb=1&amp;hs=1"/>
          <p:cNvSpPr/>
          <p:nvPr/>
        </p:nvSpPr>
        <p:spPr>
          <a:xfrm>
            <a:off x="899991" y="3893737"/>
            <a:ext cx="10536017" cy="1473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的广告牌面积是多少平方米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制作广告牌的材料每平方米</a:t>
            </a: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20.5元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制作现在这块广告牌需要多少钱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</Words>
  <Application>Microsoft Office PowerPoint</Application>
  <PresentationFormat>宽屏</PresentationFormat>
  <Paragraphs>68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KaiTi</vt:lpstr>
      <vt:lpstr>等线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2025-06-23T05:00:47Z</dcterms:created>
  <dcterms:modified xsi:type="dcterms:W3CDTF">2025-06-23T05:02:06Z</dcterms:modified>
  <cp:category/>
  <cp:contentStatus/>
</cp:coreProperties>
</file>