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b9ec990009638d9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7.png"/><Relationship Id="rId2" Type="http://schemas.openxmlformats.org/officeDocument/2006/relationships/image" Target="../media/image21.jpe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0.png"/><Relationship Id="rId3" Type="http://schemas.openxmlformats.org/officeDocument/2006/relationships/image" Target="../media/image29.jpeg"/><Relationship Id="rId2" Type="http://schemas.openxmlformats.org/officeDocument/2006/relationships/image" Target="../media/image21.jpe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33_1#3c7a3f8d6?vop=1&amp;pid=cfce13da8&amp;color=0,0,0&amp;vtp=1&amp;bt=1&amp;bbb=1"/>
              <p:cNvSpPr/>
              <p:nvPr/>
            </p:nvSpPr>
            <p:spPr>
              <a:xfrm>
                <a:off x="896112" y="900000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33_1#3c7a3f8d6?vop=1&amp;pid=cfce13da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698500"/>
              </a:xfrm>
              <a:prstGeom prst="rect">
                <a:avLst/>
              </a:prstGeom>
              <a:blipFill rotWithShape="1">
                <a:blip r:embed="rId1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4_1#3c7a3f8d6?vop=1&amp;pid=cfce13da8&amp;color=0,0,0&amp;vtp=1&amp;bbb=1"/>
              <p:cNvSpPr/>
              <p:nvPr/>
            </p:nvSpPr>
            <p:spPr>
              <a:xfrm>
                <a:off x="896112" y="1579860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34_1#3c7a3f8d6?vop=1&amp;pid=cfce13da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3619500"/>
              </a:xfrm>
              <a:prstGeom prst="rect">
                <a:avLst/>
              </a:prstGeom>
              <a:blipFill rotWithShape="1">
                <a:blip r:embed="rId2"/>
                <a:stretch>
                  <a:fillRect l="-1" t="-1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5_1#7a9c89d5d?vop=1&amp;pid=61ad82ee1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看图列方程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，并求出方程的解。</a:t>
            </a:r>
            <a:endParaRPr lang="en-US" altLang="zh-CN" sz="3200" dirty="0"/>
          </a:p>
        </p:txBody>
      </p:sp>
      <p:pic>
        <p:nvPicPr>
          <p:cNvPr id="3" name="QO_4_BD.35_1#7a9c89d5d?vop=1&amp;pid=61ad82ee1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BD.36_1#c2979d445?vop=1&amp;pid=7a9c89d5d&amp;color=0,0,0&amp;vtp=1&amp;bbb=1"/>
          <p:cNvSpPr/>
          <p:nvPr/>
        </p:nvSpPr>
        <p:spPr>
          <a:xfrm>
            <a:off x="896112" y="1549146"/>
            <a:ext cx="10533888" cy="1841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4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81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O_5_BD.36_1#c2979d445?vop=1&amp;pid=7a9c89d5d&amp;color=0,0,0&amp;tib=255,255,255&amp;iip=7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5606" y="1773174"/>
            <a:ext cx="5751576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37_1#c2979d445?vop=1&amp;pid=7a9c89d5d&amp;color=0,0,0&amp;vtp=1&amp;bbb=1"/>
              <p:cNvSpPr/>
              <p:nvPr/>
            </p:nvSpPr>
            <p:spPr>
              <a:xfrm>
                <a:off x="896112" y="3704146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𝟐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𝟏𝟐𝟎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𝟐𝟎𝟎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AN.37_1#c2979d445?vop=1&amp;pid=7a9c89d5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704146"/>
                <a:ext cx="10533888" cy="698500"/>
              </a:xfrm>
              <a:prstGeom prst="rect">
                <a:avLst/>
              </a:prstGeom>
              <a:blipFill rotWithShape="1">
                <a:blip r:embed="rId3"/>
                <a:stretch>
                  <a:fillRect l="-1" t="-27" b="-99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8_1#8614f31a5?vop=1&amp;pid=7a9c89d5d&amp;color=0,0,0&amp;vtp=1&amp;bt=1&amp;bbb=1"/>
          <p:cNvSpPr/>
          <p:nvPr/>
        </p:nvSpPr>
        <p:spPr>
          <a:xfrm>
            <a:off x="896112" y="896112"/>
            <a:ext cx="10533888" cy="2578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0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113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O_5_BD.38_1#8614f31a5?vop=1&amp;pid=7a9c89d5d&amp;color=0,0,0&amp;tib=255,255,255&amp;iip=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7892" y="1202436"/>
            <a:ext cx="3575304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39_1#8614f31a5?vop=1&amp;pid=7a9c89d5d&amp;color=0,0,0&amp;vtp=1&amp;bbb=1"/>
              <p:cNvSpPr/>
              <p:nvPr/>
            </p:nvSpPr>
            <p:spPr>
              <a:xfrm>
                <a:off x="896112" y="3676523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𝟐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(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𝟗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)=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𝟒𝟒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39_1#8614f31a5?vop=1&amp;pid=7a9c89d5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676523"/>
                <a:ext cx="10533888" cy="698500"/>
              </a:xfrm>
              <a:prstGeom prst="rect">
                <a:avLst/>
              </a:prstGeom>
              <a:blipFill rotWithShape="1">
                <a:blip r:embed="rId2"/>
                <a:stretch>
                  <a:fillRect l="-1" t="-73" b="-999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40_1#c399c891e?vop=1&amp;pid=61ad82ee1&amp;color=0,0,0&amp;vtp=1&amp;bt=1&amp;bbb=1&amp;hb=1"/>
              <p:cNvSpPr/>
              <p:nvPr/>
            </p:nvSpPr>
            <p:spPr>
              <a:xfrm>
                <a:off x="896112" y="896112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下面是两位同学解方程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，在解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法正确的方框里画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“√”。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40_1#c399c891e?vop=1&amp;pid=61ad82ee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47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115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40_1#c399c891e?vop=1&amp;pid=61ad82ee1&amp;color=0,0,0&amp;tib=255,255,255&amp;iip=9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22941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40_2#c399c891e?vop=1&amp;pid=61ad82ee1&amp;color=0,0,0&amp;tib=255,255,255&amp;vip=23#2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2451100"/>
            <a:ext cx="6419088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WB.41_1#c399c891e.white_block?vop=1&amp;pid=61ad82ee1&amp;color=0,0,0&amp;vpa=23&amp;vtp=1"/>
          <p:cNvSpPr/>
          <p:nvPr/>
        </p:nvSpPr>
        <p:spPr>
          <a:xfrm>
            <a:off x="5001768" y="2908300"/>
            <a:ext cx="438912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42_1#ec37ae961?vop=1&amp;pid=61ad82ee1&amp;color=0,0,0&amp;vtp=1&amp;bt=1&amp;bbb=1&amp;hb=1"/>
              <p:cNvSpPr/>
              <p:nvPr/>
            </p:nvSpPr>
            <p:spPr>
              <a:xfrm>
                <a:off x="896112" y="896112"/>
                <a:ext cx="10533888" cy="137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如图所示，用四个完全一样的正方形拼成的长方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形的周长是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75厘米，求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42_1#ec37ae961?vop=1&amp;pid=61ad82ee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3716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42_1#ec37ae961?vop=1&amp;pid=61ad82ee1&amp;color=0,0,0&amp;tib=255,255,255&amp;iip=1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586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42_2#ec37ae961?vop=1&amp;pid=61ad82ee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2387600"/>
            <a:ext cx="3182112" cy="96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43_1#ec37ae961?vop=1&amp;pid=61ad82ee1&amp;color=0,0,0&amp;vtp=1&amp;bbb=1"/>
              <p:cNvSpPr/>
              <p:nvPr/>
            </p:nvSpPr>
            <p:spPr>
              <a:xfrm>
                <a:off x="896112" y="3492500"/>
                <a:ext cx="10533888" cy="2692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43_1#ec37ae961?vop=1&amp;pid=61ad82ee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92500"/>
                <a:ext cx="10533888" cy="2692400"/>
              </a:xfrm>
              <a:prstGeom prst="rect">
                <a:avLst/>
              </a:prstGeom>
              <a:blipFill rotWithShape="1">
                <a:blip r:embed="rId4"/>
                <a:stretch>
                  <a:fillRect l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44_1#5c27bcc77?vop=1&amp;pid=61ad82ee1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3个连续的偶数，最小的是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3个偶数的和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108，这3个偶数分别是多少？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44_1#5c27bcc77?vop=1&amp;pid=61ad82ee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44_1#5c27bcc77?vop=1&amp;pid=61ad82ee1&amp;color=0,0,0&amp;tib=255,255,255&amp;iip=1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45_1#5c27bcc77?vop=1&amp;pid=61ad82ee1&amp;color=0,0,0&amp;vtp=1&amp;bbb=1"/>
              <p:cNvSpPr/>
              <p:nvPr/>
            </p:nvSpPr>
            <p:spPr>
              <a:xfrm>
                <a:off x="896112" y="2423253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indent="0" algn="l" fontAlgn="auto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indent="0" fontAlgn="auto" latinLnBrk="1">
                  <a:lnSpc>
                    <a:spcPct val="100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indent="0" fontAlgn="auto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indent="0" fontAlgn="auto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indent="0" fontAlgn="auto" latinLnBrk="1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                              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𝟑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𝒙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÷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𝟑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𝟏𝟎𝟐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÷</m:t>
                      </m:r>
                      <m:r>
                        <a:rPr lang="en-US" altLang="zh-CN" sz="3200" b="1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m:t>𝟑</m:t>
                      </m:r>
                    </m:oMath>
                  </m:oMathPara>
                </a14:m>
                <a:endParaRPr lang="en-US" altLang="zh-CN" sz="100" dirty="0"/>
              </a:p>
              <a:p>
                <a:pPr algn="l" latinLnBrk="1">
                  <a:lnSpc>
                    <a:spcPct val="150000"/>
                  </a:lnSpc>
                </a:pPr>
                <a:endParaRPr lang="en-US" altLang="zh-CN" sz="100" dirty="0"/>
              </a:p>
            </p:txBody>
          </p:sp>
        </mc:Choice>
        <mc:Fallback>
          <p:sp>
            <p:nvSpPr>
              <p:cNvPr id="4" name="QO_4_AN.45_1#5c27bcc77?vop=1&amp;pid=61ad82ee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3619500"/>
              </a:xfrm>
              <a:prstGeom prst="rect">
                <a:avLst/>
              </a:prstGeom>
              <a:blipFill rotWithShape="1">
                <a:blip r:embed="rId3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533265" y="4742180"/>
                <a:ext cx="6873875" cy="15684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indent="0" algn="l" fontAlgn="auto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endParaRPr lang="en-US" altLang="zh-CN" sz="100" dirty="0"/>
              </a:p>
              <a:p>
                <a:pPr indent="0" fontAlgn="auto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endParaRPr lang="en-US" altLang="zh-CN" sz="100" dirty="0"/>
              </a:p>
              <a:p>
                <a:pPr indent="0" fontAlgn="auto" latinLnBrk="1">
                  <a:lnSpc>
                    <a:spcPct val="100000"/>
                  </a:lnSpc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答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：这3个偶数分别是34、36、38。</a:t>
                </a:r>
                <a:endParaRPr lang="en-US" altLang="zh-CN" sz="3200" b="1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  <a:sym typeface="+mn-ea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3265" y="4742180"/>
                <a:ext cx="6873875" cy="156845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1ad82ee1.fixed?pid=20d485a84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_3_BD#61ad82ee1.fixed?pid=20d485a84&amp;color=0,0,0&amp;vtp=1&amp;bbb=1"/>
              <p:cNvSpPr/>
              <p:nvPr/>
            </p:nvSpPr>
            <p:spPr>
              <a:xfrm>
                <a:off x="3383280" y="3520440"/>
                <a:ext cx="3849624" cy="310896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none" lIns="0" tIns="0" rIns="0" bIns="0" rtlCol="0" anchor="ctr"/>
              <a:lstStyle/>
              <a:p>
                <a:pPr algn="ctr" latinLnBrk="1">
                  <a:lnSpc>
                    <a:spcPts val="1700"/>
                  </a:lnSpc>
                </a:pPr>
                <a:r>
                  <a:rPr lang="en-US" altLang="zh-CN" sz="14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第9课时</a:t>
                </a:r>
                <a:r>
                  <a:rPr lang="en-US" altLang="zh-CN" sz="1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4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解形如</a:t>
                </a:r>
                <a14:m>
                  <m:oMath xmlns:m="http://schemas.openxmlformats.org/officeDocument/2006/math"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𝒂𝒙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士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𝒃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𝒄</m:t>
                    </m:r>
                  </m:oMath>
                </a14:m>
                <a:r>
                  <a:rPr lang="en-US" altLang="zh-CN" sz="14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𝒂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𝒙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士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𝒃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)−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𝒄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4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的方程</a:t>
                </a:r>
                <a:endParaRPr lang="en-US" altLang="zh-CN" sz="1400" dirty="0"/>
              </a:p>
            </p:txBody>
          </p:sp>
        </mc:Choice>
        <mc:Fallback>
          <p:sp>
            <p:nvSpPr>
              <p:cNvPr id="3" name="C_3_BD#61ad82ee1.fixed?pid=20d485a8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280" y="3520440"/>
                <a:ext cx="3849624" cy="310896"/>
              </a:xfrm>
              <a:prstGeom prst="rect">
                <a:avLst/>
              </a:prstGeom>
              <a:blipFill rotWithShape="1">
                <a:blip r:embed="rId1"/>
                <a:stretch>
                  <a:fillRect r="7" b="1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_3#61ad82ee1.fixed?pid=20d485a84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066aa8939?vop=1&amp;pid=61ad82ee1&amp;color=0,0,0&amp;vtp=1&amp;bt=1&amp;bbb=1"/>
          <p:cNvSpPr/>
          <p:nvPr/>
        </p:nvSpPr>
        <p:spPr>
          <a:xfrm>
            <a:off x="896112" y="896112"/>
            <a:ext cx="1080770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里填上运算符号，在□里填上合适的数。</a:t>
            </a:r>
            <a:endParaRPr lang="en-US" altLang="zh-CN" sz="3200" dirty="0"/>
          </a:p>
        </p:txBody>
      </p:sp>
      <p:pic>
        <p:nvPicPr>
          <p:cNvPr id="3" name="QO_4_BD.1_1#066aa8939?vop=1&amp;pid=61ad82ee1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_1#066aa8939?vop=1&amp;pid=61ad82ee1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5632" y="996696"/>
            <a:ext cx="630936" cy="63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BD.2_1#6620e11bf?vop=1&amp;pid=066aa8939&amp;color=0,0,0&amp;vtp=1&amp;bbb=1"/>
          <p:cNvSpPr/>
          <p:nvPr/>
        </p:nvSpPr>
        <p:spPr>
          <a:xfrm>
            <a:off x="896112" y="1549146"/>
            <a:ext cx="10533888" cy="322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142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O_5_BD.2_1#6620e11bf?vop=1&amp;pid=066aa8939&amp;color=0,0,0&amp;tib=255,255,255&amp;iip=3&amp;vip=1#1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3607" y="1942338"/>
            <a:ext cx="522122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O_5_WB.3_1#6620e11bf.white_block?vop=1&amp;pid=066aa8939&amp;color=0,0,0&amp;vpa=1&amp;vtp=1"/>
          <p:cNvSpPr/>
          <p:nvPr/>
        </p:nvSpPr>
        <p:spPr>
          <a:xfrm>
            <a:off x="3606959" y="2518410"/>
            <a:ext cx="310896" cy="21031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5_WB.4_1#6620e11bf.white_block?vop=1&amp;pid=066aa8939&amp;color=0,0,0&amp;vpa=2&amp;vtp=1"/>
          <p:cNvSpPr/>
          <p:nvPr/>
        </p:nvSpPr>
        <p:spPr>
          <a:xfrm>
            <a:off x="4338479" y="2417826"/>
            <a:ext cx="329184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QO_5_WB.5_1#6620e11bf.white_block?vop=1&amp;pid=066aa8939&amp;color=0,0,0&amp;vpa=3&amp;vtp=1"/>
          <p:cNvSpPr/>
          <p:nvPr/>
        </p:nvSpPr>
        <p:spPr>
          <a:xfrm>
            <a:off x="5691791" y="2500122"/>
            <a:ext cx="310896" cy="2651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0" name="QO_5_WB.6_1#6620e11bf.white_block?vop=1&amp;pid=066aa8939&amp;color=0,0,0&amp;vpa=4&amp;vtp=1"/>
          <p:cNvSpPr/>
          <p:nvPr/>
        </p:nvSpPr>
        <p:spPr>
          <a:xfrm>
            <a:off x="6414167" y="2408682"/>
            <a:ext cx="256032" cy="37490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1" name="QO_5_WB.7_1#6620e11bf.white_block?vop=1&amp;pid=066aa8939&amp;color=0,0,0&amp;vpa=5&amp;vtp=1"/>
          <p:cNvSpPr/>
          <p:nvPr/>
        </p:nvSpPr>
        <p:spPr>
          <a:xfrm>
            <a:off x="5262023" y="3003042"/>
            <a:ext cx="393192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2" name="QO_5_WB.8_1#6620e11bf.white_block?vop=1&amp;pid=066aa8939&amp;color=0,0,0&amp;vpa=6&amp;vtp=1"/>
          <p:cNvSpPr/>
          <p:nvPr/>
        </p:nvSpPr>
        <p:spPr>
          <a:xfrm>
            <a:off x="3643535" y="3716274"/>
            <a:ext cx="274320" cy="2834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3" name="QO_5_WB.9_1#6620e11bf.white_block?vop=1&amp;pid=066aa8939&amp;color=0,0,0&amp;vpa=7&amp;vtp=1"/>
          <p:cNvSpPr/>
          <p:nvPr/>
        </p:nvSpPr>
        <p:spPr>
          <a:xfrm>
            <a:off x="4347623" y="3697986"/>
            <a:ext cx="374904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4" name="QO_5_WB.10_1#6620e11bf.white_block?vop=1&amp;pid=066aa8939&amp;color=0,0,0&amp;vpa=8&amp;vtp=1"/>
          <p:cNvSpPr/>
          <p:nvPr/>
        </p:nvSpPr>
        <p:spPr>
          <a:xfrm>
            <a:off x="5243735" y="3633978"/>
            <a:ext cx="402336" cy="39319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5" name="QO_5_WB.11_1#6620e11bf.white_block?vop=1&amp;pid=066aa8939&amp;color=0,0,0&amp;vpa=9&amp;vtp=1"/>
          <p:cNvSpPr/>
          <p:nvPr/>
        </p:nvSpPr>
        <p:spPr>
          <a:xfrm>
            <a:off x="5929535" y="3697986"/>
            <a:ext cx="283464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6" name="QO_5_WB.12_1#6620e11bf.white_block?vop=1&amp;pid=066aa8939&amp;color=0,0,0&amp;vpa=10&amp;vtp=1"/>
          <p:cNvSpPr/>
          <p:nvPr/>
        </p:nvSpPr>
        <p:spPr>
          <a:xfrm>
            <a:off x="6679343" y="3661410"/>
            <a:ext cx="292608" cy="3566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7" name="QO_5_WB.13_1#6620e11bf.white_block?vop=1&amp;pid=066aa8939&amp;color=0,0,0&amp;vpa=11&amp;vtp=1"/>
          <p:cNvSpPr/>
          <p:nvPr/>
        </p:nvSpPr>
        <p:spPr>
          <a:xfrm>
            <a:off x="5234591" y="4301490"/>
            <a:ext cx="365760" cy="32918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  <p:bldP spid="16" grpId="0" animBg="1" build="p"/>
      <p:bldP spid="17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4_1#499cbc194?vop=1&amp;pid=066aa8939&amp;color=0,0,0&amp;mp=1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O_5_BD.14_1#499cbc194?vop=1&amp;pid=066aa8939&amp;color=0,0,0&amp;mp=1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1321" y="1156955"/>
            <a:ext cx="3511296" cy="4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5_BD.14_2#499cbc194?vop=1&amp;pid=066aa8939&amp;color=0,0,0&amp;mp=1&amp;tib=255,255,255&amp;vip=12#2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1660730"/>
            <a:ext cx="6044184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WB.15_1#499cbc194.white_block?vop=1&amp;pid=066aa8939&amp;color=0,0,0&amp;mp=1&amp;vpa=12&amp;vtp=1"/>
          <p:cNvSpPr/>
          <p:nvPr/>
        </p:nvSpPr>
        <p:spPr>
          <a:xfrm>
            <a:off x="3328416" y="1816178"/>
            <a:ext cx="256032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5_WB.16_1#499cbc194.white_block?vop=1&amp;pid=066aa8939&amp;color=0,0,0&amp;mp=1&amp;vpa=13&amp;vtp=1"/>
          <p:cNvSpPr/>
          <p:nvPr/>
        </p:nvSpPr>
        <p:spPr>
          <a:xfrm>
            <a:off x="4041648" y="1797890"/>
            <a:ext cx="393192" cy="36576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5_WB.17_1#499cbc194.white_block?vop=1&amp;pid=066aa8939&amp;color=0,0,0&amp;mp=1&amp;vpa=14&amp;vtp=1"/>
          <p:cNvSpPr/>
          <p:nvPr/>
        </p:nvSpPr>
        <p:spPr>
          <a:xfrm>
            <a:off x="5760720" y="1825322"/>
            <a:ext cx="310896" cy="2834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5_WB.18_1#499cbc194.white_block?vop=1&amp;pid=066aa8939&amp;color=0,0,0&amp;mp=1&amp;vpa=15&amp;vtp=1"/>
          <p:cNvSpPr/>
          <p:nvPr/>
        </p:nvSpPr>
        <p:spPr>
          <a:xfrm>
            <a:off x="6473952" y="1779602"/>
            <a:ext cx="329184" cy="32918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QO_5_WB.19_1#499cbc194.white_block?vop=1&amp;pid=066aa8939&amp;color=0,0,0&amp;mp=1&amp;vpa=16&amp;vtp=1"/>
          <p:cNvSpPr/>
          <p:nvPr/>
        </p:nvSpPr>
        <p:spPr>
          <a:xfrm>
            <a:off x="4919472" y="2401394"/>
            <a:ext cx="493776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0" name="QO_5_WB.20_1#499cbc194.white_block?vop=1&amp;pid=066aa8939&amp;color=0,0,0&amp;mp=1&amp;vpa=17&amp;vtp=1"/>
          <p:cNvSpPr/>
          <p:nvPr/>
        </p:nvSpPr>
        <p:spPr>
          <a:xfrm>
            <a:off x="3319272" y="3160346"/>
            <a:ext cx="283464" cy="2651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1" name="QO_5_WB.21_1#499cbc194.white_block?vop=1&amp;pid=066aa8939&amp;color=0,0,0&amp;mp=1&amp;vpa=18&amp;vtp=1"/>
          <p:cNvSpPr/>
          <p:nvPr/>
        </p:nvSpPr>
        <p:spPr>
          <a:xfrm>
            <a:off x="3913632" y="3059762"/>
            <a:ext cx="539496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2" name="QO_5_WB.22_1#499cbc194.white_block?vop=1&amp;pid=066aa8939&amp;color=0,0,0&amp;mp=1&amp;vpa=19&amp;vtp=1"/>
          <p:cNvSpPr/>
          <p:nvPr/>
        </p:nvSpPr>
        <p:spPr>
          <a:xfrm>
            <a:off x="4919472" y="3068906"/>
            <a:ext cx="502920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3" name="QO_5_WB.23_1#499cbc194.white_block?vop=1&amp;pid=066aa8939&amp;color=0,0,0&amp;mp=1&amp;vpa=20&amp;vtp=1"/>
          <p:cNvSpPr/>
          <p:nvPr/>
        </p:nvSpPr>
        <p:spPr>
          <a:xfrm>
            <a:off x="5669280" y="3196922"/>
            <a:ext cx="374904" cy="23774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4" name="QO_5_WB.24_1#499cbc194.white_block?vop=1&amp;pid=066aa8939&amp;color=0,0,0&amp;mp=1&amp;vpa=21&amp;vtp=1"/>
          <p:cNvSpPr/>
          <p:nvPr/>
        </p:nvSpPr>
        <p:spPr>
          <a:xfrm>
            <a:off x="6373368" y="3105482"/>
            <a:ext cx="512064" cy="37490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5" name="QO_5_WB.25_1#499cbc194.white_block?vop=1&amp;pid=066aa8939&amp;color=0,0,0&amp;mp=1&amp;vpa=22&amp;vtp=1"/>
          <p:cNvSpPr/>
          <p:nvPr/>
        </p:nvSpPr>
        <p:spPr>
          <a:xfrm>
            <a:off x="4910328" y="3690698"/>
            <a:ext cx="521208" cy="4114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26_1#cfce13da8?vop=1&amp;pid=61ad82ee1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解下列方程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，带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※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的要检验。（教材P71第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12题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变式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26_1#cfce13da8?vop=1&amp;pid=61ad82ee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26_1#cfce13da8?vop=1&amp;pid=61ad82ee1&amp;color=0,0,0&amp;tib=255,255,255&amp;iip=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27_1#23b32ff08?vop=1&amp;pid=cfce13da8&amp;color=0,0,0&amp;vtp=1&amp;bbb=1"/>
              <p:cNvSpPr/>
              <p:nvPr/>
            </p:nvSpPr>
            <p:spPr>
              <a:xfrm>
                <a:off x="2355215" y="2423160"/>
                <a:ext cx="907478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※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27_1#23b32ff08?vop=1&amp;pid=cfce13da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5215" y="2423160"/>
                <a:ext cx="9074785" cy="6985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28_1#23b32ff08?vop=1&amp;pid=cfce13da8&amp;color=0,0,0&amp;vtp=1&amp;bbb=1"/>
              <p:cNvSpPr/>
              <p:nvPr/>
            </p:nvSpPr>
            <p:spPr>
              <a:xfrm>
                <a:off x="896112" y="3110132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AN.28_1#23b32ff08?vop=1&amp;pid=cfce13da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10132"/>
                <a:ext cx="10533888" cy="2895600"/>
              </a:xfrm>
              <a:prstGeom prst="rect">
                <a:avLst/>
              </a:prstGeom>
              <a:blipFill rotWithShape="1">
                <a:blip r:embed="rId4"/>
                <a:stretch>
                  <a:fillRect l="-1" t="-19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AN.28_2#23b32ff08?vop=1&amp;pid=cfce13da8&amp;color=0,0,0&amp;mp=1&amp;vtp=1&amp;bt=1&amp;bbb=1"/>
              <p:cNvSpPr/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检验：方程左边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方程右边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是方程的解。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AN.28_2#23b32ff08?vop=1&amp;pid=cfce13da8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9_1#c382e1ad7?vop=1&amp;pid=cfce13da8&amp;color=0,0,0&amp;vtp=1&amp;bt=1&amp;bbb=1"/>
              <p:cNvSpPr/>
              <p:nvPr/>
            </p:nvSpPr>
            <p:spPr>
              <a:xfrm>
                <a:off x="2335530" y="899795"/>
                <a:ext cx="909447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29_1#c382e1ad7?vop=1&amp;pid=cfce13da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5530" y="899795"/>
                <a:ext cx="909447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0_1#c382e1ad7?vop=1&amp;pid=cfce13da8&amp;color=0,0,0&amp;vtp=1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7.5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4.7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30_1#c382e1ad7?vop=1&amp;pid=cfce13da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31_1#310dcf9f9?vop=1&amp;pid=cfce13da8&amp;color=0,0,0&amp;vtp=1&amp;bt=1&amp;bbb=1"/>
              <p:cNvSpPr/>
              <p:nvPr/>
            </p:nvSpPr>
            <p:spPr>
              <a:xfrm>
                <a:off x="2195195" y="899795"/>
                <a:ext cx="923480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※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31_1#310dcf9f9?vop=1&amp;pid=cfce13da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195" y="899795"/>
                <a:ext cx="923480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2_1#310dcf9f9?vop=1&amp;pid=cfce13da8&amp;color=0,0,0&amp;vtp=1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32_1#310dcf9f9?vop=1&amp;pid=cfce13da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AN.32_2#310dcf9f9?vop=1&amp;pid=cfce13da8&amp;color=0,0,0&amp;mp=1&amp;vtp=1&amp;bt=1&amp;bbb=1"/>
              <p:cNvSpPr/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检验：方程左边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方程右边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是方程的解。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AN.32_2#310dcf9f9?vop=1&amp;pid=cfce13da8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2215</Words>
  <Application>WPS 演示</Application>
  <PresentationFormat>宽屏</PresentationFormat>
  <Paragraphs>93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微软雅黑</vt:lpstr>
      <vt:lpstr>宋体</vt:lpstr>
      <vt:lpstr>Cambria Math</vt:lpstr>
      <vt:lpstr>Times New Roman</vt:lpstr>
      <vt:lpstr>Times New Roman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2025-06-23T04:14:00Z</dcterms:created>
  <dcterms:modified xsi:type="dcterms:W3CDTF">2025-06-26T05:59:42Z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C5C4E5101A414B078DBBE79FDE72783F_12</vt:lpwstr>
  </property>
  <property fmtid="{D5CDD505-2E9C-101B-9397-08002B2CF9AE}" pid="3" name="KSOProductBuildVer">
    <vt:lpwstr>2052-12.1.0.21541</vt:lpwstr>
  </property>
</Properties>
</file>