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18_1#230d5ddbb?vop=1&amp;pid=89a770bff&amp;color=0,0,0&amp;vtp=1&amp;bt=1&amp;bb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：这盒药有6克，有效成分有5.52克，成人每天服药0.75克。</a:t>
                </a:r>
                <a:endParaRPr lang="en-US" altLang="zh-CN" sz="100" spc="-50" dirty="0"/>
              </a:p>
            </p:txBody>
          </p:sp>
        </mc:Choice>
        <mc:Fallback>
          <p:sp>
            <p:nvSpPr>
              <p:cNvPr id="2" name="QO_4_AN.18_1#230d5ddbb?vop=1&amp;pid=89a770bf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268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9_1#9a18f94aa?vop=1&amp;pid=89a770bff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小狐狸购物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B_4_BD.19_1#9a18f94aa?vop=1&amp;pid=89a770bff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19_2#9a18f94aa?vop=1&amp;pid=89a770bf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4328" y="1676146"/>
            <a:ext cx="7086600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9_3#9a18f94aa?sp=1&amp;vop=1&amp;pid=89a770bff&amp;color=0,0,0&amp;mp=1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解决的是什么问题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请你写出问题并计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算出结果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问题：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9_3#9a18f94aa?sp=1&amp;vop=1&amp;pid=89a770bff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BD.19_4#9a18f94aa?sp=1&amp;vop=1&amp;pid=89a770bff&amp;color=0,0,0&amp;mp=1&amp;vtp=1&amp;bbb=1"/>
          <p:cNvSpPr/>
          <p:nvPr/>
        </p:nvSpPr>
        <p:spPr>
          <a:xfrm>
            <a:off x="896112" y="316628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解答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4_AN.20_1#9a18f94aa.blank?vop=1&amp;pid=89a770bff&amp;color=0,0,0&amp;mp=1&amp;vpa=4&amp;vtp=1&amp;bbb=1"/>
          <p:cNvSpPr/>
          <p:nvPr/>
        </p:nvSpPr>
        <p:spPr>
          <a:xfrm>
            <a:off x="2124837" y="2340180"/>
            <a:ext cx="76374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买5瓶矿泉水和5块巧克力一共花多少钱？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1_1#9a18f94aa.blank?vop=1&amp;pid=89a770bff&amp;color=0,0,0&amp;mp=1&amp;vpa=5&amp;vtp=1&amp;bbb=1"/>
              <p:cNvSpPr/>
              <p:nvPr/>
            </p:nvSpPr>
            <p:spPr>
              <a:xfrm>
                <a:off x="2175638" y="3260930"/>
                <a:ext cx="596404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4_AN.21_1#9a18f94aa.blank?vop=1&amp;pid=89a770bff&amp;color=0,0,0&amp;mp=1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38" y="3260930"/>
                <a:ext cx="5964047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t="-40" r="4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22_1#9a18f94aa.blank?vop=1&amp;pid=89a770bff&amp;color=0,0,0&amp;mp=1&amp;vpa=6&amp;vtp=1&amp;bbb=1"/>
          <p:cNvSpPr/>
          <p:nvPr/>
        </p:nvSpPr>
        <p:spPr>
          <a:xfrm>
            <a:off x="2225040" y="3869690"/>
            <a:ext cx="677100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          答：买5瓶矿泉水和5块巧克力一共花75元。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3_1#40ec834aa?vop=1&amp;pid=89a770bff&amp;color=0,0,0&amp;vtp=1&amp;bt=1&amp;bbb=1&amp;hb=1"/>
          <p:cNvSpPr/>
          <p:nvPr/>
        </p:nvSpPr>
        <p:spPr>
          <a:xfrm>
            <a:off x="896112" y="900000"/>
            <a:ext cx="10533888" cy="167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小明把</a:t>
            </a:r>
            <a:r>
              <a:rPr lang="en-US" altLang="zh-CN" sz="41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错看成</a:t>
            </a:r>
            <a:r>
              <a:rPr lang="en-US" altLang="zh-CN" sz="41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得到的结果与正确结果比较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两者相差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4_BD.23_1#40ec834aa?vop=1&amp;pid=89a770bff&amp;color=0,0,0&amp;tib=255,255,255&amp;iip=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103944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23_1#40ec834aa?vop=1&amp;pid=89a770bff&amp;color=0,0,0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1566" y="902286"/>
            <a:ext cx="2962656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4_BD.23_1#40ec834aa?vop=1&amp;pid=89a770bff&amp;color=0,0,0&amp;tib=255,255,255&amp;iip=1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5617" y="1030302"/>
            <a:ext cx="2468880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4_1#40ec834aa.bracket?vop=1&amp;pid=89a770bff&amp;color=0,0,0&amp;vpa=7&amp;vtp=1&amp;bbb=1"/>
              <p:cNvSpPr/>
              <p:nvPr/>
            </p:nvSpPr>
            <p:spPr>
              <a:xfrm>
                <a:off x="8046213" y="201944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4_1#40ec834aa.bracket?vop=1&amp;pid=89a770bff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6213" y="201944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2" t="-28" r="5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9a770bff.fixed?pid=16e52eea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3_BD#89a770bff.fixed?pid=16e52eea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整数乘法运算律推广到小数强化练习</a:t>
            </a:r>
            <a:endParaRPr lang="en-US" altLang="zh-CN" sz="1400" dirty="0"/>
          </a:p>
        </p:txBody>
      </p:sp>
      <p:sp>
        <p:nvSpPr>
          <p:cNvPr id="4" name="C_3#89a770bff.fixed?pid=16e52eea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9e2f926dc?vop=1&amp;pid=89a770bff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用简便方法计算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_1#9e2f926dc?vop=1&amp;pid=89a770bff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_1#89e2ac550?vop=1&amp;pid=9e2f926dc&amp;color=0,0,0&amp;vtp=1&amp;bbb=1"/>
              <p:cNvSpPr/>
              <p:nvPr/>
            </p:nvSpPr>
            <p:spPr>
              <a:xfrm>
                <a:off x="1405255" y="1610360"/>
                <a:ext cx="1002474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2_1#89e2ac550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255" y="1610360"/>
                <a:ext cx="10024745" cy="6985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_1#89e2ac550?vop=1&amp;pid=9e2f926dc&amp;color=0,0,0&amp;vtp=1&amp;bbb=1"/>
              <p:cNvSpPr/>
              <p:nvPr/>
            </p:nvSpPr>
            <p:spPr>
              <a:xfrm>
                <a:off x="896112" y="2297078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_1#89e2ac550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7078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_1#543706204?vop=1&amp;pid=9e2f926dc&amp;color=0,0,0&amp;vtp=1&amp;bt=1&amp;bbb=1"/>
              <p:cNvSpPr/>
              <p:nvPr/>
            </p:nvSpPr>
            <p:spPr>
              <a:xfrm>
                <a:off x="1342390" y="899795"/>
                <a:ext cx="10087610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4_1#543706204?vop=1&amp;pid=9e2f926d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390" y="899795"/>
                <a:ext cx="10087610" cy="596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_1#543706204?vop=1&amp;pid=9e2f926dc&amp;color=0,0,0&amp;vtp=1&amp;bbb=1"/>
              <p:cNvSpPr/>
              <p:nvPr/>
            </p:nvSpPr>
            <p:spPr>
              <a:xfrm>
                <a:off x="896112" y="1502135"/>
                <a:ext cx="10533888" cy="186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5_1#543706204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02135"/>
                <a:ext cx="10533888" cy="1866900"/>
              </a:xfrm>
              <a:prstGeom prst="rect">
                <a:avLst/>
              </a:prstGeom>
              <a:blipFill rotWithShape="1">
                <a:blip r:embed="rId2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6_1#91d9c596a?vop=1&amp;pid=9e2f926dc&amp;color=0,0,0&amp;vtp=1&amp;bbb=1"/>
              <p:cNvSpPr/>
              <p:nvPr/>
            </p:nvSpPr>
            <p:spPr>
              <a:xfrm>
                <a:off x="1355090" y="3407410"/>
                <a:ext cx="10074910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6_1#91d9c596a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90" y="3407410"/>
                <a:ext cx="10074910" cy="5969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7_1#91d9c596a?vop=1&amp;pid=9e2f926dc&amp;color=0,0,0&amp;vtp=1&amp;bbb=1"/>
              <p:cNvSpPr/>
              <p:nvPr/>
            </p:nvSpPr>
            <p:spPr>
              <a:xfrm>
                <a:off x="896112" y="4016290"/>
                <a:ext cx="10533888" cy="186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7_1#91d9c596a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16290"/>
                <a:ext cx="10533888" cy="1866900"/>
              </a:xfrm>
              <a:prstGeom prst="rect">
                <a:avLst/>
              </a:prstGeom>
              <a:blipFill rotWithShape="1">
                <a:blip r:embed="rId4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_1#23b0fc9d7?vop=1&amp;pid=9e2f926dc&amp;color=0,0,0&amp;vtp=1&amp;bt=1&amp;bbb=1"/>
              <p:cNvSpPr/>
              <p:nvPr/>
            </p:nvSpPr>
            <p:spPr>
              <a:xfrm>
                <a:off x="1262380" y="899795"/>
                <a:ext cx="1016762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8_1#23b0fc9d7?vop=1&amp;pid=9e2f926d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380" y="899795"/>
                <a:ext cx="1016762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9_1#23b0fc9d7?vop=1&amp;pid=9e2f926dc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9_1#23b0fc9d7?vop=1&amp;pid=9e2f926d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_1#0c2b9a066?vop=1&amp;pid=89a770bff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0_1#0c2b9a066?vop=1&amp;pid=89a770bff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1_1#2a78aa19e?vop=1&amp;pid=0c2b9a066&amp;color=0,0,0&amp;vtp=1&amp;bbb=1&amp;h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应用了乘法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11_1#2a78aa19e?vop=1&amp;pid=0c2b9a06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2_1#2a78aa19e.bracket?vop=1&amp;pid=0c2b9a066&amp;color=0,0,0&amp;vpa=1&amp;vtp=1"/>
          <p:cNvSpPr/>
          <p:nvPr/>
        </p:nvSpPr>
        <p:spPr>
          <a:xfrm>
            <a:off x="1218374" y="2351879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6" name="QC_5_BD.11_2#2a78aa19e.choices?vop=1&amp;pid=0c2b9a066&amp;color=0,0,0&amp;vtp=1&amp;bbb=1"/>
          <p:cNvSpPr/>
          <p:nvPr/>
        </p:nvSpPr>
        <p:spPr>
          <a:xfrm>
            <a:off x="896112" y="31468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分配律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结合律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交换律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交换律和结合律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3_1#bd15d7d32?vop=1&amp;pid=0c2b9a066&amp;color=0,0,0&amp;vtp=1&amp;bt=1&amp;bbb=1"/>
              <p:cNvSpPr/>
              <p:nvPr/>
            </p:nvSpPr>
            <p:spPr>
              <a:xfrm>
                <a:off x="896112" y="896112"/>
                <a:ext cx="1113472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（2）下列选项中，不能用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计算的是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5_BD.13_1#bd15d7d32?vop=1&amp;pid=0c2b9a06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1134725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r="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4_1#bd15d7d32.bracket?vop=1&amp;pid=0c2b9a066&amp;color=0,0,0&amp;vpa=2&amp;vtp=1"/>
          <p:cNvSpPr/>
          <p:nvPr/>
        </p:nvSpPr>
        <p:spPr>
          <a:xfrm>
            <a:off x="10186480" y="896112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4" name="QC_5_BD.13_2#bd15d7d32?vop=1&amp;pid=0c2b9a066&amp;htil=1&amp;color=0,0,0&amp;vtp=1&amp;bbb=1"/>
          <p:cNvSpPr/>
          <p:nvPr/>
        </p:nvSpPr>
        <p:spPr>
          <a:xfrm>
            <a:off x="896112" y="1676146"/>
            <a:ext cx="5266944" cy="1638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2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725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5_BD.13_2#bd15d7d32.choice_image?vop=1&amp;pid=0c2b9a066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3364" y="1879600"/>
            <a:ext cx="310896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5_BD.13_3#bd15d7d32?vop=1&amp;pid=0c2b9a066&amp;htil=1&amp;color=0,0,0&amp;vtp=1&amp;bbb=1"/>
          <p:cNvSpPr/>
          <p:nvPr/>
        </p:nvSpPr>
        <p:spPr>
          <a:xfrm>
            <a:off x="6172201" y="1710436"/>
            <a:ext cx="5263807" cy="1612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2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71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C_5_BD.13_3#bd15d7d32.choice_image?vop=1&amp;pid=0c2b9a066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6372" y="1715008"/>
            <a:ext cx="103327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C_5_BD.13_4#bd15d7d32?vop=1&amp;pid=0c2b9a066&amp;htil=1&amp;color=0,0,0&amp;vtp=1&amp;bbb=1"/>
          <p:cNvSpPr/>
          <p:nvPr/>
        </p:nvSpPr>
        <p:spPr>
          <a:xfrm>
            <a:off x="896112" y="3120644"/>
            <a:ext cx="5266944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1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4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9" name="QC_5_BD.13_4#bd15d7d32.choice_image?vop=1&amp;pid=0c2b9a066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7649" y="3092387"/>
            <a:ext cx="443484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C_5_BD.13_5#bd15d7d32?vop=1&amp;pid=0c2b9a066&amp;htil=1&amp;color=0,0,0&amp;vtp=1&amp;bbb=1"/>
          <p:cNvSpPr/>
          <p:nvPr/>
        </p:nvSpPr>
        <p:spPr>
          <a:xfrm>
            <a:off x="6172201" y="3147251"/>
            <a:ext cx="5263807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9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4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1" name="QC_5_BD.13_5#bd15d7d32.choice_image?vop=1&amp;pid=0c2b9a066&amp;color=0,0,0&amp;tib=255,255,255&amp;iip=6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2308" y="3147251"/>
            <a:ext cx="388620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5_1#9b49be658?vop=1&amp;pid=0c2b9a066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下列算式中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的结果与“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”相同。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5_BD.15_1#9b49be658?vop=1&amp;pid=0c2b9a06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6_1#9b49be658.bracket?vop=1&amp;pid=0c2b9a066&amp;color=0,0,0&amp;vpa=3&amp;vtp=1"/>
          <p:cNvSpPr/>
          <p:nvPr/>
        </p:nvSpPr>
        <p:spPr>
          <a:xfrm>
            <a:off x="4672774" y="896112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5_2#9b49be658.choices?vop=1&amp;pid=0c2b9a066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15_2#9b49be658.choices?vop=1&amp;pid=0c2b9a06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7_1#230d5ddbb?vop=1&amp;pid=89a770bff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下面是一盒药的说明书的一部分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7_1#230d5ddbb?vop=1&amp;pid=89a770bff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7_2#230d5ddbb?vop=1&amp;pid=89a770bff&amp;color=0,0,0&amp;vtp=1&amp;bbb=1"/>
          <p:cNvSpPr/>
          <p:nvPr/>
        </p:nvSpPr>
        <p:spPr>
          <a:xfrm>
            <a:off x="896112" y="1610199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数量：每片0.25克，每板12片，共2板。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：每片含有效成分0.23克。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用法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：成人每次1片，儿童减半，一日3次。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这盒药有多少克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？有效成分有多少克？成人每天服药多少克？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</Words>
  <Application>WPS 演示</Application>
  <PresentationFormat>宽屏</PresentationFormat>
  <Paragraphs>92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2025-06-23T03:11:00Z</dcterms:created>
  <dcterms:modified xsi:type="dcterms:W3CDTF">2025-06-26T02:49:23Z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C2EB5B456BE8472EA5A44694AFCCAC0B_12</vt:lpwstr>
  </property>
  <property fmtid="{D5CDD505-2E9C-101B-9397-08002B2CF9AE}" pid="3" name="KSOProductBuildVer">
    <vt:lpwstr>2052-12.1.0.21541</vt:lpwstr>
  </property>
</Properties>
</file>