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68549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fb9ec990009638d99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AN.15_1#994212b74?vop=1&amp;pid=a45f0bc48&amp;color=0,0,0&amp;vtp=1&amp;bt=1&amp;bbb=1"/>
              <p:cNvSpPr/>
              <p:nvPr/>
            </p:nvSpPr>
            <p:spPr>
              <a:xfrm>
                <a:off x="896112" y="900000"/>
                <a:ext cx="10533888" cy="294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𝟎𝟗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𝟑𝟗𝟔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（元）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𝟐𝟒𝟎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（元）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𝟐𝟒𝟎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𝟑𝟗𝟔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𝟔𝟑𝟔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（元）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𝟔𝟑𝟔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&gt;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𝟔𝟎𝟎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：准备600元高速公路通行费不够。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4_AN.15_1#994212b74?vop=1&amp;pid=a45f0bc48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946400"/>
              </a:xfrm>
              <a:prstGeom prst="rect">
                <a:avLst/>
              </a:prstGeom>
              <a:blipFill>
                <a:blip r:embed="rId3"/>
                <a:stretch>
                  <a:fillRect l="-2315" b="-517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a45f0bc48.fixed?pid=16e52eea4&amp;color=237,125,49&amp;vtp=1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r>
              <a:rPr lang="en-US" altLang="zh-CN" sz="4400" b="1" i="0" dirty="0">
                <a:solidFill>
                  <a:srgbClr val="ED7D3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小数乘法</a:t>
            </a:r>
            <a:endParaRPr lang="en-US" altLang="zh-CN" sz="4400" dirty="0"/>
          </a:p>
        </p:txBody>
      </p:sp>
      <p:sp>
        <p:nvSpPr>
          <p:cNvPr id="3" name="C_3_BD#a45f0bc48.fixed?pid=16e52eea4&amp;color=0,0,0&amp;vtp=1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第9课时</a:t>
            </a:r>
            <a:r>
              <a:rPr lang="en-US" altLang="zh-CN" sz="1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分段计费的实际问题</a:t>
            </a:r>
            <a:endParaRPr lang="en-US" altLang="zh-CN" sz="1400" dirty="0"/>
          </a:p>
        </p:txBody>
      </p:sp>
      <p:sp>
        <p:nvSpPr>
          <p:cNvPr id="4" name="C_3#a45f0bc48.fixed?pid=16e52eea4&amp;color=255,255,255&amp;vtp=1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  <a:ln/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_1#38667b804?vop=1&amp;pid=a45f0bc48&amp;color=0,0,0&amp;vtp=1&amp;bt=1&amp;bbb=1"/>
          <p:cNvSpPr/>
          <p:nvPr/>
        </p:nvSpPr>
        <p:spPr>
          <a:xfrm>
            <a:off x="896112" y="896112"/>
            <a:ext cx="10533888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下图是停车场的收费标准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3200" dirty="0"/>
          </a:p>
        </p:txBody>
      </p:sp>
      <p:pic>
        <p:nvPicPr>
          <p:cNvPr id="3" name="QO_4_BD.1_1#38667b804?vop=1&amp;pid=a45f0bc48&amp;color=0,0,0&amp;tib=255,255,255&amp;iip=1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69264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4_BD.1_2#38667b804?vop=1&amp;pid=a45f0bc48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6172" y="1676146"/>
            <a:ext cx="6902912" cy="3438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O_4_BD.1_3#38667b804?vop=1&amp;pid=a45f0bc48&amp;color=0,0,0&amp;vtp=1&amp;bbb=1"/>
          <p:cNvSpPr/>
          <p:nvPr/>
        </p:nvSpPr>
        <p:spPr>
          <a:xfrm>
            <a:off x="896112" y="5253826"/>
            <a:ext cx="10533888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爸爸的车在这个停车场停了6.3小时，应付多少元？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_1#577f30a6a?sp=1&amp;vop=1&amp;pid=38667b804&amp;color=0,0,0&amp;vtp=1&amp;bt=1&amp;bbb=1"/>
          <p:cNvSpPr/>
          <p:nvPr/>
        </p:nvSpPr>
        <p:spPr>
          <a:xfrm>
            <a:off x="896112" y="900000"/>
            <a:ext cx="10533888" cy="1193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（1）我会画线段图：</a:t>
            </a:r>
            <a:endParaRPr lang="en-US" altLang="zh-CN" sz="3200" dirty="0"/>
          </a:p>
          <a:p>
            <a:pPr latinLnBrk="1">
              <a:lnSpc>
                <a:spcPts val="4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根据信息把线段图补充完整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O_5_BD.2_2#577f30a6a?vop=1&amp;pid=38667b804&amp;color=0,0,0&amp;tib=255,255,255&amp;vip=1#2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7560" y="2216228"/>
            <a:ext cx="5660136" cy="123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5_WB.3_1#577f30a6a.white_block?vop=1&amp;pid=38667b804&amp;color=0,0,0&amp;vpa=1&amp;vtp=1"/>
          <p:cNvSpPr/>
          <p:nvPr/>
        </p:nvSpPr>
        <p:spPr>
          <a:xfrm>
            <a:off x="3712464" y="3066620"/>
            <a:ext cx="393192" cy="347472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5" name="QO_5_WB.4_1#577f30a6a.white_block?vop=1&amp;pid=38667b804&amp;color=0,0,0&amp;vpa=2&amp;vtp=1"/>
          <p:cNvSpPr/>
          <p:nvPr/>
        </p:nvSpPr>
        <p:spPr>
          <a:xfrm>
            <a:off x="6565392" y="2225372"/>
            <a:ext cx="393192" cy="338328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6" name="QO_5_BD.5_1#368f763c9?vop=1&amp;pid=38667b804&amp;color=0,0,0&amp;vtp=1&amp;bbb=1"/>
          <p:cNvSpPr/>
          <p:nvPr/>
        </p:nvSpPr>
        <p:spPr>
          <a:xfrm>
            <a:off x="896112" y="3587828"/>
            <a:ext cx="10533888" cy="6477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（2）我会列式解答：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QO_5_AN.6_1#368f763c9?vop=1&amp;pid=38667b804&amp;color=0,0,0&amp;vtp=1&amp;bbb=1"/>
              <p:cNvSpPr/>
              <p:nvPr/>
            </p:nvSpPr>
            <p:spPr>
              <a:xfrm>
                <a:off x="896112" y="4240891"/>
                <a:ext cx="10533888" cy="1790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6.3小时按7小时计算。</a:t>
                </a:r>
                <a:endParaRPr lang="en-US" altLang="zh-CN" sz="3200" dirty="0"/>
              </a:p>
              <a:p>
                <a:pPr latinLnBrk="1">
                  <a:lnSpc>
                    <a:spcPts val="4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（元）</a:t>
                </a:r>
                <a:endParaRPr lang="en-US" altLang="zh-CN" sz="32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：应付18.5元。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7" name="QO_5_AN.6_1#368f763c9?vop=1&amp;pid=38667b80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240891"/>
                <a:ext cx="10533888" cy="1790700"/>
              </a:xfrm>
              <a:prstGeom prst="rect">
                <a:avLst/>
              </a:prstGeom>
              <a:blipFill>
                <a:blip r:embed="rId4"/>
                <a:stretch>
                  <a:fillRect l="-2315" t="-5802" b="-1058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BD.7_1#d2c170eb9?htil=1&amp;vop=1&amp;pid=a45f0bc48&amp;color=0,0,0&amp;tib=255,255,255&amp;vtp=1&amp;bt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61899" y="900000"/>
            <a:ext cx="4141767" cy="290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4_BD.7_2#d2c170eb9?htil=1&amp;vop=1&amp;pid=a45f0bc48&amp;color=0,0,0&amp;vtp=1&amp;bbb=1&amp;hb=1&amp;hs=1"/>
          <p:cNvSpPr/>
          <p:nvPr/>
        </p:nvSpPr>
        <p:spPr>
          <a:xfrm>
            <a:off x="896112" y="912700"/>
            <a:ext cx="5157216" cy="294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3200" b="1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3200" b="1" i="0" spc="-10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为了鼓励居民节约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pc="-10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用电</a:t>
            </a:r>
            <a:r>
              <a:rPr lang="en-US" altLang="zh-CN" sz="3200" b="1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pc="-10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某地的月电费按下表收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pc="-10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取</a:t>
            </a:r>
            <a:r>
              <a:rPr lang="en-US" altLang="zh-CN" sz="3200" b="1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3200" b="1" i="0" spc="-10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小明家去年十月份用电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pc="-10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120</a:t>
            </a:r>
            <a:r>
              <a:rPr lang="en-US" altLang="zh-CN" sz="3200" b="1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千瓦时，应付电费多少元？</a:t>
            </a:r>
            <a:endParaRPr lang="en-US" altLang="zh-CN" sz="3200" spc="-100" dirty="0"/>
          </a:p>
        </p:txBody>
      </p:sp>
      <p:pic>
        <p:nvPicPr>
          <p:cNvPr id="4" name="QO_4_BD.7_2#d2c170eb9?htil=1&amp;vop=1&amp;pid=a45f0bc48&amp;color=0,0,0&amp;tib=255,255,255&amp;iip=2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99889" y="94927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4_AN.8_1#d2c170eb9?vop=1&amp;pid=a45f0bc48&amp;color=0,0,0&amp;vtp=1&amp;bbb=1&amp;hs=1"/>
              <p:cNvSpPr/>
              <p:nvPr/>
            </p:nvSpPr>
            <p:spPr>
              <a:xfrm>
                <a:off x="896112" y="3899833"/>
                <a:ext cx="10533888" cy="1473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𝟏𝟐𝟎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𝟔𝟒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（元）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：应付电费64元。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4_AN.8_1#d2c170eb9?vop=1&amp;pid=a45f0bc48&amp;color=0,0,0&amp;vtp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899833"/>
                <a:ext cx="10533888" cy="1473200"/>
              </a:xfrm>
              <a:prstGeom prst="rect">
                <a:avLst/>
              </a:prstGeom>
              <a:blipFill>
                <a:blip r:embed="rId5"/>
                <a:stretch>
                  <a:fillRect l="-2315" b="-1037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9_1#c7b41ad21?vop=1&amp;pid=a45f0bc48&amp;color=0,0,0&amp;vtp=1&amp;bt=1&amp;bbb=1&amp;hb=1"/>
          <p:cNvSpPr/>
          <p:nvPr/>
        </p:nvSpPr>
        <p:spPr>
          <a:xfrm>
            <a:off x="896112" y="896112"/>
            <a:ext cx="10533888" cy="2209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每吨家用自来水的二氧化碳排放量为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0.91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千克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为了提倡低碳生活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，鼓励节约用水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某地对居民生活用水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实行如下收费标准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。（教材P18第7题变式）</a:t>
            </a:r>
            <a:endParaRPr lang="en-US" altLang="zh-CN" sz="3200" dirty="0"/>
          </a:p>
        </p:txBody>
      </p:sp>
      <p:pic>
        <p:nvPicPr>
          <p:cNvPr id="3" name="QO_4_BD.9_1#c7b41ad21?vop=1&amp;pid=a45f0bc48&amp;color=0,0,0&amp;tib=255,255,255&amp;iip=3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2688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7" name="QO_4_BD.9_2#c7b41ad21?colgroup=4,15,4&amp;vop=1&amp;pid=a45f0bc48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58846522"/>
                  </p:ext>
                </p:extLst>
              </p:nvPr>
            </p:nvGraphicFramePr>
            <p:xfrm>
              <a:off x="896112" y="3225800"/>
              <a:ext cx="10515600" cy="2092452"/>
            </p:xfrm>
            <a:graphic>
              <a:graphicData uri="http://schemas.openxmlformats.org/drawingml/2006/table">
                <a:tbl>
                  <a:tblPr/>
                  <a:tblGrid>
                    <a:gridCol w="196596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54710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00253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697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第一阶段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20吨及以内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2.50元/吨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97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第二阶段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20（不含）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∼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𝟑𝟎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（含）吨的部分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3.40元/吨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97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第三阶段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30吨以上的部分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4.30元/吨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7" name="QO_4_BD.9_2#c7b41ad21?colgroup=4,15,4&amp;vop=1&amp;pid=a45f0bc48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58846522"/>
                  </p:ext>
                </p:extLst>
              </p:nvPr>
            </p:nvGraphicFramePr>
            <p:xfrm>
              <a:off x="896112" y="3225800"/>
              <a:ext cx="10515600" cy="2092452"/>
            </p:xfrm>
            <a:graphic>
              <a:graphicData uri="http://schemas.openxmlformats.org/drawingml/2006/table">
                <a:tbl>
                  <a:tblPr/>
                  <a:tblGrid>
                    <a:gridCol w="196596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54710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00253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697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第一阶段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20吨及以内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2.50元/吨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97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第二阶段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30168" t="-102632" r="-30726" b="-12543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3.40元/吨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97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第三阶段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30吨以上的部分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4.30元/吨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0_1#f8f1f6400?vop=1&amp;pid=c7b41ad21&amp;color=0,0,0&amp;vtp=1&amp;bt=1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（1）如果张希家上个月用水27吨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那么张希家上个月需要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缴纳水费多少钱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11_1#f8f1f6400?vop=1&amp;pid=c7b41ad21&amp;color=0,0,0&amp;vtp=1&amp;bbb=1"/>
              <p:cNvSpPr/>
              <p:nvPr/>
            </p:nvSpPr>
            <p:spPr>
              <a:xfrm>
                <a:off x="896112" y="2429681"/>
                <a:ext cx="10533888" cy="1473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𝟕𝟑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（元）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：张希家上个月需要缴纳水费73.8元钱。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5_AN.11_1#f8f1f6400?vop=1&amp;pid=c7b41ad21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429681"/>
                <a:ext cx="10533888" cy="1473200"/>
              </a:xfrm>
              <a:prstGeom prst="rect">
                <a:avLst/>
              </a:prstGeom>
              <a:blipFill>
                <a:blip r:embed="rId3"/>
                <a:stretch>
                  <a:fillRect l="-2315" b="-1037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2_1#f3bd52923?vop=1&amp;pid=c7b41ad21&amp;color=0,0,0&amp;vtp=1&amp;bt=1&amp;bbb=1&amp;hb=1"/>
          <p:cNvSpPr/>
          <p:nvPr/>
        </p:nvSpPr>
        <p:spPr>
          <a:xfrm>
            <a:off x="896112" y="900000"/>
            <a:ext cx="10533888" cy="2209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（2）张希家采取了循环用水来节水，这个月用水21吨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张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希家这个月的家用自来水的二氧化碳排放量比上个月减少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多少千克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13_1#f3bd52923?vop=1&amp;pid=c7b41ad21&amp;color=0,0,0&amp;vtp=1&amp;bbb=1&amp;hb=1"/>
              <p:cNvSpPr/>
              <p:nvPr/>
            </p:nvSpPr>
            <p:spPr>
              <a:xfrm>
                <a:off x="896112" y="3166281"/>
                <a:ext cx="10533888" cy="2209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𝟗𝟏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𝟗𝟏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𝟒𝟔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（千克）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答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：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张希家这个月的家用自来水的二氧化碳排放量比上个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月减少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5.46千克。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5_AN.13_1#f3bd52923?vop=1&amp;pid=c7b41ad21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66281"/>
                <a:ext cx="10533888" cy="2209800"/>
              </a:xfrm>
              <a:prstGeom prst="rect">
                <a:avLst/>
              </a:prstGeom>
              <a:blipFill>
                <a:blip r:embed="rId3"/>
                <a:stretch>
                  <a:fillRect l="-2315" b="-688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4_1#994212b74?vop=1&amp;pid=a45f0bc48&amp;color=0,0,0&amp;vtp=1&amp;bt=1&amp;bbb=1&amp;hb=1"/>
          <p:cNvSpPr/>
          <p:nvPr/>
        </p:nvSpPr>
        <p:spPr>
          <a:xfrm>
            <a:off x="896112" y="896112"/>
            <a:ext cx="10533888" cy="1473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某市对各类货车的高速公路通行费进行计重收费，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方案如下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3200" dirty="0"/>
          </a:p>
        </p:txBody>
      </p:sp>
      <p:pic>
        <p:nvPicPr>
          <p:cNvPr id="3" name="QO_4_BD.14_1#994212b74?vop=1&amp;pid=a45f0bc48&amp;color=0,0,0&amp;tib=255,255,255&amp;iip=4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2688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" name="QO_4_BD.14_2#994212b74?colgroup=11,13&amp;vop=1&amp;pid=a45f0bc48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47179408"/>
                  </p:ext>
                </p:extLst>
              </p:nvPr>
            </p:nvGraphicFramePr>
            <p:xfrm>
              <a:off x="896112" y="2489200"/>
              <a:ext cx="10506456" cy="2092452"/>
            </p:xfrm>
            <a:graphic>
              <a:graphicData uri="http://schemas.openxmlformats.org/drawingml/2006/table">
                <a:tbl>
                  <a:tblPr/>
                  <a:tblGrid>
                    <a:gridCol w="472744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77900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697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计费单位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计费标准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97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𝟐𝟐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 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𝐭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及以下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按每千米每吨0.09元收费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97484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22（不含）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∼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𝟑𝟎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 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𝐭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的部分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按每千米每吨0.15元收费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" name="QO_4_BD.14_2#994212b74?colgroup=11,13&amp;vop=1&amp;pid=a45f0bc48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47179408"/>
                  </p:ext>
                </p:extLst>
              </p:nvPr>
            </p:nvGraphicFramePr>
            <p:xfrm>
              <a:off x="896112" y="2489200"/>
              <a:ext cx="10506456" cy="2092452"/>
            </p:xfrm>
            <a:graphic>
              <a:graphicData uri="http://schemas.openxmlformats.org/drawingml/2006/table">
                <a:tbl>
                  <a:tblPr/>
                  <a:tblGrid>
                    <a:gridCol w="472744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77900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697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计费单位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计费标准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9748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29" t="-101754" r="-122423" b="-12543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按每千米每吨0.09元收费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9748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29" t="-200000" r="-122423" b="-243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按每千米每吨0.15元收费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4_BD.14_3#994212b74?vop=1&amp;pid=a45f0bc48&amp;color=0,0,0&amp;vtp=1&amp;bbb=1&amp;hb=1"/>
              <p:cNvSpPr/>
              <p:nvPr/>
            </p:nvSpPr>
            <p:spPr>
              <a:xfrm>
                <a:off x="896112" y="4711700"/>
                <a:ext cx="10533888" cy="1473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一辆货车计重显示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𝟑𝟎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𝐭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，开往距离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𝟐𝟎𝟎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𝐤𝐦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的某地，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准备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600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元高速公路通行费够吗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？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5" name="QO_4_BD.14_3#994212b74?vop=1&amp;pid=a45f0bc48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711700"/>
                <a:ext cx="10533888" cy="1473200"/>
              </a:xfrm>
              <a:prstGeom prst="rect">
                <a:avLst/>
              </a:prstGeom>
              <a:blipFill>
                <a:blip r:embed="rId5"/>
                <a:stretch>
                  <a:fillRect l="-2315" r="-2431" b="-826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309</Words>
  <Application>Microsoft Office PowerPoint</Application>
  <PresentationFormat>宽屏</PresentationFormat>
  <Paragraphs>64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KaiTi</vt:lpstr>
      <vt:lpstr>等线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2025-06-23T03:13:17Z</dcterms:created>
  <dcterms:modified xsi:type="dcterms:W3CDTF">2025-06-23T03:13:48Z</dcterms:modified>
  <cp:category/>
  <cp:contentStatus/>
</cp:coreProperties>
</file>