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fd204eef0a31a91e#tid=6854d3460ee0d4000948c59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  卷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6.png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27_1#8655716d5?htil=1&amp;vop=1&amp;pid=ed610c397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706" y="909144"/>
            <a:ext cx="509320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27_2#8655716d5?htil=1&amp;sp=1&amp;vop=1&amp;pid=ed610c397&amp;color=0,0,0&amp;vtp=1&amp;bt=1&amp;bbb=1&amp;hb=1&amp;hs=1"/>
              <p:cNvSpPr/>
              <p:nvPr/>
            </p:nvSpPr>
            <p:spPr>
              <a:xfrm>
                <a:off x="896112" y="900000"/>
                <a:ext cx="5303520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用两根绳子做跳绳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跳绳长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最多可以做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根这样的跳绳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如果把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这些跳绳打包邮寄给偏远山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3_BD.27_2#8655716d5?htil=1&amp;sp=1&amp;vop=1&amp;pid=ed610c397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5303520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2" t="-7" r="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28_1#8655716d5.bracket?vop=1&amp;pid=ed610c397&amp;color=0,0,0&amp;vpa=20&amp;vtp=1&amp;bbb=1"/>
              <p:cNvSpPr/>
              <p:nvPr/>
            </p:nvSpPr>
            <p:spPr>
              <a:xfrm>
                <a:off x="1097724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28_1#8655716d5.bracket?vop=1&amp;pid=ed610c397&amp;color=0,0,0&amp;vpa=2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24" y="2541411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64" t="-28" r="6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29_1#8655716d5.bracket?vop=1&amp;pid=ed610c397&amp;color=0,0,0&amp;vpa=21&amp;vtp=1&amp;bbb=1"/>
              <p:cNvSpPr/>
              <p:nvPr/>
            </p:nvSpPr>
            <p:spPr>
              <a:xfrm>
                <a:off x="8673978" y="4062363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29_1#8655716d5.bracket?vop=1&amp;pid=ed610c397&amp;color=0,0,0&amp;vpa=2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3978" y="4062363"/>
                <a:ext cx="449263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14" t="-53" r="44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BD.27_2#8655716d5?htil=1&amp;sp=1&amp;vop=1&amp;pid=ed610c397&amp;color=0,0,0&amp;vtp=1&amp;bt=1&amp;bbb=1&amp;hb=1&amp;hs=1"/>
          <p:cNvSpPr/>
          <p:nvPr/>
        </p:nvSpPr>
        <p:spPr>
          <a:xfrm>
            <a:off x="899991" y="3890181"/>
            <a:ext cx="10536017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区的孩子们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，每包最多装5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，至少打包成(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0_1#2aa54633d?vop=1&amp;pid=ed610c397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桂花手链每个4.6元，桂花豆浆每杯9.8元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季阿姨的小摊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昨天卖桂花手链和桂花豆浆共收入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740元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其中桂花手链卖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65个，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那么桂花豆浆卖出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杯。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31_1#2aa54633d.bracket?vop=1&amp;pid=ed610c397&amp;color=0,0,0&amp;vpa=22&amp;vtp=1&amp;bbb=1"/>
              <p:cNvSpPr/>
              <p:nvPr/>
            </p:nvSpPr>
            <p:spPr>
              <a:xfrm>
                <a:off x="5991987" y="2541411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31_1#2aa54633d.bracket?vop=1&amp;pid=ed610c397&amp;color=0,0,0&amp;vpa=2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1987" y="2541411"/>
                <a:ext cx="692150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18" t="-28" r="1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2_1#f3b8260b0?sp=1&amp;vop=1&amp;pid=ed610c397&amp;color=0,0,0&amp;vtp=1&amp;bt=1&amp;bbb=1"/>
              <p:cNvSpPr/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根据前4题的得数，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直接写出后面题目的得数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𝟖𝟏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𝟖𝟕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𝟖𝟕𝟔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𝟖𝟖𝟖𝟓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88.88886÷9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=(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endPara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𝟖𝟖𝟖𝟖𝟖𝟕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32_1#f3b8260b0?sp=1&amp;vop=1&amp;pid=ed610c3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195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33_1#f3b8260b0.bracket?vop=1&amp;pid=ed610c397&amp;color=0,0,0&amp;vpa=23&amp;vtp=1&amp;bbb=1"/>
          <p:cNvSpPr/>
          <p:nvPr/>
        </p:nvSpPr>
        <p:spPr>
          <a:xfrm>
            <a:off x="3754501" y="3064080"/>
            <a:ext cx="14128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9.8765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4_1#f3b8260b0.bracket?vop=1&amp;pid=ed610c397&amp;color=0,0,0&amp;vpa=24&amp;vtp=1&amp;bbb=1"/>
              <p:cNvSpPr/>
              <p:nvPr/>
            </p:nvSpPr>
            <p:spPr>
              <a:xfrm>
                <a:off x="8278877" y="3239466"/>
                <a:ext cx="181559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𝟖𝟕𝟔𝟓𝟒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4_1#f3b8260b0.bracket?vop=1&amp;pid=ed610c397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8877" y="3239466"/>
                <a:ext cx="181559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21" t="-65" r="28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35_1#f3b8260b0.bracket?vop=1&amp;pid=ed610c397&amp;color=0,0,0&amp;vpa=25&amp;vtp=1&amp;bbb=1"/>
              <p:cNvSpPr/>
              <p:nvPr/>
            </p:nvSpPr>
            <p:spPr>
              <a:xfrm>
                <a:off x="4373626" y="3951936"/>
                <a:ext cx="205848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𝟖𝟕𝟔𝟓𝟒𝟑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35_1#f3b8260b0.bracket?vop=1&amp;pid=ed610c397&amp;color=0,0,0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3626" y="3951936"/>
                <a:ext cx="205848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9" t="-65" r="9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960e70934?pid=db07a70d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二、选择题。</a:t>
            </a:r>
            <a:endParaRPr lang="en-US" altLang="zh-CN" sz="3200" dirty="0"/>
          </a:p>
        </p:txBody>
      </p:sp>
      <p:sp>
        <p:nvSpPr>
          <p:cNvPr id="3" name="QC_3_BD.36_1#fdfb70d7b?sp=1&amp;vop=1&amp;pid=960e70934&amp;color=0,0,0&amp;vtp=1&amp;bbb=1&amp;hb=1"/>
          <p:cNvSpPr/>
          <p:nvPr/>
        </p:nvSpPr>
        <p:spPr>
          <a:xfrm>
            <a:off x="896112" y="1610199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竖式中用虚线框起来的这一步表示的意思是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3_AN.37_1#fdfb70d7b.bracket?vop=1&amp;pid=960e70934&amp;color=0,0,0&amp;vpa=26&amp;vtp=1"/>
          <p:cNvSpPr/>
          <p:nvPr/>
        </p:nvSpPr>
        <p:spPr>
          <a:xfrm>
            <a:off x="1205674" y="23518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pic>
        <p:nvPicPr>
          <p:cNvPr id="5" name="QC_3_BD.36_2#fdfb70d7b?htil=2&amp;vop=1&amp;pid=960e7093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4002" y="3212846"/>
            <a:ext cx="2048256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3_BD.36_3#fdfb70d7b.choices?htil=2&amp;vop=1&amp;pid=960e70934&amp;color=0,0,0&amp;vtp=1&amp;bbb=1"/>
          <p:cNvSpPr/>
          <p:nvPr/>
        </p:nvSpPr>
        <p:spPr>
          <a:xfrm>
            <a:off x="896112" y="3146899"/>
            <a:ext cx="8348472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28180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307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的和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20个307的和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281805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3.07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的和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20个3.07的和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8_1#80707363d?sp=1&amp;vop=1&amp;pid=960e70934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学校要为剧场的小舞台铺上地垫，舞台面积为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40.8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，地垫单价为19.9元/平方米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估一估大约需要准备多少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下面估算方法符合实际需要的是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3_AN.39_1#80707363d.bracket?vop=1&amp;pid=960e70934&amp;color=0,0,0&amp;vpa=27&amp;vtp=1&amp;answeroption=D"/>
          <p:cNvSpPr txBox="1"/>
          <p:nvPr/>
        </p:nvSpPr>
        <p:spPr>
          <a:xfrm>
            <a:off x="7935087" y="2617470"/>
            <a:ext cx="205105" cy="4921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34" charset="-122"/>
                <a:ea typeface="楷体" panose="02010609060101010101" pitchFamily="34" charset="-122"/>
              </a:rPr>
              <a:t>D</a:t>
            </a:r>
            <a:endParaRPr lang="en-US" altLang="zh-CN" sz="3200" b="1" smtClean="0">
              <a:solidFill>
                <a:srgbClr val="FF0000"/>
              </a:solidFill>
              <a:latin typeface="楷体" panose="02010609060101010101" pitchFamily="34" charset="-122"/>
              <a:ea typeface="楷体" panose="02010609060101010101" pitchFamily="34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C_3_BD.40_1#80707363d?colgroup=5,6,6,6&amp;vop=1&amp;pid=960e70934&amp;color=0,0,0&amp;mp=1&amp;vtp=1&amp;bt=1&amp;bbb=1&amp;h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497312" cy="4506087"/>
            </p:xfrm>
            <a:graphic>
              <a:graphicData uri="http://schemas.openxmlformats.org/drawingml/2006/table">
                <a:tbl>
                  <a:tblPr/>
                  <a:tblGrid>
                    <a:gridCol w="2322576"/>
                    <a:gridCol w="2724912"/>
                    <a:gridCol w="2724912"/>
                    <a:gridCol w="2724912"/>
                  </a:tblGrid>
                  <a:tr h="386029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𝟕𝟗𝟔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1" i="0" kern="0" spc="-99900" smtClean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元）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ct val="132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准备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796元就够了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pc="-10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3200" b="1" i="0" spc="-10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𝟏𝟗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5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𝟕𝟔𝟎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（元）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ct val="132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准备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760元就够了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pc="-10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3200" b="1" i="0" spc="-10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5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𝟖𝟎𝟎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（元）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ct val="132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准备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800元就够了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pc="-10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endParaRPr lang="en-US" altLang="zh-CN" sz="3200" b="1" i="0" spc="-10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≈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5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𝟖𝟐𝟎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（元）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ct val="132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准备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820元就够了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57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C_3_BD.40_1#80707363d?colgroup=5,6,6,6&amp;vop=1&amp;pid=960e70934&amp;color=0,0,0&amp;mp=1&amp;vtp=1&amp;bt=1&amp;bbb=1&amp;h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497312" cy="4506087"/>
            </p:xfrm>
            <a:graphic>
              <a:graphicData uri="http://schemas.openxmlformats.org/drawingml/2006/table">
                <a:tbl>
                  <a:tblPr/>
                  <a:tblGrid>
                    <a:gridCol w="2322576"/>
                    <a:gridCol w="2724912"/>
                    <a:gridCol w="2724912"/>
                    <a:gridCol w="2724912"/>
                  </a:tblGrid>
                  <a:tr h="38601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6457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QC_3_BD.40_2#80707363d.choices?vop=1&amp;pid=960e70934&amp;color=0,0,0&amp;vtp=1&amp;bbb=1"/>
          <p:cNvSpPr/>
          <p:nvPr/>
        </p:nvSpPr>
        <p:spPr>
          <a:xfrm>
            <a:off x="896112" y="5537200"/>
            <a:ext cx="10533888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700020" algn="l"/>
                <a:tab pos="5361940" algn="l"/>
                <a:tab pos="80492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41_1#abb345020?vop=1&amp;pid=960e70934&amp;color=0,0,0&amp;vtp=1&amp;bt=1&amp;bbb=1&amp;hb=1"/>
          <p:cNvSpPr/>
          <p:nvPr/>
        </p:nvSpPr>
        <p:spPr>
          <a:xfrm>
            <a:off x="896112" y="900000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不透明的袋子中装了一些除颜色外其他均相同的黑球和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，小军每次从袋子中摸出1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个球记录后再放回去摇匀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这样摸了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20次，摸到了12次黑球和8次白球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这说明袋子中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3" name="QC_3_AN.42_1#abb345020.bracket?vop=1&amp;pid=960e70934&amp;color=0,0,0&amp;vpa=28&amp;vtp=1"/>
          <p:cNvSpPr/>
          <p:nvPr/>
        </p:nvSpPr>
        <p:spPr>
          <a:xfrm>
            <a:off x="1218374" y="31148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3_BD.41_2#abb345020.choices?vop=1&amp;pid=960e70934&amp;color=0,0,0&amp;vtp=1&amp;bbb=1"/>
          <p:cNvSpPr/>
          <p:nvPr/>
        </p:nvSpPr>
        <p:spPr>
          <a:xfrm>
            <a:off x="896112" y="3890181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黑球一定比白球多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黑球可能比白球多</a:t>
            </a:r>
            <a:endParaRPr lang="en-US" altLang="zh-CN" sz="3200" dirty="0"/>
          </a:p>
          <a:p>
            <a:pPr marL="0" marR="0" lvl="0" indent="0" defTabSz="914400" eaLnBrk="1" fontAlgn="auto" latinLnBrk="1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5374640" algn="l"/>
              </a:tabLst>
              <a:defRPr/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黑球不可能比白球少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黑球一定比白球少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43_1#69c7647a6?htil=3&amp;vop=1&amp;pid=960e7093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133" y="909144"/>
            <a:ext cx="5138928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3_BD.43_2#69c7647a6?htil=3&amp;sp=1&amp;vop=1&amp;pid=960e70934&amp;color=0,0,0&amp;vtp=1&amp;bt=1&amp;bbb=1&amp;hb=1"/>
          <p:cNvSpPr/>
          <p:nvPr/>
        </p:nvSpPr>
        <p:spPr>
          <a:xfrm>
            <a:off x="896112" y="900000"/>
            <a:ext cx="5266944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在象棋中，“马”走“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，“马”走一步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不可能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走到(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sp>
        <p:nvSpPr>
          <p:cNvPr id="4" name="QC_3_AN.44_1#69c7647a6.bracket?vop=1&amp;pid=960e70934&amp;color=0,0,0&amp;vpa=29&amp;vtp=1"/>
          <p:cNvSpPr/>
          <p:nvPr/>
        </p:nvSpPr>
        <p:spPr>
          <a:xfrm>
            <a:off x="2034349" y="2378280"/>
            <a:ext cx="5667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3_BD.43_3#69c7647a6.choices?htil=3&amp;vop=1&amp;pid=960e70934&amp;color=0,0,0&amp;vtp=1&amp;bbb=1"/>
              <p:cNvSpPr/>
              <p:nvPr/>
            </p:nvSpPr>
            <p:spPr>
              <a:xfrm>
                <a:off x="896112" y="3166281"/>
                <a:ext cx="5266944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1295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2741295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5" name="QC_3_BD.43_3#69c7647a6.choices?htil=3&amp;vop=1&amp;pid=960e7093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5266944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2" t="-12" r="7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3_BD.45_1#8295267ca?vop=1&amp;pid=960e70934&amp;color=0,0,0&amp;vtp=1&amp;bt=1&amp;bbb=1&amp;h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厦门山海健康步道林海线二期全长约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为市民游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客带来游山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、观城、望湖、看海的丰富体验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典典去时走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完全程用了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1.7小时，沿原路返回时用了1.4小时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整个过程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的平均速度是多少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下面列式正确的是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3_BD.45_1#8295267ca?vop=1&amp;pid=960e7093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r="-549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3_AN.46_1#8295267ca.bracket?vop=1&amp;pid=960e70934&amp;color=0,0,0&amp;vpa=30&amp;vtp=1"/>
          <p:cNvSpPr/>
          <p:nvPr/>
        </p:nvSpPr>
        <p:spPr>
          <a:xfrm>
            <a:off x="8141463" y="3114880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3_BD.45_2#8295267ca.choices?vop=1&amp;pid=960e70934&amp;color=0,0,0&amp;vtp=1&amp;bbb=1"/>
              <p:cNvSpPr/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374640" algn="l"/>
                  </a:tabLst>
                  <a:defRPr/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3_BD.45_2#8295267ca.choices?vop=1&amp;pid=960e7093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90181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4fdb52962?pid=db07a70d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三、计算题。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BD.47_1#51dcd469f?sp=1&amp;vop=1&amp;pid=4fdb52962&amp;color=0,0,0&amp;vtp=1&amp;bbb=1"/>
              <p:cNvSpPr/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14290" algn="l"/>
                  </a:tabLst>
                  <a:defRPr/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直接写得数。</a:t>
                </a:r>
                <a:endParaRPr lang="en-US" altLang="zh-CN" sz="32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14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14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B_3_BD.47_1#51dcd469f?sp=1&amp;vop=1&amp;pid=4fdb5296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47_2#51dcd469f?sp=1&amp;vop=1&amp;pid=4fdb52962&amp;color=0,0,0&amp;vtp=1&amp;bbb=1"/>
              <p:cNvSpPr/>
              <p:nvPr/>
            </p:nvSpPr>
            <p:spPr>
              <a:xfrm>
                <a:off x="896112" y="38707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14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114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marL="0" marR="0" lvl="0" indent="0" defTabSz="91440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114290" algn="l"/>
                  </a:tabLst>
                  <a:defRPr/>
                </a:pPr>
                <a:endParaRPr lang="en-US" altLang="zh-CN" sz="100" dirty="0"/>
              </a:p>
            </p:txBody>
          </p:sp>
        </mc:Choice>
        <mc:Fallback>
          <p:sp>
            <p:nvSpPr>
              <p:cNvPr id="4" name="QB_3_BD.47_2#51dcd469f?sp=1&amp;vop=1&amp;pid=4fdb5296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707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r="-934" b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3_AN.48_1#51dcd469f.bracket?vop=1&amp;pid=4fdb52962&amp;color=0,0,0&amp;vpa=31&amp;vtp=1"/>
          <p:cNvSpPr/>
          <p:nvPr/>
        </p:nvSpPr>
        <p:spPr>
          <a:xfrm>
            <a:off x="3268726" y="23518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</a:t>
            </a:r>
            <a:endParaRPr lang="en-US" altLang="zh-CN" sz="3200" dirty="0"/>
          </a:p>
        </p:txBody>
      </p:sp>
      <p:sp>
        <p:nvSpPr>
          <p:cNvPr id="7" name="QB_3_AN.49_1#51dcd469f.bracket?vop=1&amp;pid=4fdb52962&amp;color=0,0,0&amp;vpa=32&amp;vtp=1"/>
          <p:cNvSpPr/>
          <p:nvPr/>
        </p:nvSpPr>
        <p:spPr>
          <a:xfrm>
            <a:off x="8395716" y="2351879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</a:t>
            </a:r>
            <a:endParaRPr lang="en-US" altLang="zh-CN" sz="3200" dirty="0"/>
          </a:p>
        </p:txBody>
      </p:sp>
      <p:sp>
        <p:nvSpPr>
          <p:cNvPr id="8" name="QB_3_AN.50_1#51dcd469f.bracket?vop=1&amp;pid=4fdb52962&amp;color=0,0,0&amp;vpa=33&amp;vtp=1&amp;bbb=1"/>
          <p:cNvSpPr/>
          <p:nvPr/>
        </p:nvSpPr>
        <p:spPr>
          <a:xfrm>
            <a:off x="3230626" y="30884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1.23</a:t>
            </a:r>
            <a:endParaRPr lang="en-US" altLang="zh-CN" sz="3200" dirty="0"/>
          </a:p>
        </p:txBody>
      </p:sp>
      <p:sp>
        <p:nvSpPr>
          <p:cNvPr id="9" name="QB_3_AN.51_1#51dcd469f.bracket?vop=1&amp;pid=4fdb52962&amp;color=0,0,0&amp;vpa=34&amp;vtp=1&amp;bbb=1"/>
          <p:cNvSpPr/>
          <p:nvPr/>
        </p:nvSpPr>
        <p:spPr>
          <a:xfrm>
            <a:off x="8332216" y="30884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0.99</a:t>
            </a:r>
            <a:endParaRPr lang="en-US" altLang="zh-CN" sz="3200" dirty="0"/>
          </a:p>
        </p:txBody>
      </p:sp>
      <p:sp>
        <p:nvSpPr>
          <p:cNvPr id="10" name="QB_3_AN.52_1#51dcd469f.bracket?vop=1&amp;pid=4fdb52962&amp;color=0,0,0&amp;vpa=35&amp;vtp=1&amp;bbb=1"/>
          <p:cNvSpPr/>
          <p:nvPr/>
        </p:nvSpPr>
        <p:spPr>
          <a:xfrm>
            <a:off x="3473514" y="3875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13.5</a:t>
            </a:r>
            <a:endParaRPr lang="en-US" altLang="zh-CN" sz="3200" dirty="0"/>
          </a:p>
        </p:txBody>
      </p:sp>
      <p:sp>
        <p:nvSpPr>
          <p:cNvPr id="11" name="QB_3_AN.53_1#51dcd469f.bracket?vop=1&amp;pid=4fdb52962&amp;color=0,0,0&amp;vpa=36&amp;vtp=1&amp;bbb=1"/>
          <p:cNvSpPr/>
          <p:nvPr/>
        </p:nvSpPr>
        <p:spPr>
          <a:xfrm>
            <a:off x="9223502" y="38758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2.75</a:t>
            </a:r>
            <a:endParaRPr lang="en-US" altLang="zh-CN" sz="3200" dirty="0"/>
          </a:p>
        </p:txBody>
      </p:sp>
      <p:sp>
        <p:nvSpPr>
          <p:cNvPr id="12" name="QB_3_AN.54_1#51dcd469f.bracket?vop=1&amp;pid=4fdb52962&amp;color=0,0,0&amp;vpa=37&amp;vtp=1&amp;bbb=1"/>
          <p:cNvSpPr/>
          <p:nvPr/>
        </p:nvSpPr>
        <p:spPr>
          <a:xfrm>
            <a:off x="4491291" y="46124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1.8</a:t>
            </a:r>
            <a:endParaRPr lang="en-US" altLang="zh-CN" sz="3200" dirty="0"/>
          </a:p>
        </p:txBody>
      </p:sp>
      <p:sp>
        <p:nvSpPr>
          <p:cNvPr id="13" name="QB_3_AN.55_1#51dcd469f.bracket?vop=1&amp;pid=4fdb52962&amp;color=0,0,0&amp;vpa=38&amp;vtp=1&amp;bbb=1"/>
          <p:cNvSpPr/>
          <p:nvPr/>
        </p:nvSpPr>
        <p:spPr>
          <a:xfrm>
            <a:off x="9709277" y="4612479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0.245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b07a70d8.fixed?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评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价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4400" dirty="0"/>
          </a:p>
        </p:txBody>
      </p:sp>
      <p:sp>
        <p:nvSpPr>
          <p:cNvPr id="3" name="C_1_BD#db07a70d8.fixed?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期中学习质量评价卷</a:t>
            </a:r>
            <a:endParaRPr lang="en-US" altLang="zh-CN" sz="1400" dirty="0"/>
          </a:p>
        </p:txBody>
      </p:sp>
      <p:sp>
        <p:nvSpPr>
          <p:cNvPr id="4" name="C_1#db07a70d8.fixed?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试</a:t>
            </a:r>
            <a:r>
              <a:rPr lang="en-US" altLang="zh-CN" sz="1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卷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56_1#7a9912c06?vop=1&amp;pid=4fdb52962&amp;color=0,0,0&amp;vtp=1&amp;bt=1&amp;bbb=1&amp;h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用竖式计算，带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的结果保留两位小数，带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★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的要验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56_1#7a9912c06?vop=1&amp;pid=4fdb5296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57_1#872a052c0?vop=1&amp;pid=7a9912c06&amp;color=0,0,0&amp;vtp=1&amp;bbb=1"/>
              <p:cNvSpPr/>
              <p:nvPr/>
            </p:nvSpPr>
            <p:spPr>
              <a:xfrm>
                <a:off x="896112" y="24296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★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BD.57_1#872a052c0?vop=1&amp;pid=7a9912c0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4_AN.58_1#872a052c0.bracket?vop=1&amp;pid=7a9912c06&amp;color=0,0,0&amp;vpa=39&amp;vtp=1&amp;bbb=1"/>
          <p:cNvSpPr/>
          <p:nvPr/>
        </p:nvSpPr>
        <p:spPr>
          <a:xfrm>
            <a:off x="3407918" y="2434761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21.92</a:t>
            </a:r>
            <a:endParaRPr lang="en-US" altLang="zh-CN" sz="3200" dirty="0"/>
          </a:p>
        </p:txBody>
      </p:sp>
      <p:sp>
        <p:nvSpPr>
          <p:cNvPr id="6" name="QB_4_AN.60_1#872a052c0.bracket?vop=1&amp;pid=7a9912c06&amp;color=0,0,0&amp;vpa=40&amp;vtp=1&amp;bbb=1"/>
          <p:cNvSpPr/>
          <p:nvPr/>
        </p:nvSpPr>
        <p:spPr>
          <a:xfrm>
            <a:off x="3811143" y="3171361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3.43</a:t>
            </a:r>
            <a:endParaRPr lang="en-US" altLang="zh-CN" sz="3200" dirty="0"/>
          </a:p>
        </p:txBody>
      </p:sp>
      <p:sp>
        <p:nvSpPr>
          <p:cNvPr id="8" name="QB_4_AN.62_1#872a052c0.bracket?vop=1&amp;pid=7a9912c06&amp;color=0,0,0&amp;vpa=41&amp;vtp=1&amp;bbb=1"/>
          <p:cNvSpPr/>
          <p:nvPr/>
        </p:nvSpPr>
        <p:spPr>
          <a:xfrm>
            <a:off x="3828605" y="3907961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1.06</a:t>
            </a:r>
            <a:endParaRPr lang="en-US" altLang="zh-CN" sz="3200" dirty="0"/>
          </a:p>
        </p:txBody>
      </p:sp>
      <p:sp>
        <p:nvSpPr>
          <p:cNvPr id="9" name="QB_4_AN.63_1#ad2359928?vop=1&amp;pid=7a9912c06&amp;color=0,0,0&amp;vtp=1&amp;bbb=1"/>
          <p:cNvSpPr/>
          <p:nvPr/>
        </p:nvSpPr>
        <p:spPr>
          <a:xfrm>
            <a:off x="896112" y="4629228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验算略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8" grpId="0" animBg="1" build="p"/>
      <p:bldP spid="9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4_1#41a8bc531?vop=1&amp;pid=4fdb52962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脱式计算，能简算的要简算。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65_1#1807e30f8?vop=1&amp;pid=41a8bc531&amp;color=0,0,0&amp;vtp=1&amp;bbb=1"/>
              <p:cNvSpPr/>
              <p:nvPr/>
            </p:nvSpPr>
            <p:spPr>
              <a:xfrm>
                <a:off x="1233805" y="1604010"/>
                <a:ext cx="1019619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BD.65_1#1807e30f8?vop=1&amp;pid=41a8bc5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3805" y="1604010"/>
                <a:ext cx="1019619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AN.66_1#1807e30f8?vop=1&amp;pid=41a8bc531&amp;color=0,0,0&amp;vtp=1&amp;bbb=1"/>
              <p:cNvSpPr/>
              <p:nvPr/>
            </p:nvSpPr>
            <p:spPr>
              <a:xfrm>
                <a:off x="896112" y="2290806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AN.66_1#1807e30f8?vop=1&amp;pid=41a8bc5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67_1#5bbee1667?vop=1&amp;pid=41a8bc531&amp;color=0,0,0&amp;vtp=1&amp;bt=1&amp;bbb=1"/>
              <p:cNvSpPr/>
              <p:nvPr/>
            </p:nvSpPr>
            <p:spPr>
              <a:xfrm>
                <a:off x="1225550" y="899795"/>
                <a:ext cx="1020445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4_BD.67_1#5bbee1667?vop=1&amp;pid=41a8bc53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5550" y="899795"/>
                <a:ext cx="10204450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68_1#5bbee1667?vop=1&amp;pid=41a8bc531&amp;color=0,0,0&amp;vtp=1&amp;bbb=1"/>
              <p:cNvSpPr/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𝟐𝟖𝟒𝟎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68_1#5bbee1667?vop=1&amp;pid=41a8bc5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2171700"/>
              </a:xfrm>
              <a:prstGeom prst="rect">
                <a:avLst/>
              </a:prstGeom>
              <a:blipFill rotWithShape="1">
                <a:blip r:embed="rId2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69_1#1d3c38a5a?vop=1&amp;pid=41a8bc531&amp;color=0,0,0&amp;vtp=1&amp;bbb=1"/>
              <p:cNvSpPr/>
              <p:nvPr/>
            </p:nvSpPr>
            <p:spPr>
              <a:xfrm>
                <a:off x="1223010" y="3789680"/>
                <a:ext cx="10206990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4_BD.69_1#1d3c38a5a?vop=1&amp;pid=41a8bc5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3010" y="3789680"/>
                <a:ext cx="10206990" cy="6985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70_1#1d3c38a5a?vop=1&amp;pid=41a8bc531&amp;color=0,0,0&amp;vtp=1&amp;bbb=1"/>
              <p:cNvSpPr/>
              <p:nvPr/>
            </p:nvSpPr>
            <p:spPr>
              <a:xfrm>
                <a:off x="896112" y="4476539"/>
                <a:ext cx="10533888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70_1#1d3c38a5a?vop=1&amp;pid=41a8bc53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476539"/>
                <a:ext cx="10533888" cy="698500"/>
              </a:xfrm>
              <a:prstGeom prst="rect">
                <a:avLst/>
              </a:prstGeom>
              <a:blipFill rotWithShape="1">
                <a:blip r:embed="rId4"/>
                <a:stretch>
                  <a:fillRect l="-1" t="-61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0a19b2aab?pid=db07a70d8&amp;color=0,0,0&amp;vtp=1&amp;bt=1&amp;bbb=1"/>
          <p:cNvSpPr/>
          <p:nvPr/>
        </p:nvSpPr>
        <p:spPr>
          <a:xfrm>
            <a:off x="896112" y="896112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四、按要求做题。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黑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700"/>
              </a:lnSpc>
            </a:pPr>
            <a:endParaRPr lang="en-US" altLang="zh-CN" sz="3200" dirty="0"/>
          </a:p>
        </p:txBody>
      </p:sp>
      <p:sp>
        <p:nvSpPr>
          <p:cNvPr id="3" name="QO_3_BD.71_1#539bf50f0?sp=1&amp;vop=1&amp;pid=0a19b2aab&amp;color=0,0,0&amp;vtp=1&amp;bbb=1"/>
          <p:cNvSpPr/>
          <p:nvPr/>
        </p:nvSpPr>
        <p:spPr>
          <a:xfrm>
            <a:off x="896112" y="161019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连一连。</a:t>
            </a:r>
            <a:endParaRPr lang="en-US" altLang="zh-CN" sz="3200" dirty="0"/>
          </a:p>
        </p:txBody>
      </p:sp>
      <p:pic>
        <p:nvPicPr>
          <p:cNvPr id="4" name="QO_3_BD.71_2#539bf50f0?htil=4&amp;vop=1&amp;pid=0a19b2aa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965" y="2386965"/>
            <a:ext cx="8496300" cy="30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3096895" y="2966720"/>
            <a:ext cx="1538605" cy="22142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96895" y="2966720"/>
            <a:ext cx="1538605" cy="10128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096895" y="4069080"/>
            <a:ext cx="1538605" cy="10128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313170" y="2922270"/>
            <a:ext cx="1538605" cy="20300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13170" y="3979545"/>
            <a:ext cx="153860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313170" y="2966720"/>
            <a:ext cx="1538605" cy="20554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73_1#916cbfead?htil=5&amp;vop=1&amp;pid=0a19b2aab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3488" y="909144"/>
            <a:ext cx="4087368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3_BD.73_2#916cbfead?htil=5&amp;sp=1&amp;vop=1&amp;pid=0a19b2aab&amp;color=0,0,0&amp;vtp=1&amp;bt=1&amp;bbb=1&amp;hb=1"/>
          <p:cNvSpPr/>
          <p:nvPr/>
        </p:nvSpPr>
        <p:spPr>
          <a:xfrm>
            <a:off x="896112" y="900000"/>
            <a:ext cx="6318504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秋天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勤劳的小松鼠从树上摘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了各种爱吃的干果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然后储存在不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同的地方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74_1#8e91f2607?htil=5&amp;vop=1&amp;pid=916cbfead&amp;color=0,0,0&amp;vtp=1&amp;bbb=1&amp;hb=1"/>
              <p:cNvSpPr/>
              <p:nvPr/>
            </p:nvSpPr>
            <p:spPr>
              <a:xfrm>
                <a:off x="896112" y="3166281"/>
                <a:ext cx="6318504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（1）如图，松子的储存点为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请在图中标出橡子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核桃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、巴旦木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74_1#8e91f2607?htil=5&amp;vop=1&amp;pid=916cbfea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6318504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8" r="-4476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4_AN.75_1#8e91f2607?vop=1&amp;pid=916cbfead&amp;color=0,0,0&amp;tib=255,255,255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980" y="984250"/>
            <a:ext cx="3834765" cy="405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76_1#b493df8a3?vop=1&amp;pid=916cbfead&amp;color=0,0,0&amp;vtp=1&amp;bt=1&amp;bbb=1&amp;hb=1"/>
              <p:cNvSpPr/>
              <p:nvPr/>
            </p:nvSpPr>
            <p:spPr>
              <a:xfrm>
                <a:off x="896112" y="900000"/>
                <a:ext cx="10533888" cy="515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（2）今天小松鼠要对各储存点的干果进行检查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小松鼠沿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着格线走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），它从家出发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检查路线为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𝟗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𝟗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𝟖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检查完这些干果它决定休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息一会儿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，吃几颗干果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此时小松鼠已检查的干果依次为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此时它一共走了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松鼠继续前进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路线为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𝟔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𝟗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𝟕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)→(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𝟐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𝟏</m:t>
                        </m:r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依次检查的干果为(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76_1#b493df8a3?vop=1&amp;pid=916cbfea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51562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86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77_1#b493df8a3.bracket?vop=1&amp;pid=916cbfead&amp;color=0,0,0&amp;vpa=42&amp;vtp=1&amp;bbb=1"/>
          <p:cNvSpPr/>
          <p:nvPr/>
        </p:nvSpPr>
        <p:spPr>
          <a:xfrm>
            <a:off x="1053274" y="3851480"/>
            <a:ext cx="39639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榛子→核桃→开心果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78_1#b493df8a3.bracket?vop=1&amp;pid=916cbfead&amp;color=0,0,0&amp;vpa=43&amp;vtp=1&amp;bbb=1"/>
              <p:cNvSpPr/>
              <p:nvPr/>
            </p:nvSpPr>
            <p:spPr>
              <a:xfrm>
                <a:off x="8714549" y="4026041"/>
                <a:ext cx="935038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𝟕𝟎𝟎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78_1#b493df8a3.bracket?vop=1&amp;pid=916cbfead&amp;color=0,0,0&amp;vpa=4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4549" y="4026041"/>
                <a:ext cx="935038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47" t="-28" r="1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79_1#b493df8a3.bracket?vop=1&amp;pid=916cbfead&amp;color=0,0,0&amp;vpa=44&amp;vtp=1&amp;bbb=1"/>
          <p:cNvSpPr/>
          <p:nvPr/>
        </p:nvSpPr>
        <p:spPr>
          <a:xfrm>
            <a:off x="4317174" y="5324680"/>
            <a:ext cx="396398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松子→巴旦木→橡子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_BD#36412da1e?pid=db07a70d8&amp;color=0,0,0&amp;vtp=1&amp;bt=1&amp;bbb=1"/>
          <p:cNvSpPr/>
          <p:nvPr/>
        </p:nvSpPr>
        <p:spPr>
          <a:xfrm>
            <a:off x="896112" y="896112"/>
            <a:ext cx="10672763" cy="8036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五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解决问题。</a:t>
            </a:r>
            <a:endParaRPr lang="en-US" altLang="zh-CN" sz="3200" dirty="0"/>
          </a:p>
        </p:txBody>
      </p:sp>
      <p:sp>
        <p:nvSpPr>
          <p:cNvPr id="4" name="QM_3_BD.80_1#c2baedfa8?vop=1&amp;pid=36412da1e&amp;color=0,0,0&amp;vtp=1&amp;bbb=1&amp;hb=1"/>
          <p:cNvSpPr/>
          <p:nvPr/>
        </p:nvSpPr>
        <p:spPr>
          <a:xfrm>
            <a:off x="896112" y="1610199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阳光社区的居民们的生活丰富多彩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而数学就像一位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隐形的伙伴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，让我们一起走进社区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去看看社区里的数学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故事吧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！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81_1#d9c14333b?vop=1&amp;pid=c2baedfa8&amp;color=0,0,0&amp;vtp=1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聪聪一家积极践行低碳生活。他家汽车1月份耗油90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月份响应社区节能号召，比1月份节约了15升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社区科普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活动中提到私家车的二氧化碳排放量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𝐤𝐠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耗油量（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，聪聪家的汽车2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月份的二氧化碳排放量是多少千克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BD.81_1#d9c14333b?vop=1&amp;pid=c2baedfa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2779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2_1#d9c14333b?vop=1&amp;pid=c2baedfa8&amp;color=0,0,0&amp;vtp=1&amp;bbb=1"/>
              <p:cNvSpPr/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（升）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：聪聪家的汽车2月份的二氧化碳排放量是202.5千克。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2_1#d9c14333b?vop=1&amp;pid=c2baedf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3_1#7a7ae957c?vop=1&amp;pid=c2baedfa8&amp;color=0,0,0&amp;vtp=1&amp;bt=1&amp;bbb=1&amp;hb=1"/>
          <p:cNvSpPr/>
          <p:nvPr/>
        </p:nvSpPr>
        <p:spPr>
          <a:xfrm>
            <a:off x="896112" y="900000"/>
            <a:ext cx="10533888" cy="3683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明明是个小书虫，对知识充满渴望。他一直心仪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小故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事大道理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》这套书，共4本，售价127.6元。周末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他带着刚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好够买这套书的钱去社区书店买书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惊喜地发现书店正在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做促销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，现在这套书仅售110元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他盘算着用剩下的钱买每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1.6元的练字本，还能买几本？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84_1#7a7ae957c?vop=1&amp;pid=c2baedfa8&amp;color=0,0,0&amp;vtp=1&amp;bbb=1"/>
              <p:cNvSpPr/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（本）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：还能买11本。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84_1#7a7ae957c?vop=1&amp;pid=c2baedfa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013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85_1#05cfe3728?htil=6&amp;vop=1&amp;pid=c2baedfa8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2984" y="909144"/>
            <a:ext cx="353872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85_2#05cfe3728?htil=6&amp;sp=1&amp;vop=1&amp;pid=c2baedfa8&amp;color=0,0,0&amp;vtp=1&amp;bt=1&amp;bbb=1&amp;hb=1&amp;hs=1"/>
              <p:cNvSpPr/>
              <p:nvPr/>
            </p:nvSpPr>
            <p:spPr>
              <a:xfrm>
                <a:off x="896112" y="900000"/>
                <a:ext cx="6858000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社区的李大爷计划去深圳看望亲戚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准备乘坐南阳东至深圳北的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𝐆𝟏𝟏𝟓𝟏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高铁列车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，经查询这趟列车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9：27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从南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4_BD.85_2#05cfe3728?htil=6&amp;sp=1&amp;vop=1&amp;pid=c2baedfa8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6858000" cy="2209800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-730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BD.85_2#05cfe3728?htil=6&amp;sp=1&amp;vop=1&amp;pid=c2baedfa8&amp;color=0,0,0&amp;vtp=1&amp;bt=1&amp;bbb=1&amp;hb=1&amp;hs=1"/>
          <p:cNvSpPr/>
          <p:nvPr/>
        </p:nvSpPr>
        <p:spPr>
          <a:xfrm>
            <a:off x="899991" y="3153581"/>
            <a:ext cx="10536017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阳东站出发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，当天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17：41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抵达深圳北站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，全程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个站点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（包括起始站和终点站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）约1505千米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途中停靠总时间78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列车行驶中的平均速度约为多少呢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得数保留整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_BD#ed610c397?pid=db07a70d8&amp;color=0,0,0&amp;vtp=1&amp;bbb=1"/>
          <p:cNvSpPr/>
          <p:nvPr/>
        </p:nvSpPr>
        <p:spPr>
          <a:xfrm>
            <a:off x="896112" y="1610199"/>
            <a:ext cx="10533888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一、填空题。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1#caecb5eca?vop=1&amp;pid=ed610c397&amp;color=0,0,0&amp;vtp=1&amp;bbb=1&amp;hb=1"/>
              <p:cNvSpPr/>
              <p:nvPr/>
            </p:nvSpPr>
            <p:spPr>
              <a:xfrm>
                <a:off x="896112" y="2321145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位小数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保留一位小数约是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)；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的结果用循环小数的简便形式表示是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精确到百分位是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3_BD.1_1#caecb5eca?vop=1&amp;pid=ed610c39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21145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1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2_1#caecb5eca.bracket?vop=1&amp;pid=ed610c397&amp;color=0,0,0&amp;vpa=1&amp;vtp=1"/>
          <p:cNvSpPr/>
          <p:nvPr/>
        </p:nvSpPr>
        <p:spPr>
          <a:xfrm>
            <a:off x="4776152" y="2326225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3_1#caecb5eca.bracket?vop=1&amp;pid=ed610c397&amp;color=0,0,0&amp;vpa=2&amp;vtp=1&amp;bbb=1"/>
              <p:cNvSpPr/>
              <p:nvPr/>
            </p:nvSpPr>
            <p:spPr>
              <a:xfrm>
                <a:off x="1123124" y="3238817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3_1#caecb5eca.bracket?vop=1&amp;pid=ed610c397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124" y="3238817"/>
                <a:ext cx="84404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3" t="-62" r="6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4_1#caecb5eca.bracket?vop=1&amp;pid=ed610c397&amp;color=0,0,0&amp;vpa=3&amp;vtp=1&amp;bbb=1&amp;rh=48.6"/>
              <p:cNvSpPr/>
              <p:nvPr/>
            </p:nvSpPr>
            <p:spPr>
              <a:xfrm>
                <a:off x="1110424" y="3791966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4_1#caecb5eca.bracket?vop=1&amp;pid=ed610c397&amp;color=0,0,0&amp;vpa=3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424" y="3791966"/>
                <a:ext cx="1086930" cy="617220"/>
              </a:xfrm>
              <a:prstGeom prst="rect">
                <a:avLst/>
              </a:prstGeom>
              <a:blipFill rotWithShape="1">
                <a:blip r:embed="rId3"/>
                <a:stretch>
                  <a:fillRect l="-41" t="-62" r="23" b="-13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3_AN.5_1#caecb5eca.bracket?vop=1&amp;pid=ed610c397&amp;color=0,0,0&amp;vpa=4&amp;vtp=1&amp;bbb=1"/>
              <p:cNvSpPr/>
              <p:nvPr/>
            </p:nvSpPr>
            <p:spPr>
              <a:xfrm>
                <a:off x="5872924" y="3970845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3_AN.5_1#caecb5eca.bracket?vop=1&amp;pid=ed610c397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924" y="3970845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41" t="-37" r="23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AN.86_1#05cfe3728?vop=1&amp;pid=c2baedfa8&amp;color=0,0,0&amp;vtp=1&amp;bt=1&amp;bbb=1"/>
              <p:cNvSpPr/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17时41分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时27分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𝟕𝟖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时56分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时56分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𝟏𝟓𝟎𝟓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（千米/时）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：列车行驶中的平均速度约为217千米/时。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4_AN.86_1#05cfe3728?vop=1&amp;pid=c2baedfa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87_1#3204e01a3?sp=1&amp;vop=1&amp;pid=c2baedfa8&amp;color=0,0,0&amp;vtp=1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五一假期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赵磊一家自驾去社区周边的石景山风景区游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玩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QO_4_BD.87_2#3204e01a3?colgroup=25&amp;vop=1&amp;pid=c2baedfa8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2495628"/>
              <a:ext cx="10515600" cy="1965452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96545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风景区停车场收费有明确标准：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①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小时及以内5.5元</a:t>
                          </a:r>
                          <a:r>
                            <a:rPr lang="en-US" altLang="zh-CN" sz="32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超过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1小时的部分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每小时收费3.5元（不足1小时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按</a:t>
                          </a:r>
                          <a:r>
                            <a:rPr lang="en-US" altLang="zh-CN" sz="32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小</a:t>
                          </a:r>
                          <a:endParaRPr lang="en-US" altLang="zh-CN" sz="3200" b="1" i="0" smtClean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时计算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QO_4_BD.87_2#3204e01a3?colgroup=25&amp;vop=1&amp;pid=c2baedfa8&amp;color=0,0,0&amp;vtp=1&amp;bbb=1&amp;hb=1"/>
              <p:cNvGraphicFramePr>
                <a:graphicFrameLocks noGrp="1"/>
              </p:cNvGraphicFramePr>
              <p:nvPr/>
            </p:nvGraphicFramePr>
            <p:xfrm>
              <a:off x="896112" y="2495628"/>
              <a:ext cx="10515600" cy="1965452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19653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88_1#7cf6f3998?vop=1&amp;pid=3204e01a3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（1）他们停车3小时25分，应付多少钱？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89_1#7cf6f3998?vop=1&amp;pid=3204e01a3&amp;color=0,0,0&amp;vtp=1&amp;bbb=1"/>
              <p:cNvSpPr/>
              <p:nvPr/>
            </p:nvSpPr>
            <p:spPr>
              <a:xfrm>
                <a:off x="896112" y="1603927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3时25分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时25分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时25分按3时计算。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：应付16元。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AN.89_1#7cf6f3998?vop=1&amp;pid=3204e01a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03927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90_1#a64c9851c?vop=1&amp;pid=3204e01a3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（2）在离开停车场时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他们看到前面一辆红色轿车交费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19.5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赵磊想知道这辆红色轿车在停车场最多停了几小时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请你帮他算一算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AN.91_1#a64c9851c?vop=1&amp;pid=3204e01a3&amp;color=0,0,0&amp;vtp=1&amp;bbb=1"/>
              <p:cNvSpPr/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：这辆红色轿车在停车场最多停了5小时。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5_AN.91_1#a64c9851c?vop=1&amp;pid=3204e01a3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66281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6_1#ff3127008?vop=1&amp;pid=ed610c397&amp;color=0,0,0&amp;vtp=1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袋子里有10个红球、6个蓝球、4个黄球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如果从袋子里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任意摸出一个球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摸到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球的可能性最大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如果从袋子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里任意摸出两个球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种不同的可能。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3_AN.7_1#ff3127008.bracket?vop=1&amp;pid=ed610c397&amp;color=0,0,0&amp;vpa=5&amp;vtp=1"/>
          <p:cNvSpPr/>
          <p:nvPr/>
        </p:nvSpPr>
        <p:spPr>
          <a:xfrm>
            <a:off x="5133149" y="1641680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8_1#ff3127008.bracket?vop=1&amp;pid=ed610c397&amp;color=0,0,0&amp;vpa=6&amp;vtp=1&amp;bbb=1"/>
              <p:cNvSpPr/>
              <p:nvPr/>
            </p:nvSpPr>
            <p:spPr>
              <a:xfrm>
                <a:off x="5202999" y="254141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8_1#ff3127008.bracket?vop=1&amp;pid=ed610c397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999" y="2541411"/>
                <a:ext cx="449263" cy="508000"/>
              </a:xfrm>
              <a:prstGeom prst="rect">
                <a:avLst/>
              </a:prstGeom>
              <a:blipFill rotWithShape="1">
                <a:blip r:embed="rId1"/>
                <a:stretch>
                  <a:fillRect l="-99" t="-28" r="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9_1#9938d7564?vop=1&amp;pid=ed610c397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小张的位置在第3列、第4行，用数对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小李的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位置在第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4列、第3行，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可以用数对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方的位置用数对表示是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小方在第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列、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9_1#9938d7564?vop=1&amp;pid=ed610c39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r="-450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10_1#9938d7564.blank?vop=1&amp;pid=ed610c397&amp;color=0,0,0&amp;vpa=7&amp;vtp=1"/>
          <p:cNvSpPr/>
          <p:nvPr/>
        </p:nvSpPr>
        <p:spPr>
          <a:xfrm>
            <a:off x="7439788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QB_3_AN.11_1#9938d7564.blank?vop=1&amp;pid=ed610c397&amp;color=0,0,0&amp;vpa=8&amp;vtp=1"/>
          <p:cNvSpPr/>
          <p:nvPr/>
        </p:nvSpPr>
        <p:spPr>
          <a:xfrm>
            <a:off x="8457374" y="1603580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12_1#9938d7564.bracket?vop=1&amp;pid=ed610c397&amp;color=0,0,0&amp;vpa=9&amp;vtp=1&amp;bbb=1"/>
              <p:cNvSpPr/>
              <p:nvPr/>
            </p:nvSpPr>
            <p:spPr>
              <a:xfrm>
                <a:off x="8217153" y="254141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12_1#9938d7564.bracket?vop=1&amp;pid=ed610c397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7153" y="2541411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56" t="-28" r="12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13_1#9938d7564.bracket?vop=1&amp;pid=ed610c397&amp;color=0,0,0&amp;vpa=10&amp;vtp=1&amp;bbb=1"/>
              <p:cNvSpPr/>
              <p:nvPr/>
            </p:nvSpPr>
            <p:spPr>
              <a:xfrm>
                <a:off x="10325353" y="254141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13_1#9938d7564.bracket?vop=1&amp;pid=ed610c397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5353" y="2541411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6" t="-28" r="12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4_1#af0dca5ac?vop=1&amp;pid=ed610c397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4_1#af0dca5ac?vop=1&amp;pid=ed610c3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3_AN.15_1#af0dca5ac.bracket?vop=1&amp;pid=ed610c397&amp;color=0,0,0&amp;vpa=11&amp;vtp=1&amp;bbb=1"/>
          <p:cNvSpPr/>
          <p:nvPr/>
        </p:nvSpPr>
        <p:spPr>
          <a:xfrm>
            <a:off x="4415980" y="896112"/>
            <a:ext cx="10064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37.5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16_1#af0dca5ac.bracket?vop=1&amp;pid=ed610c397&amp;color=0,0,0&amp;vpa=12&amp;vtp=1&amp;bbb=1"/>
              <p:cNvSpPr/>
              <p:nvPr/>
            </p:nvSpPr>
            <p:spPr>
              <a:xfrm>
                <a:off x="7125843" y="107524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16_1#af0dca5ac.bracket?vop=1&amp;pid=ed610c397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843" y="1075245"/>
                <a:ext cx="844042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0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7_1#646f7dc1a?vop=1&amp;pid=ed610c397&amp;color=0,0,0&amp;vtp=1&amp;bt=1&amp;bbb=1&amp;hb=1"/>
              <p:cNvSpPr/>
              <p:nvPr/>
            </p:nvSpPr>
            <p:spPr>
              <a:xfrm>
                <a:off x="896112" y="896113"/>
                <a:ext cx="10533888" cy="1701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𝟑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1.353535、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𝟑𝟑𝟓𝟑𝟑𝟓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⋯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循环小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数有(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这四个数中最大的数是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7_1#646f7dc1a?vop=1&amp;pid=ed610c39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3"/>
                <a:ext cx="10533888" cy="17018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18_1#646f7dc1a.bracket?vop=1&amp;pid=ed610c397&amp;color=0,0,0&amp;vpa=13&amp;vtp=1&amp;bbb=1"/>
              <p:cNvSpPr/>
              <p:nvPr/>
            </p:nvSpPr>
            <p:spPr>
              <a:xfrm>
                <a:off x="1939099" y="2045398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18_1#646f7dc1a.bracket?vop=1&amp;pid=ed610c397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099" y="2045398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99" t="-12" r="2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19_1#646f7dc1a.bracket?vop=1&amp;pid=ed610c397&amp;color=0,0,0&amp;vpa=14&amp;vtp=1&amp;bbb=1&amp;rh=48.6"/>
              <p:cNvSpPr/>
              <p:nvPr/>
            </p:nvSpPr>
            <p:spPr>
              <a:xfrm>
                <a:off x="7706488" y="1866519"/>
                <a:ext cx="1086930" cy="617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limUpp>
                      <m:limUppPr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19_1#646f7dc1a.bracket?vop=1&amp;pid=ed610c397&amp;color=0,0,0&amp;vpa=14&amp;vtp=1&amp;bbb=1&amp;rh=48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6488" y="1866519"/>
                <a:ext cx="1086930" cy="617220"/>
              </a:xfrm>
              <a:prstGeom prst="rect">
                <a:avLst/>
              </a:prstGeom>
              <a:blipFill rotWithShape="1">
                <a:blip r:embed="rId3"/>
                <a:stretch>
                  <a:fillRect l="-12" t="-41" r="53" b="-17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0_1#492f008a2?vop=1&amp;pid=ed610c397&amp;color=0,0,0&amp;vtp=1&amp;bt=1&amp;bbb=1"/>
              <p:cNvSpPr/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0_1#492f008a2?vop=1&amp;pid=ed610c39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90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0_1#492f008a2?vop=1&amp;pid=ed610c397&amp;color=0,0,0&amp;tib=255,255,255&amp;iip=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719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0_2#492f008a2?vop=1&amp;pid=ed610c397&amp;color=0,0,0&amp;tib=255,255,255&amp;vip=15#17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24038"/>
            <a:ext cx="10497312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WB.21_1#492f008a2.white_block?vop=1&amp;pid=ed610c397&amp;color=0,0,0&amp;vpa=15&amp;vtp=1"/>
          <p:cNvSpPr/>
          <p:nvPr/>
        </p:nvSpPr>
        <p:spPr>
          <a:xfrm>
            <a:off x="2532888" y="2061782"/>
            <a:ext cx="283464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3_WB.22_1#492f008a2.white_block?vop=1&amp;pid=ed610c397&amp;color=0,0,0&amp;vpa=16&amp;vtp=1"/>
          <p:cNvSpPr/>
          <p:nvPr/>
        </p:nvSpPr>
        <p:spPr>
          <a:xfrm>
            <a:off x="6135624" y="2052638"/>
            <a:ext cx="274320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3_WB.23_1#492f008a2.white_block?vop=1&amp;pid=ed610c397&amp;color=0,0,0&amp;vpa=17&amp;vtp=1"/>
          <p:cNvSpPr/>
          <p:nvPr/>
        </p:nvSpPr>
        <p:spPr>
          <a:xfrm>
            <a:off x="9582912" y="2043494"/>
            <a:ext cx="320040" cy="23774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4_1#2480fdf2c?vop=1&amp;pid=ed610c397&amp;color=0,0,0&amp;vtp=1&amp;bt=1&amp;bbb=1&amp;hb=1"/>
              <p:cNvSpPr/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我们的身边藏着许多有趣的数学问题。一般情况下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个人脚的长度和鞋码的关系是脚长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（厘米）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鞋码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。范老师穿42码的皮鞋，由此推断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范老师的脚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厘米。人的身高大约是脚长的6.9倍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范老师的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身高大约是(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厘米。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24_1#2480fdf2c?vop=1&amp;pid=ed610c39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36830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25_1#2480fdf2c.bracket?vop=1&amp;pid=ed610c397&amp;color=0,0,0&amp;vpa=18&amp;vtp=1&amp;bbb=1"/>
              <p:cNvSpPr/>
              <p:nvPr/>
            </p:nvSpPr>
            <p:spPr>
              <a:xfrm>
                <a:off x="1913699" y="328715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25_1#2480fdf2c.bracket?vop=1&amp;pid=ed610c397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699" y="3287155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64" t="-78" r="6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AN.26_1#2480fdf2c.bracket?vop=1&amp;pid=ed610c397&amp;color=0,0,0&amp;vpa=19&amp;vtp=1&amp;bbb=1"/>
              <p:cNvSpPr/>
              <p:nvPr/>
            </p:nvSpPr>
            <p:spPr>
              <a:xfrm>
                <a:off x="3124963" y="4026041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𝟏𝟕𝟗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AN.26_1#2480fdf2c.bracket?vop=1&amp;pid=ed610c397&amp;color=0,0,0&amp;vpa=1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963" y="4026041"/>
                <a:ext cx="1329817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10" t="-28" r="19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3773</Words>
  <Application>WPS 演示</Application>
  <PresentationFormat>宽屏</PresentationFormat>
  <Paragraphs>314</Paragraphs>
  <Slides>34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黑体</vt:lpstr>
      <vt:lpstr>Cambria Math</vt:lpstr>
      <vt:lpstr>楷体</vt:lpstr>
      <vt:lpstr>Calibri</vt:lpstr>
      <vt:lpstr>Arial Unicode MS</vt:lpstr>
      <vt:lpstr>等线</vt:lpstr>
      <vt:lpstr>华文细黑</vt:lpstr>
      <vt:lpstr>华文宋体</vt:lpstr>
      <vt:lpstr>华文楷体</vt:lpstr>
      <vt:lpstr>华文仿宋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2025-06-23T02:42:00Z</dcterms:created>
  <dcterms:modified xsi:type="dcterms:W3CDTF">2025-06-26T08:15:07Z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9F834703BD2C49FB817DD3EEF0E5FE90_12</vt:lpwstr>
  </property>
  <property fmtid="{D5CDD505-2E9C-101B-9397-08002B2CF9AE}" pid="3" name="KSOProductBuildVer">
    <vt:lpwstr>2052-12.1.0.21541</vt:lpwstr>
  </property>
</Properties>
</file>