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7" r:id="rId13"/>
    <p:sldId id="268" r:id="rId14"/>
    <p:sldId id="270" r:id="rId15"/>
    <p:sldId id="272" r:id="rId16"/>
    <p:sldId id="273" r:id="rId17"/>
    <p:sldId id="274" r:id="rId18"/>
    <p:sldId id="275" r:id="rId19"/>
    <p:sldId id="276" r:id="rId20"/>
    <p:sldId id="278" r:id="rId21"/>
    <p:sldId id="279" r:id="rId22"/>
    <p:sldId id="280" r:id="rId2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8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8.jpeg"/><Relationship Id="rId1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2.png"/><Relationship Id="rId1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8_1#e12d70dda?vop=1&amp;pid=b0f9ff69a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解方程。（带*的要检验）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29_1#5d3ef1db4?vop=1&amp;pid=e12d70dda&amp;color=0,0,0&amp;bbb=1"/>
              <p:cNvSpPr/>
              <p:nvPr/>
            </p:nvSpPr>
            <p:spPr>
              <a:xfrm>
                <a:off x="896112" y="1603927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1.8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BD.29_1#5d3ef1db4?vop=1&amp;pid=e12d70dda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76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30_1#5d3ef1db4?vop=1&amp;pid=e12d70dda&amp;color=0,0,0&amp;bbb=1"/>
              <p:cNvSpPr/>
              <p:nvPr/>
            </p:nvSpPr>
            <p:spPr>
              <a:xfrm>
                <a:off x="896112" y="2320144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30_1#5d3ef1db4?vop=1&amp;pid=e12d70dda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20144"/>
                <a:ext cx="10533888" cy="698500"/>
              </a:xfrm>
              <a:prstGeom prst="rect">
                <a:avLst/>
              </a:prstGeom>
              <a:blipFill rotWithShape="1">
                <a:blip r:embed="rId2"/>
                <a:stretch>
                  <a:fillRect l="-1" t="-70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BD.31_1#e9c7dd06b?vop=1&amp;pid=e12d70dda&amp;color=0,0,0&amp;bbb=1"/>
              <p:cNvSpPr/>
              <p:nvPr/>
            </p:nvSpPr>
            <p:spPr>
              <a:xfrm>
                <a:off x="896112" y="3007023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BD.31_1#e9c7dd06b?vop=1&amp;pid=e12d70dda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007023"/>
                <a:ext cx="10533888" cy="698500"/>
              </a:xfrm>
              <a:prstGeom prst="rect">
                <a:avLst/>
              </a:prstGeom>
              <a:blipFill rotWithShape="1">
                <a:blip r:embed="rId3"/>
                <a:stretch>
                  <a:fillRect l="-1" t="-43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4_AN.32_1#e9c7dd06b?vop=1&amp;pid=e12d70dda&amp;color=0,0,0&amp;bbb=1"/>
              <p:cNvSpPr/>
              <p:nvPr/>
            </p:nvSpPr>
            <p:spPr>
              <a:xfrm>
                <a:off x="896112" y="3693902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检验略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4_AN.32_1#e9c7dd06b?vop=1&amp;pid=e12d70dda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693902"/>
                <a:ext cx="10533888" cy="723900"/>
              </a:xfrm>
              <a:prstGeom prst="rect">
                <a:avLst/>
              </a:prstGeom>
              <a:blipFill rotWithShape="1">
                <a:blip r:embed="rId4"/>
                <a:stretch>
                  <a:fillRect l="-1" t="-15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3_1#86d2c841d?vop=1&amp;pid=b0f9ff69a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看图列方程并求出方程的解。</a:t>
            </a:r>
            <a:endParaRPr lang="en-US" altLang="zh-CN" sz="3200" dirty="0"/>
          </a:p>
        </p:txBody>
      </p:sp>
      <p:sp>
        <p:nvSpPr>
          <p:cNvPr id="3" name="QO_4_BD.34_1#0fdecf96f?vop=1&amp;pid=86d2c841d&amp;color=0,0,0&amp;bbb=1"/>
          <p:cNvSpPr/>
          <p:nvPr/>
        </p:nvSpPr>
        <p:spPr>
          <a:xfrm>
            <a:off x="896112" y="1603927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endParaRPr lang="en-US" altLang="zh-CN" sz="3200" dirty="0"/>
          </a:p>
        </p:txBody>
      </p:sp>
      <p:pic>
        <p:nvPicPr>
          <p:cNvPr id="4" name="QO_4_BD.34_2#0fdecf96f?vop=1&amp;pid=86d2c841d&amp;color=0,0,0&amp;tib=255,255,25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6430" y="1734820"/>
            <a:ext cx="6285230" cy="1390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35_1#0fdecf96f?vop=1&amp;pid=86d2c841d&amp;color=0,0,0&amp;bt=1&amp;bbb=1"/>
              <p:cNvSpPr/>
              <p:nvPr/>
            </p:nvSpPr>
            <p:spPr>
              <a:xfrm>
                <a:off x="1431925" y="3332480"/>
                <a:ext cx="7277735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𝟏𝟏𝟓𝟎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35_1#0fdecf96f?vop=1&amp;pid=86d2c841d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1925" y="3332480"/>
                <a:ext cx="7277735" cy="28956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6_1#1e169e325?vop=1&amp;pid=86d2c841d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endParaRPr lang="en-US" altLang="zh-CN" sz="3200" dirty="0"/>
          </a:p>
        </p:txBody>
      </p:sp>
      <p:pic>
        <p:nvPicPr>
          <p:cNvPr id="3" name="QO_4_BD.36_2#1e169e325?vop=1&amp;pid=86d2c841d&amp;color=0,0,0&amp;tib=255,255,25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4400" y="626745"/>
            <a:ext cx="5436870" cy="2566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37_1#1e169e325?vop=1&amp;pid=86d2c841d&amp;color=0,0,0&amp;bt=1&amp;bbb=1"/>
              <p:cNvSpPr/>
              <p:nvPr/>
            </p:nvSpPr>
            <p:spPr>
              <a:xfrm>
                <a:off x="2184400" y="3361690"/>
                <a:ext cx="5699125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37_1#1e169e325?vop=1&amp;pid=86d2c841d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4400" y="3361690"/>
                <a:ext cx="5699125" cy="28956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8_1#aeda6a914?vop=1&amp;pid=b0f9ff69a&amp;color=0,0,0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32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全全和阳阳相约周日一起去书店。上午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9：00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两人分别从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家出发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，相向而行，全全每分钟走55米，阳阳每分钟走49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一段时间后两人恰好在书店相遇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他们是什么时间到达书店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？（先在图中画出书店大概的位置，再列方程解答）</a:t>
            </a:r>
            <a:endParaRPr lang="en-US" altLang="zh-CN" sz="32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39_1#aeda6a914?vop=1&amp;pid=b0f9ff69a&amp;color=0,0,0&amp;bt=1&amp;bbb=1"/>
              <p:cNvSpPr/>
              <p:nvPr/>
            </p:nvSpPr>
            <p:spPr>
              <a:xfrm>
                <a:off x="896112" y="1997837"/>
                <a:ext cx="10533888" cy="434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（合理即可）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：设他们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分钟后相遇。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𝟓𝟐𝟎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9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时5分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：他们是9：05到达书店的。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AN.39_1#aeda6a914?vop=1&amp;pid=b0f9ff69a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997837"/>
                <a:ext cx="10533888" cy="4343400"/>
              </a:xfrm>
              <a:prstGeom prst="rect">
                <a:avLst/>
              </a:prstGeom>
              <a:blipFill rotWithShape="1">
                <a:blip r:embed="rId1"/>
                <a:stretch>
                  <a:fillRect l="-1" t="-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38_2#aeda6a914?vop=1&amp;pid=b0f9ff69a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5085" y="891540"/>
            <a:ext cx="7769225" cy="128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40_1#dd599f171?vop=1&amp;pid=b0f9ff69a&amp;color=0,0,0&amp;bt=1&amp;bbb=1&amp;hb=1"/>
              <p:cNvSpPr/>
              <p:nvPr/>
            </p:nvSpPr>
            <p:spPr>
              <a:xfrm>
                <a:off x="896112" y="900000"/>
                <a:ext cx="10533888" cy="1828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火车A和火车B分别从相距930千米的两地同时出发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向而行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请你从下面选择出能列方程为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𝟑𝟎𝟎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𝟗𝟑𝟎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的条件，提出问题，并解答。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3_BD.40_1#dd599f171?vop=1&amp;pid=b0f9ff69a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828800"/>
              </a:xfrm>
              <a:prstGeom prst="rect">
                <a:avLst/>
              </a:prstGeom>
              <a:blipFill rotWithShape="1">
                <a:blip r:embed="rId1"/>
                <a:stretch>
                  <a:fillRect l="-1" t="-11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0" name="QB_3_BD.40_2#dd599f171?colgroup=25&amp;vop=1&amp;pid=b0f9ff69a&amp;color=0,0,0&amp;bbb=1"/>
          <p:cNvGraphicFramePr>
            <a:graphicFrameLocks noGrp="1"/>
          </p:cNvGraphicFramePr>
          <p:nvPr/>
        </p:nvGraphicFramePr>
        <p:xfrm>
          <a:off x="896112" y="2851227"/>
          <a:ext cx="10533888" cy="1851343"/>
        </p:xfrm>
        <a:graphic>
          <a:graphicData uri="http://schemas.openxmlformats.org/drawingml/2006/table">
            <a:tbl>
              <a:tblPr/>
              <a:tblGrid>
                <a:gridCol w="10533888"/>
              </a:tblGrid>
              <a:tr h="1851343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①火车A的速度为300千米/时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火车A和火车B1.5时后相遇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火车B的速度比火车A快20千米/时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QB_3_BD.40_3#dd599f171?sp=1&amp;vop=1&amp;pid=b0f9ff69a&amp;color=0,0,0&amp;bbb=1"/>
          <p:cNvSpPr/>
          <p:nvPr/>
        </p:nvSpPr>
        <p:spPr>
          <a:xfrm>
            <a:off x="896112" y="4832427"/>
            <a:ext cx="10533888" cy="1219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条件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</a:t>
            </a:r>
            <a:endParaRPr lang="en-US" altLang="zh-CN" sz="3200" dirty="0"/>
          </a:p>
          <a:p>
            <a:pPr latinLnBrk="1">
              <a:lnSpc>
                <a:spcPts val="4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火车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B的速度是多少千米/时？</a:t>
            </a:r>
            <a:endParaRPr lang="en-US" altLang="zh-CN" sz="3200" dirty="0"/>
          </a:p>
        </p:txBody>
      </p:sp>
      <p:sp>
        <p:nvSpPr>
          <p:cNvPr id="5" name="QB_3_AN.41_1#dd599f171.blank?vop=1&amp;pid=b0f9ff69a&amp;color=0,0,0&amp;vpa=16&amp;bbb=1"/>
          <p:cNvSpPr/>
          <p:nvPr/>
        </p:nvSpPr>
        <p:spPr>
          <a:xfrm>
            <a:off x="2137538" y="4799216"/>
            <a:ext cx="1111250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①②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AN.42_1#dd599f171?vop=1&amp;pid=b0f9ff69a&amp;color=0,0,0&amp;bt=1&amp;bbb=1"/>
              <p:cNvSpPr/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解：设火车B的速度是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千米/时。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𝟗𝟑𝟎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𝟑𝟐𝟎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：火车B的速度是320千米/时。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3_AN.42_1#dd599f171?vop=1&amp;pid=b0f9ff69a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43_1#323cf1d8e?vop=1&amp;pid=b0f9ff69a&amp;color=0,0,0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下面是一张残缺的发票。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请根据信息计算桌子的单价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列方程解答）</a:t>
            </a:r>
            <a:endParaRPr lang="en-US" altLang="zh-CN" sz="3200" dirty="0"/>
          </a:p>
        </p:txBody>
      </p:sp>
      <p:pic>
        <p:nvPicPr>
          <p:cNvPr id="3" name="QO_3_BD.43_2#323cf1d8e?vop=1&amp;pid=b0f9ff69a&amp;color=0,0,0&amp;tib=255,255,25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2956" y="2495628"/>
            <a:ext cx="5431710" cy="344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44_1#323cf1d8e?vop=1&amp;pid=b0f9ff69a&amp;color=0,0,0&amp;bt=1&amp;bbb=1"/>
              <p:cNvSpPr/>
              <p:nvPr/>
            </p:nvSpPr>
            <p:spPr>
              <a:xfrm>
                <a:off x="6852285" y="2372995"/>
                <a:ext cx="4577715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解：设每张桌子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𝟏𝟗𝟖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：每张桌子55元。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3_AN.44_1#323cf1d8e?vop=1&amp;pid=b0f9ff69a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2285" y="2372995"/>
                <a:ext cx="4577715" cy="28956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45_1#edaa508a5?vop=1&amp;pid=b0f9ff69a&amp;color=0,0,0&amp;bt=1&amp;bbb=1&amp;hb=1"/>
          <p:cNvSpPr/>
          <p:nvPr/>
        </p:nvSpPr>
        <p:spPr>
          <a:xfrm>
            <a:off x="896112" y="900000"/>
            <a:ext cx="10533888" cy="2590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青藏铁路是世界上海拔最高、线路最长的高原铁路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起青海西宁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，西至西藏拉萨，全长1956千米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两列火车分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别从拉萨和西宁同时出发相向而行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已知快车的速度为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90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/时，慢车的速度为73千米/时。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46_1#16e8a1d6b?sp=1&amp;vop=1&amp;pid=edaa508a5&amp;color=0,0,0&amp;bbb=1"/>
              <p:cNvSpPr/>
              <p:nvPr/>
            </p:nvSpPr>
            <p:spPr>
              <a:xfrm>
                <a:off x="896112" y="3521881"/>
                <a:ext cx="10533888" cy="622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（1）估计两车在何处相遇，在图中用“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”标出。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BD.46_1#16e8a1d6b?sp=1&amp;vop=1&amp;pid=edaa508a5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521881"/>
                <a:ext cx="10533888" cy="622300"/>
              </a:xfrm>
              <a:prstGeom prst="rect">
                <a:avLst/>
              </a:prstGeom>
              <a:blipFill rotWithShape="1">
                <a:blip r:embed="rId1"/>
                <a:stretch>
                  <a:fillRect l="-1" t="-27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4_BD.46_2#16e8a1d6b?htil=1&amp;vop=1&amp;pid=edaa508a5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392" y="4737622"/>
            <a:ext cx="5266944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4_AN.47_1#16e8a1d6b?htil=1&amp;vop=1&amp;pid=edaa508a5&amp;color=0,0,0&amp;bbb=1"/>
          <p:cNvSpPr/>
          <p:nvPr/>
        </p:nvSpPr>
        <p:spPr>
          <a:xfrm>
            <a:off x="6117717" y="5141990"/>
            <a:ext cx="5266944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（合理即可）</a:t>
            </a:r>
            <a:endParaRPr lang="en-US" altLang="zh-CN" sz="3200" dirty="0"/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3881120" y="5041900"/>
            <a:ext cx="10160" cy="4667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8_1#e651443d9?sp=1&amp;vop=1&amp;pid=edaa508a5&amp;color=0,0,0&amp;bt=1&amp;bbb=1&amp;hb=1"/>
          <p:cNvSpPr/>
          <p:nvPr/>
        </p:nvSpPr>
        <p:spPr>
          <a:xfrm>
            <a:off x="895985" y="899795"/>
            <a:ext cx="10534015" cy="15373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（2）经过多少小时两车相遇？（先写出等量关系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再列方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程解答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49_1#e651443d9?vop=1&amp;pid=edaa508a5&amp;color=0,0,0&amp;bbb=1"/>
              <p:cNvSpPr/>
              <p:nvPr/>
            </p:nvSpPr>
            <p:spPr>
              <a:xfrm>
                <a:off x="896112" y="2437301"/>
                <a:ext cx="10533888" cy="2844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smtClean="0">
                    <a:solidFill>
                      <a:srgbClr val="FF0000"/>
                    </a:solidFill>
                    <a:latin typeface="楷体" panose="02010609060101010101" pitchFamily="34" charset="-122"/>
                    <a:ea typeface="楷体" panose="02010609060101010101" pitchFamily="34" charset="-122"/>
                    <a:cs typeface="楷体" panose="02010609060101010101" pitchFamily="34" charset="-122"/>
                    <a:sym typeface="+mn-ea"/>
                  </a:rPr>
                  <a:t>快车行驶的路程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楷体" panose="02010609060101010101" pitchFamily="34" charset="-122"/>
                    <a:ea typeface="楷体" panose="02010609060101010101" pitchFamily="34" charset="-122"/>
                    <a:cs typeface="楷体" panose="02010609060101010101" pitchFamily="34" charset="-122"/>
                    <a:sym typeface="+mn-ea"/>
                  </a:rPr>
                  <a:t>慢车行驶的路程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𝟏𝟗𝟓𝟔</m:t>
                    </m:r>
                  </m:oMath>
                </a14:m>
                <a:r>
                  <a:rPr lang="en-US" altLang="zh-CN" sz="3200" b="1" kern="0" spc="-99900" dirty="0" smtClean="0">
                    <a:solidFill>
                      <a:srgbClr val="FF0000"/>
                    </a:solidFill>
                    <a:latin typeface="楷体" panose="02010609060101010101" pitchFamily="34" charset="-122"/>
                    <a:ea typeface="楷体" panose="02010609060101010101" pitchFamily="34" charset="-122"/>
                    <a:cs typeface="楷体" panose="02010609060101010101" pitchFamily="34" charset="-122"/>
                    <a:sym typeface="+mn-ea"/>
                  </a:rPr>
                  <a:t> 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楷体" panose="02010609060101010101" pitchFamily="34" charset="-122"/>
                    <a:ea typeface="楷体" panose="02010609060101010101" pitchFamily="34" charset="-122"/>
                    <a:cs typeface="楷体" panose="02010609060101010101" pitchFamily="34" charset="-122"/>
                    <a:sym typeface="+mn-ea"/>
                  </a:rPr>
                  <a:t>千米</a:t>
                </a:r>
                <a:endParaRPr lang="en-US" altLang="zh-CN" sz="3200" b="1" i="0" dirty="0">
                  <a:solidFill>
                    <a:srgbClr val="FF0000"/>
                  </a:solidFill>
                  <a:latin typeface="楷体" panose="02010609060101010101" pitchFamily="34" charset="-122"/>
                  <a:ea typeface="楷体" panose="02010609060101010101" pitchFamily="34" charset="-122"/>
                  <a:cs typeface="楷体" panose="02010609060101010101" pitchFamily="34" charset="-122"/>
                </a:endParaRPr>
              </a:p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楷体" panose="02010609060101010101" pitchFamily="34" charset="-122"/>
                    <a:ea typeface="楷体" panose="02010609060101010101" pitchFamily="34" charset="-122"/>
                    <a:cs typeface="楷体" panose="02010609060101010101" pitchFamily="34" charset="-122"/>
                  </a:rPr>
                  <a:t>解：设经过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0000"/>
                    </a:solidFill>
                    <a:latin typeface="楷体" panose="02010609060101010101" pitchFamily="34" charset="-122"/>
                    <a:ea typeface="楷体" panose="02010609060101010101" pitchFamily="34" charset="-122"/>
                    <a:cs typeface="楷体" panose="02010609060101010101" pitchFamily="34" charset="-122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楷体" panose="02010609060101010101" pitchFamily="34" charset="-122"/>
                    <a:ea typeface="楷体" panose="02010609060101010101" pitchFamily="34" charset="-122"/>
                    <a:cs typeface="楷体" panose="02010609060101010101" pitchFamily="34" charset="-122"/>
                  </a:rPr>
                  <a:t>小时两车相遇。</a:t>
                </a:r>
                <a:endParaRPr lang="en-US" altLang="zh-CN" sz="3200" dirty="0">
                  <a:solidFill>
                    <a:srgbClr val="FF0000"/>
                  </a:solidFill>
                  <a:latin typeface="楷体" panose="02010609060101010101" pitchFamily="34" charset="-122"/>
                  <a:ea typeface="楷体" panose="02010609060101010101" pitchFamily="34" charset="-122"/>
                  <a:cs typeface="楷体" panose="02010609060101010101" pitchFamily="34" charset="-122"/>
                </a:endParaRPr>
              </a:p>
              <a:p>
                <a:pPr algn="l"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𝟗𝟎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𝟕𝟑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𝟏𝟗𝟓𝟔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0000"/>
                    </a:solidFill>
                    <a:latin typeface="楷体" panose="02010609060101010101" pitchFamily="34" charset="-122"/>
                    <a:ea typeface="楷体" panose="02010609060101010101" pitchFamily="34" charset="-122"/>
                    <a:cs typeface="楷体" panose="02010609060101010101" pitchFamily="34" charset="-122"/>
                  </a:rPr>
                  <a:t> </a:t>
                </a:r>
                <a:endParaRPr lang="en-US" altLang="zh-CN" sz="3200" dirty="0">
                  <a:solidFill>
                    <a:srgbClr val="FF0000"/>
                  </a:solidFill>
                  <a:latin typeface="楷体" panose="02010609060101010101" pitchFamily="34" charset="-122"/>
                  <a:ea typeface="楷体" panose="02010609060101010101" pitchFamily="34" charset="-122"/>
                  <a:cs typeface="楷体" panose="02010609060101010101" pitchFamily="34" charset="-122"/>
                </a:endParaRPr>
              </a:p>
              <a:p>
                <a:pPr algn="l"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0000"/>
                    </a:solidFill>
                    <a:latin typeface="楷体" panose="02010609060101010101" pitchFamily="34" charset="-122"/>
                    <a:ea typeface="楷体" panose="02010609060101010101" pitchFamily="34" charset="-122"/>
                    <a:cs typeface="楷体" panose="02010609060101010101" pitchFamily="34" charset="-122"/>
                  </a:rPr>
                  <a:t> </a:t>
                </a:r>
                <a:endParaRPr lang="en-US" altLang="zh-CN" sz="3200" dirty="0">
                  <a:solidFill>
                    <a:srgbClr val="FF0000"/>
                  </a:solidFill>
                  <a:latin typeface="楷体" panose="02010609060101010101" pitchFamily="34" charset="-122"/>
                  <a:ea typeface="楷体" panose="02010609060101010101" pitchFamily="34" charset="-122"/>
                  <a:cs typeface="楷体" panose="02010609060101010101" pitchFamily="34" charset="-122"/>
                </a:endParaRPr>
              </a:p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楷体" panose="02010609060101010101" pitchFamily="34" charset="-122"/>
                    <a:ea typeface="楷体" panose="02010609060101010101" pitchFamily="34" charset="-122"/>
                    <a:cs typeface="楷体" panose="02010609060101010101" pitchFamily="34" charset="-122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楷体" panose="02010609060101010101" pitchFamily="34" charset="-122"/>
                    <a:ea typeface="楷体" panose="02010609060101010101" pitchFamily="34" charset="-122"/>
                    <a:cs typeface="楷体" panose="02010609060101010101" pitchFamily="34" charset="-122"/>
                  </a:rPr>
                  <a:t>：经过12小时两车相遇。</a:t>
                </a:r>
                <a:endParaRPr lang="en-US" altLang="zh-CN" sz="3200" b="1" i="0" dirty="0">
                  <a:solidFill>
                    <a:srgbClr val="FF0000"/>
                  </a:solidFill>
                  <a:latin typeface="楷体" panose="02010609060101010101" pitchFamily="34" charset="-122"/>
                  <a:ea typeface="楷体" panose="02010609060101010101" pitchFamily="34" charset="-122"/>
                  <a:cs typeface="楷体" panose="02010609060101010101" pitchFamily="34" charset="-122"/>
                </a:endParaRPr>
              </a:p>
            </p:txBody>
          </p:sp>
        </mc:Choice>
        <mc:Fallback>
          <p:sp>
            <p:nvSpPr>
              <p:cNvPr id="3" name="QO_4_AN.49_1#e651443d9?vop=1&amp;pid=edaa508a5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37301"/>
                <a:ext cx="10533888" cy="28448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-249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0f9ff69a.fixed?pid=d856f9f57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总复习</a:t>
            </a:r>
            <a:endParaRPr lang="en-US" altLang="zh-CN" sz="4400" dirty="0"/>
          </a:p>
        </p:txBody>
      </p:sp>
      <p:sp>
        <p:nvSpPr>
          <p:cNvPr id="3" name="C_2_BD#b0f9ff69a.fixed?sp=1&amp;pid=d856f9f57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简易方程</a:t>
            </a:r>
            <a:endParaRPr lang="en-US" altLang="zh-CN" sz="1400" dirty="0"/>
          </a:p>
        </p:txBody>
      </p:sp>
      <p:sp>
        <p:nvSpPr>
          <p:cNvPr id="4" name="C_2#b0f9ff69a.fixed?pid=d856f9f57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3c502a3d0?vop=1&amp;pid=b0f9ff69a&amp;color=0,0,0&amp;bt=1&amp;bbb=1"/>
          <p:cNvSpPr/>
          <p:nvPr/>
        </p:nvSpPr>
        <p:spPr>
          <a:xfrm>
            <a:off x="896112" y="900000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2_1#f275bf9b2?vop=1&amp;pid=3c502a3d0&amp;color=0,0,0&amp;bbb=1&amp;hb=1"/>
              <p:cNvSpPr/>
              <p:nvPr/>
            </p:nvSpPr>
            <p:spPr>
              <a:xfrm>
                <a:off x="896112" y="1587035"/>
                <a:ext cx="10533888" cy="1422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（1）甲数是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，比乙数多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乙数是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两数的和是(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4_BD.2_1#f275bf9b2?vop=1&amp;pid=3c502a3d0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87035"/>
                <a:ext cx="10533888" cy="14224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3_1#f275bf9b2.bracket?vop=1&amp;pid=3c502a3d0&amp;color=0,0,0&amp;vpa=1&amp;bbb=1"/>
              <p:cNvSpPr/>
              <p:nvPr/>
            </p:nvSpPr>
            <p:spPr>
              <a:xfrm>
                <a:off x="7864729" y="1751089"/>
                <a:ext cx="1580261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3_1#f275bf9b2.bracket?vop=1&amp;pid=3c502a3d0&amp;color=0,0,0&amp;vpa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4729" y="1751089"/>
                <a:ext cx="1580261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16" t="-78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4_1#f275bf9b2.bracket?vop=1&amp;pid=3c502a3d0&amp;color=0,0,0&amp;vpa=2&amp;bbb=1"/>
              <p:cNvSpPr/>
              <p:nvPr/>
            </p:nvSpPr>
            <p:spPr>
              <a:xfrm>
                <a:off x="3086862" y="2454669"/>
                <a:ext cx="1823149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4_AN.4_1#f275bf9b2.bracket?vop=1&amp;pid=3c502a3d0&amp;color=0,0,0&amp;vpa=2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6862" y="2454669"/>
                <a:ext cx="1823149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7" t="-78" r="10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BD.5_1#72fe66462?vop=1&amp;pid=3c502a3d0&amp;color=0,0,0&amp;bbb=1&amp;hb=1"/>
              <p:cNvSpPr/>
              <p:nvPr/>
            </p:nvSpPr>
            <p:spPr>
              <a:xfrm>
                <a:off x="896112" y="3072935"/>
                <a:ext cx="10533888" cy="2133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（2）小明从家到学校共走1000米，他每分钟走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米，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分钟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走了(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米，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此时离学校还有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米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离学校还有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米。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4_BD.5_1#72fe66462?vop=1&amp;pid=3c502a3d0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072935"/>
                <a:ext cx="10533888" cy="2133600"/>
              </a:xfrm>
              <a:prstGeom prst="rect">
                <a:avLst/>
              </a:prstGeom>
              <a:blipFill rotWithShape="1">
                <a:blip r:embed="rId4"/>
                <a:stretch>
                  <a:fillRect l="-1" t="-8" r="-319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6_1#72fe66462.bracket?vop=1&amp;pid=3c502a3d0&amp;color=0,0,0&amp;vpa=3&amp;bbb=1"/>
              <p:cNvSpPr/>
              <p:nvPr/>
            </p:nvSpPr>
            <p:spPr>
              <a:xfrm>
                <a:off x="1913699" y="3942855"/>
                <a:ext cx="701675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4_AN.6_1#72fe66462.bracket?vop=1&amp;pid=3c502a3d0&amp;color=0,0,0&amp;vpa=3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3699" y="3942855"/>
                <a:ext cx="701675" cy="508000"/>
              </a:xfrm>
              <a:prstGeom prst="rect">
                <a:avLst/>
              </a:prstGeom>
              <a:blipFill rotWithShape="1">
                <a:blip r:embed="rId5"/>
                <a:stretch>
                  <a:fillRect l="-63" t="-28" r="63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7_1#72fe66462.bracket?vop=1&amp;pid=3c502a3d0&amp;color=0,0,0&amp;vpa=4&amp;bbb=1"/>
              <p:cNvSpPr/>
              <p:nvPr/>
            </p:nvSpPr>
            <p:spPr>
              <a:xfrm>
                <a:off x="6661913" y="3942855"/>
                <a:ext cx="215703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7_1#72fe66462.bracket?vop=1&amp;pid=3c502a3d0&amp;color=0,0,0&amp;vpa=4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1913" y="3942855"/>
                <a:ext cx="2157032" cy="508000"/>
              </a:xfrm>
              <a:prstGeom prst="rect">
                <a:avLst/>
              </a:prstGeom>
              <a:blipFill rotWithShape="1">
                <a:blip r:embed="rId6"/>
                <a:stretch>
                  <a:fillRect l="-6" t="-28" r="3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8_1#72fe66462.bracket?vop=1&amp;pid=3c502a3d0&amp;color=0,0,0&amp;vpa=5&amp;bbb=1"/>
              <p:cNvSpPr/>
              <p:nvPr/>
            </p:nvSpPr>
            <p:spPr>
              <a:xfrm>
                <a:off x="5208143" y="4653293"/>
                <a:ext cx="9350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𝟒𝟗𝟎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4_AN.8_1#72fe66462.bracket?vop=1&amp;pid=3c502a3d0&amp;color=0,0,0&amp;vpa=5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8143" y="4653293"/>
                <a:ext cx="935038" cy="508000"/>
              </a:xfrm>
              <a:prstGeom prst="rect">
                <a:avLst/>
              </a:prstGeom>
              <a:blipFill rotWithShape="1">
                <a:blip r:embed="rId7"/>
                <a:stretch>
                  <a:fillRect l="-54" t="-3" r="20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BD.9_1#1c4c58dfe?vop=1&amp;pid=3c502a3d0&amp;color=0,0,0&amp;bbb=1"/>
              <p:cNvSpPr/>
              <p:nvPr/>
            </p:nvSpPr>
            <p:spPr>
              <a:xfrm>
                <a:off x="896112" y="5257334"/>
                <a:ext cx="10533888" cy="685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的解是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0" name="QB_4_BD.9_1#1c4c58dfe?vop=1&amp;pid=3c502a3d0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5257334"/>
                <a:ext cx="10533888" cy="685800"/>
              </a:xfrm>
              <a:prstGeom prst="rect">
                <a:avLst/>
              </a:prstGeom>
              <a:blipFill rotWithShape="1">
                <a:blip r:embed="rId8"/>
                <a:stretch>
                  <a:fillRect l="-1" t="-25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4_AN.10_1#1c4c58dfe.bracket?vop=1&amp;pid=3c502a3d0&amp;color=0,0,0&amp;vpa=6&amp;bbb=1"/>
              <p:cNvSpPr/>
              <p:nvPr/>
            </p:nvSpPr>
            <p:spPr>
              <a:xfrm>
                <a:off x="8308722" y="5416055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4_AN.10_1#1c4c58dfe.bracket?vop=1&amp;pid=3c502a3d0&amp;color=0,0,0&amp;vpa=6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8722" y="5416055"/>
                <a:ext cx="692150" cy="508000"/>
              </a:xfrm>
              <a:prstGeom prst="rect">
                <a:avLst/>
              </a:prstGeom>
              <a:blipFill rotWithShape="1">
                <a:blip r:embed="rId9"/>
                <a:stretch>
                  <a:fillRect l="-55" t="-28" r="55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7" grpId="0" animBg="1" build="p"/>
      <p:bldP spid="8" grpId="0" animBg="1" build="p"/>
      <p:bldP spid="9" grpId="0" animBg="1" build="p"/>
      <p:bldP spid="11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1_1#6d46631bc?vop=1&amp;pid=3c502a3d0&amp;color=0,0,0&amp;bt=1&amp;bbb=1&amp;hb=1"/>
              <p:cNvSpPr/>
              <p:nvPr/>
            </p:nvSpPr>
            <p:spPr>
              <a:xfrm>
                <a:off x="896112" y="900000"/>
                <a:ext cx="10533888" cy="4419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（4）在人体雕塑创作中，为了创造出最美的视觉效果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计的雕塑下半身高度通常是上半身高度的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1.6倍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按照这样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的要求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，要创作一个下半身是3.2米的人体雕塑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它的上半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身要设计成多少米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等量关系是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           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设它的上半身要设计成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米，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可列方程为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11_1#6d46631bc?vop=1&amp;pid=3c502a3d0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4419600"/>
              </a:xfrm>
              <a:prstGeom prst="rect">
                <a:avLst/>
              </a:prstGeom>
              <a:blipFill rotWithShape="1">
                <a:blip r:embed="rId1"/>
                <a:stretch>
                  <a:fillRect l="-1" t="-5" r="-2924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12_1#6d46631bc.bracket?vop=1&amp;pid=3c502a3d0&amp;color=0,0,0&amp;vpa=7&amp;bbb=1"/>
              <p:cNvSpPr/>
              <p:nvPr/>
            </p:nvSpPr>
            <p:spPr>
              <a:xfrm>
                <a:off x="1065974" y="4014802"/>
                <a:ext cx="988961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创作的雕塑上半身高度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创作的雕塑下半身高度</a:t>
                </a:r>
                <a:endParaRPr lang="en-US" altLang="zh-CN" sz="3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QB_4_AN.12_1#6d46631bc.bracket?vop=1&amp;pid=3c502a3d0&amp;color=0,0,0&amp;vpa=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974" y="4014802"/>
                <a:ext cx="9889617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4" t="-65" r="6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13_1#6d46631bc.bracket?vop=1&amp;pid=3c502a3d0&amp;color=0,0,0&amp;vpa=8&amp;bbb=1"/>
              <p:cNvSpPr/>
              <p:nvPr/>
            </p:nvSpPr>
            <p:spPr>
              <a:xfrm>
                <a:off x="8204963" y="4758069"/>
                <a:ext cx="224567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13_1#6d46631bc.bracket?vop=1&amp;pid=3c502a3d0&amp;color=0,0,0&amp;vpa=8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4963" y="4758069"/>
                <a:ext cx="2245678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6" t="-3" r="20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4_1#72c4bf00c?vop=1&amp;pid=3c502a3d0&amp;color=0,0,0&amp;bt=1&amp;bbb=1&amp;hb=1"/>
              <p:cNvSpPr/>
              <p:nvPr/>
            </p:nvSpPr>
            <p:spPr>
              <a:xfrm>
                <a:off x="896112" y="900000"/>
                <a:ext cx="10533888" cy="4419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（5）科学家研究了一种有趣的身高预测法：如果用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成人后的身高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表示11岁时的身高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男生可用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𝟑𝟖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、女生可用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来推算成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人后的身高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（单位：厘米）。小明的哥哥今年11岁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身高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140厘米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用这样的方法可预测他成人后的身高约是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厘米。（保留整数）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14_1#72c4bf00c?vop=1&amp;pid=3c502a3d0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4419600"/>
              </a:xfrm>
              <a:prstGeom prst="rect">
                <a:avLst/>
              </a:prstGeom>
              <a:blipFill rotWithShape="1">
                <a:blip r:embed="rId1"/>
                <a:stretch>
                  <a:fillRect l="-1" t="-5" r="-163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15_1#72c4bf00c.bracket?vop=1&amp;pid=3c502a3d0&amp;color=0,0,0&amp;vpa=9&amp;bbb=1"/>
              <p:cNvSpPr/>
              <p:nvPr/>
            </p:nvSpPr>
            <p:spPr>
              <a:xfrm>
                <a:off x="1085024" y="4758069"/>
                <a:ext cx="9350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𝟏𝟕𝟑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15_1#72c4bf00c.bracket?vop=1&amp;pid=3c502a3d0&amp;color=0,0,0&amp;vpa=9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5024" y="4758069"/>
                <a:ext cx="935038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47" t="-3" r="14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6_1#13fedfb36?sp=1&amp;vop=1&amp;pid=3c502a3d0&amp;color=0,0,0&amp;bt=1&amp;bbb=1&amp;hb=1"/>
              <p:cNvSpPr/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（6）如图，用火柴棒搭正方形，搭6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个正方形需要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)根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火柴棒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，照此规律接着搭，搭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个正方形需要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)根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火柴棒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16_1#13fedfb36?sp=1&amp;vop=1&amp;pid=3c502a3d0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r="-561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4_BD.16_2#13fedfb36?vop=1&amp;pid=3c502a3d0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1952" y="3225800"/>
            <a:ext cx="8531352" cy="162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17_1#13fedfb36.bracket?vop=1&amp;pid=3c502a3d0&amp;color=0,0,0&amp;vpa=10&amp;bbb=1"/>
              <p:cNvSpPr/>
              <p:nvPr/>
            </p:nvSpPr>
            <p:spPr>
              <a:xfrm>
                <a:off x="10071863" y="1080325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17_1#13fedfb36.bracket?vop=1&amp;pid=3c502a3d0&amp;color=0,0,0&amp;vpa=1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71863" y="1080325"/>
                <a:ext cx="69215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18" t="-37" r="18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18_1#13fedfb36.bracket?vop=1&amp;pid=3c502a3d0&amp;color=0,0,0&amp;vpa=11&amp;bbb=1"/>
              <p:cNvSpPr/>
              <p:nvPr/>
            </p:nvSpPr>
            <p:spPr>
              <a:xfrm>
                <a:off x="9151113" y="1819211"/>
                <a:ext cx="143948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4_AN.18_1#13fedfb36.bracket?vop=1&amp;pid=3c502a3d0&amp;color=0,0,0&amp;vpa=1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51113" y="1819211"/>
                <a:ext cx="1439482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9" t="-112" r="5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9_1#e75ed29d8?vop=1&amp;pid=b0f9ff69a&amp;color=0,0,0&amp;bt=1&amp;bbb=1"/>
          <p:cNvSpPr/>
          <p:nvPr/>
        </p:nvSpPr>
        <p:spPr>
          <a:xfrm>
            <a:off x="896112" y="900000"/>
            <a:ext cx="10533888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选择题。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BD.20_1#8b2fc5a04?vop=1&amp;pid=e75ed29d8&amp;color=0,0,0&amp;bbb=1&amp;hb=1"/>
              <p:cNvSpPr/>
              <p:nvPr/>
            </p:nvSpPr>
            <p:spPr>
              <a:xfrm>
                <a:off x="896112" y="1506771"/>
                <a:ext cx="10533888" cy="1219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是不为0的数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你认为下面式子表示的结果最大的是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C_4_BD.20_1#8b2fc5a04?vop=1&amp;pid=e75ed29d8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06771"/>
                <a:ext cx="10533888" cy="1219200"/>
              </a:xfrm>
              <a:prstGeom prst="rect">
                <a:avLst/>
              </a:prstGeom>
              <a:blipFill rotWithShape="1">
                <a:blip r:embed="rId1"/>
                <a:stretch>
                  <a:fillRect l="-1" t="-45" r="-265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AN.21_1#8b2fc5a04.bracket?vop=1&amp;pid=e75ed29d8&amp;color=0,0,0&amp;vpa=12"/>
          <p:cNvSpPr/>
          <p:nvPr/>
        </p:nvSpPr>
        <p:spPr>
          <a:xfrm>
            <a:off x="1205674" y="2116371"/>
            <a:ext cx="58896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20_2#8b2fc5a04.choices?vop=1&amp;pid=e75ed29d8&amp;color=0,0,0&amp;bbb=1"/>
              <p:cNvSpPr/>
              <p:nvPr/>
            </p:nvSpPr>
            <p:spPr>
              <a:xfrm>
                <a:off x="896112" y="2789471"/>
                <a:ext cx="10533888" cy="1231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C_4_BD.20_2#8b2fc5a04.choices?vop=1&amp;pid=e75ed29d8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789471"/>
                <a:ext cx="10533888" cy="1231900"/>
              </a:xfrm>
              <a:prstGeom prst="rect">
                <a:avLst/>
              </a:prstGeom>
              <a:blipFill rotWithShape="1">
                <a:blip r:embed="rId2"/>
                <a:stretch>
                  <a:fillRect l="-1" t="-45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BD.22_1#f4999b61d?vop=1&amp;pid=e75ed29d8&amp;color=0,0,0&amp;bbb=1&amp;hb=1"/>
              <p:cNvSpPr/>
              <p:nvPr/>
            </p:nvSpPr>
            <p:spPr>
              <a:xfrm>
                <a:off x="896112" y="4072171"/>
                <a:ext cx="10533888" cy="1219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（2）一个两位数，它的个位上的数字是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十位上的数字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这个两位数是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C_4_BD.22_1#f4999b61d?vop=1&amp;pid=e75ed29d8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072171"/>
                <a:ext cx="10533888" cy="1219200"/>
              </a:xfrm>
              <a:prstGeom prst="rect">
                <a:avLst/>
              </a:prstGeom>
              <a:blipFill rotWithShape="1">
                <a:blip r:embed="rId3"/>
                <a:stretch>
                  <a:fillRect l="-1" t="-45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4_AN.23_1#f4999b61d.bracket?vop=1&amp;pid=e75ed29d8&amp;color=0,0,0&amp;vpa=13"/>
          <p:cNvSpPr/>
          <p:nvPr/>
        </p:nvSpPr>
        <p:spPr>
          <a:xfrm>
            <a:off x="4733099" y="4681771"/>
            <a:ext cx="588963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C_4_BD.22_2#f4999b61d.choices?vop=1&amp;pid=e75ed29d8&amp;color=0,0,0&amp;bbb=1"/>
              <p:cNvSpPr/>
              <p:nvPr/>
            </p:nvSpPr>
            <p:spPr>
              <a:xfrm>
                <a:off x="896112" y="5354871"/>
                <a:ext cx="10533888" cy="596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4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579370" algn="l"/>
                    <a:tab pos="4638040" algn="l"/>
                    <a:tab pos="768731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𝒎𝒏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8" name="QC_4_BD.22_2#f4999b61d.choices?vop=1&amp;pid=e75ed29d8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5354871"/>
                <a:ext cx="10533888" cy="596900"/>
              </a:xfrm>
              <a:prstGeom prst="rect">
                <a:avLst/>
              </a:prstGeom>
              <a:blipFill rotWithShape="1">
                <a:blip r:embed="rId4"/>
                <a:stretch>
                  <a:fillRect l="-1" t="-92" b="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7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24_1#9dbffd157?vop=1&amp;pid=e75ed29d8&amp;color=0,0,0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（3）“一个长方形游泳池长50米，宽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米，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占地面积为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1500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平方米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。”下面的方程中，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正确的是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4_BD.24_1#9dbffd157?vop=1&amp;pid=e75ed29d8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r="-127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5_1#9dbffd157.bracket?vop=1&amp;pid=e75ed29d8&amp;color=0,0,0&amp;vpa=14"/>
          <p:cNvSpPr/>
          <p:nvPr/>
        </p:nvSpPr>
        <p:spPr>
          <a:xfrm>
            <a:off x="7528688" y="1641680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24_2#9dbffd157.choices?vop=1&amp;pid=e75ed29d8&amp;color=0,0,0&amp;bbb=1"/>
              <p:cNvSpPr/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𝟏𝟓𝟎𝟎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𝟏𝟓𝟎𝟎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4_BD.24_2#9dbffd157.choices?vop=1&amp;pid=e75ed29d8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6_1#8def9577a?sp=1&amp;vop=1&amp;pid=e75ed29d8&amp;color=0,0,0&amp;bt=1&amp;bbb=1&amp;hb=1"/>
          <p:cNvSpPr/>
          <p:nvPr/>
        </p:nvSpPr>
        <p:spPr>
          <a:xfrm>
            <a:off x="828802" y="74125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（4）给下面的应用题补上问题，使方程成立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小妍同学计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划背诵唐诗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300首，已经背诵了60天，还剩下120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首没背诵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BD.26_2#8def9577a?vop=1&amp;pid=e75ed29d8&amp;color=0,0,0&amp;bt=1&amp;bbb=1&amp;hb=1"/>
              <p:cNvSpPr/>
              <p:nvPr/>
            </p:nvSpPr>
            <p:spPr>
              <a:xfrm>
                <a:off x="767207" y="295105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解：设所求的未知数为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𝟑𝟎𝟎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横线上要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补的问题是(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C_4_BD.26_2#8def9577a?vop=1&amp;pid=e75ed29d8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207" y="295105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AN.27_1#8def9577a.bracket?vop=1&amp;pid=e75ed29d8&amp;color=0,0,0&amp;vpa=15"/>
          <p:cNvSpPr/>
          <p:nvPr/>
        </p:nvSpPr>
        <p:spPr>
          <a:xfrm>
            <a:off x="3116072" y="3687650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3200" dirty="0"/>
          </a:p>
        </p:txBody>
      </p:sp>
      <p:sp>
        <p:nvSpPr>
          <p:cNvPr id="5" name="QC_4_BD.26_3#8def9577a.choices?vop=1&amp;pid=e75ed29d8&amp;color=0,0,0&amp;bbb=1"/>
          <p:cNvSpPr/>
          <p:nvPr/>
        </p:nvSpPr>
        <p:spPr>
          <a:xfrm>
            <a:off x="828802" y="4176566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平均每天背诵了多少首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已经背诵了多少首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剩下的平均每天背诵多少首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还要背诵多少首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2471</Words>
  <Application>WPS 演示</Application>
  <PresentationFormat>宽屏</PresentationFormat>
  <Paragraphs>177</Paragraphs>
  <Slides>20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>MS Mincho</vt:lpstr>
      <vt:lpstr>Segoe Print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5</cp:revision>
  <dcterms:created xsi:type="dcterms:W3CDTF">2025-06-23T02:03:00Z</dcterms:created>
  <dcterms:modified xsi:type="dcterms:W3CDTF">2025-06-26T07:17:54Z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3DF8B5CF746B45AB8EFB2E7315E0C9C9_12</vt:lpwstr>
  </property>
  <property fmtid="{D5CDD505-2E9C-101B-9397-08002B2CF9AE}" pid="3" name="KSOProductBuildVer">
    <vt:lpwstr>2052-12.1.0.21541</vt:lpwstr>
  </property>
</Properties>
</file>