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5" r:id="rId32"/>
    <p:sldId id="286" r:id="rId33"/>
    <p:sldId id="287" r:id="rId34"/>
    <p:sldId id="289" r:id="rId35"/>
    <p:sldId id="290" r:id="rId36"/>
    <p:sldId id="291" r:id="rId37"/>
    <p:sldId id="293" r:id="rId38"/>
    <p:sldId id="294" r:id="rId39"/>
    <p:sldId id="295" r:id="rId40"/>
    <p:sldId id="296" r:id="rId41"/>
    <p:sldId id="297" r:id="rId4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fd204eef0a31a91e#tid=6854d3460ee0d4000948c59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  卷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3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5.png"/><Relationship Id="rId1" Type="http://schemas.openxmlformats.org/officeDocument/2006/relationships/image" Target="../media/image64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0.png"/><Relationship Id="rId1" Type="http://schemas.openxmlformats.org/officeDocument/2006/relationships/image" Target="../media/image6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20_1#2991a0d9c?iti=2&amp;htil=2&amp;vop=1&amp;pid=8a666efd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0254" y="909144"/>
            <a:ext cx="3429000" cy="32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3_BD.20_2#2991a0d9c?iti=2&amp;htil=2&amp;vop=1&amp;pid=8a666efda&amp;color=0,0,0&amp;vtp=1&amp;bbb=1"/>
          <p:cNvSpPr/>
          <p:nvPr/>
        </p:nvSpPr>
        <p:spPr>
          <a:xfrm>
            <a:off x="8925135" y="4291408"/>
            <a:ext cx="1519237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第8题图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20_3#2991a0d9c?htil=2&amp;sp=1&amp;vop=1&amp;pid=8a666efda&amp;color=0,0,0&amp;vtp=1&amp;bt=1&amp;bbb=1&amp;hb=1"/>
              <p:cNvSpPr/>
              <p:nvPr/>
            </p:nvSpPr>
            <p:spPr>
              <a:xfrm>
                <a:off x="896112" y="900000"/>
                <a:ext cx="6976872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一根竖直的木桩在距离地面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置折断了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，木桩顶端落在地面上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这时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两段木桩刚好围成一个直角三角形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得斜边上的高为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这根木桩的总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3_BD.20_3#2991a0d9c?htil=2&amp;sp=1&amp;vop=1&amp;pid=8a666efd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6976872" cy="3683000"/>
              </a:xfrm>
              <a:prstGeom prst="rect">
                <a:avLst/>
              </a:prstGeom>
              <a:blipFill rotWithShape="1">
                <a:blip r:embed="rId2"/>
                <a:stretch>
                  <a:fillRect l="-2" t="-6" r="-1107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21_1#2991a0d9c.bracket?vop=1&amp;pid=8a666efda&amp;color=0,0,0&amp;vpa=13&amp;vtp=1&amp;bbb=1"/>
          <p:cNvSpPr/>
          <p:nvPr/>
        </p:nvSpPr>
        <p:spPr>
          <a:xfrm>
            <a:off x="1869249" y="385148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18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22_1#08222143c?vop=1&amp;pid=8a666efda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王叔叔参加马拉松训练活动，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从海峡奥体中心出发后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每隔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有一个打卡点。当他回到起点时共打卡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起点处不打卡且无漏打卡）。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王叔叔一共跑了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22_1#08222143c?vop=1&amp;pid=8a666efd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430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23_1#08222143c.bracket?vop=1&amp;pid=8a666efda&amp;color=0,0,0&amp;vpa=14&amp;vtp=1&amp;bbb=1"/>
          <p:cNvSpPr/>
          <p:nvPr/>
        </p:nvSpPr>
        <p:spPr>
          <a:xfrm>
            <a:off x="9570213" y="237828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32.5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24_1#38f55fe21?iti=3&amp;htil=3&amp;vop=1&amp;pid=8a666efda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6830" y="909144"/>
            <a:ext cx="3355848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3_BD.24_2#38f55fe21?iti=3&amp;htil=3&amp;vop=1&amp;pid=8a666efda&amp;color=0,0,0&amp;vtp=1&amp;bbb=1"/>
          <p:cNvSpPr/>
          <p:nvPr/>
        </p:nvSpPr>
        <p:spPr>
          <a:xfrm>
            <a:off x="8823535" y="3495880"/>
            <a:ext cx="1722437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第10题图</a:t>
            </a:r>
            <a:endParaRPr lang="en-US" altLang="zh-CN" sz="3200" dirty="0"/>
          </a:p>
        </p:txBody>
      </p:sp>
      <p:sp>
        <p:nvSpPr>
          <p:cNvPr id="4" name="QB_3_BD.24_3#38f55fe21?htil=3&amp;sp=1&amp;vop=1&amp;pid=8a666efda&amp;color=0,0,0&amp;vtp=1&amp;bt=1&amp;bbb=1&amp;hb=1&amp;hs=1"/>
          <p:cNvSpPr/>
          <p:nvPr/>
        </p:nvSpPr>
        <p:spPr>
          <a:xfrm>
            <a:off x="896112" y="900000"/>
            <a:ext cx="7050024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我国古代数学名著《九章算术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记载了计算三角形面积的方法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半广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以乘正从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小可也试着求三角形的面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。如图所示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她沿着两条边的中点翻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折成一个长方形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测得长方形的长是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5" name="QB_3_AN.25_1#38f55fe21.bracket?vop=1&amp;pid=8a666efda&amp;color=0,0,0&amp;vpa=15&amp;vtp=1&amp;bbb=1"/>
          <p:cNvSpPr/>
          <p:nvPr/>
        </p:nvSpPr>
        <p:spPr>
          <a:xfrm>
            <a:off x="8192263" y="4626781"/>
            <a:ext cx="7016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48</a:t>
            </a:r>
            <a:endParaRPr lang="en-US" altLang="zh-CN" sz="3200" dirty="0"/>
          </a:p>
        </p:txBody>
      </p:sp>
      <p:sp>
        <p:nvSpPr>
          <p:cNvPr id="6" name="QB_3_BD.24_3#38f55fe21?htil=3&amp;sp=1&amp;vop=1&amp;pid=8a666efda&amp;color=0,0,0&amp;vtp=1&amp;bt=1&amp;bbb=1&amp;hb=1&amp;hs=1"/>
          <p:cNvSpPr/>
          <p:nvPr/>
        </p:nvSpPr>
        <p:spPr>
          <a:xfrm>
            <a:off x="896112" y="4626781"/>
            <a:ext cx="10536017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，宽是4厘米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这个三角形的面积是(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平方厘米。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d1fa3e2f3?pid=01620b889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二、选择题。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3_BD.26_1#20294cac6?vop=1&amp;pid=d1fa3e2f3&amp;color=0,0,0&amp;vtp=1&amp;bbb=1"/>
              <p:cNvSpPr/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根据乘法分配律，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C_3_BD.26_1#20294cac6?vop=1&amp;pid=d1fa3e2f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65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3_AN.27_1#20294cac6.bracket?vop=1&amp;pid=d1fa3e2f3&amp;color=0,0,0&amp;vpa=16&amp;vtp=1"/>
          <p:cNvSpPr/>
          <p:nvPr/>
        </p:nvSpPr>
        <p:spPr>
          <a:xfrm>
            <a:off x="7117144" y="1610199"/>
            <a:ext cx="588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26_2#20294cac6.choices?vop=1&amp;pid=d1fa3e2f3&amp;color=0,0,0&amp;vtp=1&amp;bbb=1"/>
              <p:cNvSpPr/>
              <p:nvPr/>
            </p:nvSpPr>
            <p:spPr>
              <a:xfrm>
                <a:off x="896112" y="2321145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512695" algn="l"/>
                    <a:tab pos="5241290" algn="l"/>
                    <a:tab pos="7982585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𝒙𝒚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𝒙𝒚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𝒚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3_BD.26_2#20294cac6.choices?vop=1&amp;pid=d1fa3e2f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21145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30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28_1#f92a3c1b0?sp=1&amp;vop=1&amp;pid=d1fa3e2f3&amp;color=0,0,0&amp;vtp=1&amp;bt=1&amp;bbb=1&amp;hb=1"/>
              <p:cNvSpPr/>
              <p:nvPr/>
            </p:nvSpPr>
            <p:spPr>
              <a:xfrm>
                <a:off x="896112" y="896113"/>
                <a:ext cx="10533888" cy="4622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下面说法正确的有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个。</a:t>
                </a:r>
                <a:endParaRPr lang="en-US" altLang="zh-CN" sz="32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①已知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𝒙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𝒂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循环小数一定是无限小数。</a:t>
                </a:r>
                <a:endParaRPr lang="en-US" altLang="zh-CN" sz="32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将三角形的底和高都扩大到原来的3倍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那么三角形的面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积扩大到原来的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6倍。</a:t>
                </a:r>
                <a:endParaRPr lang="en-US" altLang="zh-CN" sz="32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小可用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𝒎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根小棒摆了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个三角形，妈妈的手机钱包里有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元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。这两个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表示的数的范围是一样的。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28_1#f92a3c1b0?sp=1&amp;vop=1&amp;pid=d1fa3e2f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3"/>
                <a:ext cx="10533888" cy="4622800"/>
              </a:xfrm>
              <a:prstGeom prst="rect">
                <a:avLst/>
              </a:prstGeom>
              <a:blipFill rotWithShape="1">
                <a:blip r:embed="rId1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29_1#f92a3c1b0.bracket?vop=1&amp;pid=d1fa3e2f3&amp;color=0,0,0&amp;vpa=17&amp;vtp=1"/>
          <p:cNvSpPr/>
          <p:nvPr/>
        </p:nvSpPr>
        <p:spPr>
          <a:xfrm>
            <a:off x="5182362" y="903034"/>
            <a:ext cx="588963" cy="660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4" name="QC_3_BD.28_2#f92a3c1b0.choices?vop=1&amp;pid=d1fa3e2f3&amp;color=0,0,0&amp;vtp=1&amp;bbb=1"/>
          <p:cNvSpPr/>
          <p:nvPr/>
        </p:nvSpPr>
        <p:spPr>
          <a:xfrm>
            <a:off x="896112" y="5486400"/>
            <a:ext cx="10533888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0_1#718e47a3d?sp=1&amp;vop=1&amp;pid=d1fa3e2f3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卧室长5.2米，宽4.6米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竖式里的箭头指的是图中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部分的面积。</a:t>
            </a:r>
            <a:endParaRPr lang="en-US" altLang="zh-CN" sz="3200" dirty="0"/>
          </a:p>
        </p:txBody>
      </p:sp>
      <p:pic>
        <p:nvPicPr>
          <p:cNvPr id="3" name="QC_3_BD.30_2#718e47a3d?vop=1&amp;pid=d1fa3e2f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7105" y="2489200"/>
            <a:ext cx="6641046" cy="271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3_AN.31_1#718e47a3d.bracket?vop=1&amp;pid=d1fa3e2f3&amp;color=0,0,0&amp;vpa=18&amp;vtp=1"/>
          <p:cNvSpPr/>
          <p:nvPr/>
        </p:nvSpPr>
        <p:spPr>
          <a:xfrm>
            <a:off x="1218374" y="1637792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5" name="QC_3_BD.30_3#718e47a3d.choices?vop=1&amp;pid=d1fa3e2f3&amp;color=0,0,0&amp;vtp=1&amp;bbb=1"/>
          <p:cNvSpPr/>
          <p:nvPr/>
        </p:nvSpPr>
        <p:spPr>
          <a:xfrm>
            <a:off x="896112" y="534298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①③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②④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①④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2_1#3298b7124?vop=1&amp;pid=d1fa3e2f3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小玲和小明都想借阅班级图书《中华上下五千年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们打算用游戏来决定谁先借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做法公平的是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32_2#3298b7124.choices?vop=1&amp;pid=d1fa3e2f3&amp;color=0,0,0&amp;vtp=1&amp;bbb=1&amp;hb=1"/>
              <p:cNvSpPr/>
              <p:nvPr/>
            </p:nvSpPr>
            <p:spPr>
              <a:xfrm>
                <a:off x="896112" y="2429681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掷骰子，掷到的数字比3小就小玲先借阅，比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大就小明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先借阅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抽数字卡片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，抽到单数小玲先借阅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抽到双数小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明先借阅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3_BD.32_2#3298b7124.choices?vop=1&amp;pid=d1fa3e2f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1_1#718e47a3d.bracket?vop=1&amp;pid=d1fa3e2f3&amp;color=0,0,0&amp;vpa=18&amp;vtp=1"/>
          <p:cNvSpPr/>
          <p:nvPr/>
        </p:nvSpPr>
        <p:spPr>
          <a:xfrm>
            <a:off x="8981884" y="1636522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4_1#3298b7124.choices?vop=1&amp;pid=d1fa3e2f3&amp;color=0,0,0&amp;mp=1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摸球游戏，袋子里装材质完全一样的8个红球、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个黄球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5个白球，摸到红球小玲先借阅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摸到其他颜色的球小明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先借阅</a:t>
            </a:r>
            <a:endParaRPr lang="en-US" altLang="zh-CN" sz="3200" dirty="0"/>
          </a:p>
        </p:txBody>
      </p:sp>
      <p:sp>
        <p:nvSpPr>
          <p:cNvPr id="3" name="QC_3_BD.34_2#3298b7124.choices?vop=1&amp;pid=d1fa3e2f3&amp;color=0,0,0&amp;mp=1&amp;vtp=1&amp;bbb=1&amp;hb=1"/>
          <p:cNvSpPr/>
          <p:nvPr/>
        </p:nvSpPr>
        <p:spPr>
          <a:xfrm>
            <a:off x="896112" y="3105228"/>
            <a:ext cx="10533888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9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525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转盘游戏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，转到灰色部分小玲先借阅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转到白色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部分小明先借阅</a:t>
            </a:r>
            <a:endParaRPr lang="en-US" altLang="zh-CN" sz="3200" dirty="0"/>
          </a:p>
        </p:txBody>
      </p:sp>
      <p:pic>
        <p:nvPicPr>
          <p:cNvPr id="4" name="QC_3_BD.34_2#3298b7124.choice_image?vop=1&amp;pid=d1fa3e2f3&amp;color=0,0,0&amp;mp=1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7362" y="3106371"/>
            <a:ext cx="1197864" cy="119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5_1#246045bb3?sp=1&amp;vop=1&amp;pid=d1fa3e2f3&amp;color=0,0,0&amp;vtp=1&amp;bt=1&amp;bbb=1"/>
              <p:cNvSpPr/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算式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的商大约在图中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35_1#246045bb3?sp=1&amp;vop=1&amp;pid=d1fa3e2f3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3_BD.35_2#246045bb3?vop=1&amp;pid=d1fa3e2f3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2736" y="1676146"/>
            <a:ext cx="5138928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3_AN.36_1#246045bb3.bracket?vop=1&amp;pid=d1fa3e2f3&amp;color=0,0,0&amp;vpa=20&amp;vtp=1"/>
          <p:cNvSpPr/>
          <p:nvPr/>
        </p:nvSpPr>
        <p:spPr>
          <a:xfrm>
            <a:off x="7210299" y="896112"/>
            <a:ext cx="56673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35_3#246045bb3.choices?vop=1&amp;pid=d1fa3e2f3&amp;color=0,0,0&amp;vtp=1&amp;bbb=1"/>
              <p:cNvSpPr/>
              <p:nvPr/>
            </p:nvSpPr>
            <p:spPr>
              <a:xfrm>
                <a:off x="896112" y="2857246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15895" algn="l"/>
                    <a:tab pos="5380990" algn="l"/>
                    <a:tab pos="8033385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𝒄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𝒅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3_BD.35_3#246045bb3.choices?vop=1&amp;pid=d1fa3e2f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857246"/>
                <a:ext cx="10533888" cy="723900"/>
              </a:xfrm>
              <a:prstGeom prst="rect">
                <a:avLst/>
              </a:prstGeom>
              <a:blipFill rotWithShape="1">
                <a:blip r:embed="rId3"/>
                <a:stretch>
                  <a:fillRect l="-1" t="-53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7_1#db0c509a6?vop=1&amp;pid=d1fa3e2f3&amp;color=0,0,0&amp;vtp=1&amp;bt=1&amp;bbb=1&amp;hb=1"/>
              <p:cNvSpPr/>
              <p:nvPr/>
            </p:nvSpPr>
            <p:spPr>
              <a:xfrm>
                <a:off x="896112" y="896112"/>
                <a:ext cx="10533888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下面的问题不能只用算式“16.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解决的是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37_1#db0c509a6?vop=1&amp;pid=d1fa3e2f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295400"/>
              </a:xfrm>
              <a:prstGeom prst="rect">
                <a:avLst/>
              </a:prstGeom>
              <a:blipFill rotWithShape="1">
                <a:blip r:embed="rId1"/>
                <a:stretch>
                  <a:fillRect l="-1" t="-1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38_1#db0c509a6.bracket?vop=1&amp;pid=d1fa3e2f3&amp;color=0,0,0&amp;vpa=21&amp;vtp=1"/>
          <p:cNvSpPr/>
          <p:nvPr/>
        </p:nvSpPr>
        <p:spPr>
          <a:xfrm>
            <a:off x="1218374" y="1547749"/>
            <a:ext cx="566738" cy="647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37_2#db0c509a6.choices?vop=1&amp;pid=d1fa3e2f3&amp;color=0,0,0&amp;vtp=1&amp;bbb=1&amp;hb=1"/>
              <p:cNvSpPr/>
              <p:nvPr/>
            </p:nvSpPr>
            <p:spPr>
              <a:xfrm>
                <a:off x="896112" y="2245453"/>
                <a:ext cx="10533888" cy="3886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一块平行四边形菜地的面积是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高是多少米</a:t>
                </a:r>
                <a:endParaRPr lang="en-US" altLang="zh-CN" sz="32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有一条红绳长16.2米，每3.24米剪一段，需要剪几次</a:t>
                </a:r>
                <a:endParaRPr lang="en-US" altLang="zh-CN" sz="32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一本练习册3.24元，陈老师用16.2元最多能买几本</a:t>
                </a:r>
                <a:endParaRPr lang="en-US" altLang="zh-CN" sz="32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小明家3月份用水16.2吨，小红家节约用水只用了3.24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吨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照这样计算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，小明家一个月的用水量够小红家用几个月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3_BD.37_2#db0c509a6.choices?vop=1&amp;pid=d1fa3e2f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45453"/>
                <a:ext cx="10533888" cy="3886200"/>
              </a:xfrm>
              <a:prstGeom prst="rect">
                <a:avLst/>
              </a:prstGeom>
              <a:blipFill rotWithShape="1">
                <a:blip r:embed="rId2"/>
                <a:stretch>
                  <a:fillRect l="-1" t="-2" r="-3599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01620b889.fixed?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评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价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4400" dirty="0"/>
          </a:p>
        </p:txBody>
      </p:sp>
      <p:sp>
        <p:nvSpPr>
          <p:cNvPr id="3" name="C_1_BD#01620b889.fixed?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期末学习质量评价卷</a:t>
            </a:r>
            <a:endParaRPr lang="en-US" altLang="zh-CN" sz="1400" dirty="0"/>
          </a:p>
        </p:txBody>
      </p:sp>
      <p:sp>
        <p:nvSpPr>
          <p:cNvPr id="4" name="C_1#01620b889.fixed?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</a:t>
            </a:r>
            <a:r>
              <a:rPr lang="en-US" altLang="zh-CN" sz="1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39_1#3d3905c01?vop=1&amp;pid=d1fa3e2f3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下面的数量关系能用方程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表示的是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39_1#3d3905c01?vop=1&amp;pid=d1fa3e2f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0_1#3d3905c01.bracket?vop=1&amp;pid=d1fa3e2f3&amp;color=0,0,0&amp;vpa=22&amp;vtp=1"/>
          <p:cNvSpPr/>
          <p:nvPr/>
        </p:nvSpPr>
        <p:spPr>
          <a:xfrm>
            <a:off x="1205674" y="1637792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4" name="QC_3_BD.39_2#3d3905c01.choices?vop=1&amp;pid=d1fa3e2f3&amp;color=0,0,0&amp;vtp=1&amp;bbb=1"/>
          <p:cNvSpPr/>
          <p:nvPr/>
        </p:nvSpPr>
        <p:spPr>
          <a:xfrm>
            <a:off x="896112" y="2430272"/>
            <a:ext cx="10533888" cy="3441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11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1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  <a:p>
            <a:pPr marL="0" marR="0" lvl="0" indent="0" defTabSz="914400" eaLnBrk="1" fontAlgn="auto" latinLnBrk="1" hangingPunct="1">
              <a:lnSpc>
                <a:spcPts val="161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81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89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3_BD.39_2#3d3905c01.choice_image?vop=1&amp;pid=d1fa3e2f3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7936" y="2425700"/>
            <a:ext cx="3099816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3_BD.39_2#3d3905c01.choice_image?vop=1&amp;pid=d1fa3e2f3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3206" y="2496566"/>
            <a:ext cx="3648456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3_BD.39_2#3d3905c01.choice_image?vop=1&amp;pid=d1fa3e2f3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7362" y="3931158"/>
            <a:ext cx="2340864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C_3_BD.39_2#3d3905c01.choice_image?vop=1&amp;pid=d1fa3e2f3&amp;color=0,0,0&amp;tib=255,255,255&amp;iip=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004" y="3839718"/>
            <a:ext cx="4023360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41_1#c4a8ef0ec?htil=4&amp;vop=1&amp;pid=d1fa3e2f3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0" y="900000"/>
            <a:ext cx="2057764" cy="249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3_BD.41_2#c4a8ef0ec?htil=4&amp;sp=1&amp;vop=1&amp;pid=d1fa3e2f3&amp;color=0,0,0&amp;vtp=1&amp;bt=1&amp;bbb=1&amp;hb=1&amp;hs=1"/>
          <p:cNvSpPr/>
          <p:nvPr/>
        </p:nvSpPr>
        <p:spPr>
          <a:xfrm>
            <a:off x="896112" y="912700"/>
            <a:ext cx="8321040" cy="254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如图，王师傅在一块面积是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72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平方分米的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三角形布料上剪下一块底为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分米的三角形布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料后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，剩下的布料（涂色部分）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的面积是多少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下面算式错误的是(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4" name="QC_3_AN.42_1#c4a8ef0ec.bracket?vop=1&amp;pid=d1fa3e2f3&amp;color=0,0,0&amp;vpa=23&amp;vtp=1"/>
          <p:cNvSpPr/>
          <p:nvPr/>
        </p:nvSpPr>
        <p:spPr>
          <a:xfrm>
            <a:off x="4469574" y="2823606"/>
            <a:ext cx="588963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41_3#c4a8ef0ec.choices?htil=4&amp;vop=1&amp;pid=d1fa3e2f3&amp;color=0,0,0&amp;vtp=1&amp;bbb=1&amp;hs=1"/>
              <p:cNvSpPr/>
              <p:nvPr/>
            </p:nvSpPr>
            <p:spPr>
              <a:xfrm>
                <a:off x="896112" y="3490131"/>
                <a:ext cx="10533888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3_BD.41_3#c4a8ef0ec.choices?htil=4&amp;vop=1&amp;pid=d1fa3e2f3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90131"/>
                <a:ext cx="10533888" cy="2540000"/>
              </a:xfrm>
              <a:prstGeom prst="rect">
                <a:avLst/>
              </a:prstGeom>
              <a:blipFill rotWithShape="1">
                <a:blip r:embed="rId2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176fe6a76?pid=01620b889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三、计算题。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43_1#5086ee101?sp=1&amp;vop=1&amp;pid=176fe6a76&amp;color=0,0,0&amp;vtp=1&amp;bbb=1"/>
              <p:cNvSpPr/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19.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列竖式计算。 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2730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B_3_BD.43_1#5086ee101?sp=1&amp;vop=1&amp;pid=176fe6a7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BD.43_3#5086ee101?sp=1&amp;vop=1&amp;pid=176fe6a76&amp;color=0,0,0&amp;vtp=1&amp;bbb=1"/>
              <p:cNvSpPr/>
              <p:nvPr/>
            </p:nvSpPr>
            <p:spPr>
              <a:xfrm>
                <a:off x="896112" y="314689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得数保留两位小数）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BD.43_3#5086ee101?sp=1&amp;vop=1&amp;pid=176fe6a7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6899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AN.44_1#5086ee101.bracket?vop=1&amp;pid=176fe6a76&amp;color=0,0,0&amp;vpa=24&amp;vtp=1&amp;bbb=1"/>
          <p:cNvSpPr/>
          <p:nvPr/>
        </p:nvSpPr>
        <p:spPr>
          <a:xfrm>
            <a:off x="3498914" y="23518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91.8</a:t>
            </a:r>
            <a:endParaRPr lang="en-US" altLang="zh-CN" sz="3200" dirty="0"/>
          </a:p>
        </p:txBody>
      </p:sp>
      <p:sp>
        <p:nvSpPr>
          <p:cNvPr id="7" name="QB_3_AN.45_1#5086ee101.bracket?vop=1&amp;pid=176fe6a76&amp;color=0,0,0&amp;vpa=25&amp;vtp=1&amp;bbb=1"/>
          <p:cNvSpPr/>
          <p:nvPr/>
        </p:nvSpPr>
        <p:spPr>
          <a:xfrm>
            <a:off x="9179433" y="23518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3.6</a:t>
            </a:r>
            <a:endParaRPr lang="en-US" altLang="zh-CN" sz="3200" dirty="0"/>
          </a:p>
        </p:txBody>
      </p:sp>
      <p:sp>
        <p:nvSpPr>
          <p:cNvPr id="8" name="QB_3_AN.46_1#5086ee101.bracket?vop=1&amp;pid=176fe6a76&amp;color=0,0,0&amp;vpa=26&amp;vtp=1&amp;bbb=1"/>
          <p:cNvSpPr/>
          <p:nvPr/>
        </p:nvSpPr>
        <p:spPr>
          <a:xfrm>
            <a:off x="3415855" y="31519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0.49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7_1#0bc6700ea?vop=1&amp;pid=176fe6a76&amp;color=0,0,0&amp;vtp=1&amp;bt=1&amp;bbb=1"/>
          <p:cNvSpPr/>
          <p:nvPr/>
        </p:nvSpPr>
        <p:spPr>
          <a:xfrm>
            <a:off x="896112" y="900000"/>
            <a:ext cx="10533888" cy="67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解方程。 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48_1#b860b49c2?vop=1&amp;pid=0bc6700ea&amp;color=0,0,0&amp;vtp=1&amp;bbb=1"/>
              <p:cNvSpPr/>
              <p:nvPr/>
            </p:nvSpPr>
            <p:spPr>
              <a:xfrm>
                <a:off x="896112" y="1571605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BD.48_1#b860b49c2?vop=1&amp;pid=0bc6700e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1605"/>
                <a:ext cx="10533888" cy="647700"/>
              </a:xfrm>
              <a:prstGeom prst="rect">
                <a:avLst/>
              </a:prstGeom>
              <a:blipFill rotWithShape="1">
                <a:blip r:embed="rId1"/>
                <a:stretch>
                  <a:fillRect l="-1" t="-95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49_1#b860b49c2?vop=1&amp;pid=0bc6700ea&amp;color=0,0,0&amp;vtp=1&amp;bbb=1"/>
              <p:cNvSpPr/>
              <p:nvPr/>
            </p:nvSpPr>
            <p:spPr>
              <a:xfrm>
                <a:off x="896112" y="2212510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49_1#b860b49c2?vop=1&amp;pid=0bc6700e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12510"/>
                <a:ext cx="10533888" cy="647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6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BD.50_1#a324e04ec?vop=1&amp;pid=0bc6700ea&amp;color=0,0,0&amp;vtp=1&amp;bbb=1"/>
              <p:cNvSpPr/>
              <p:nvPr/>
            </p:nvSpPr>
            <p:spPr>
              <a:xfrm>
                <a:off x="896112" y="2853415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BD.50_1#a324e04ec?vop=1&amp;pid=0bc6700e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853415"/>
                <a:ext cx="10533888" cy="647700"/>
              </a:xfrm>
              <a:prstGeom prst="rect">
                <a:avLst/>
              </a:prstGeom>
              <a:blipFill rotWithShape="1">
                <a:blip r:embed="rId3"/>
                <a:stretch>
                  <a:fillRect l="-1" t="-56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4_AN.51_1#a324e04ec?vop=1&amp;pid=0bc6700ea&amp;color=0,0,0&amp;vtp=1&amp;bbb=1"/>
              <p:cNvSpPr/>
              <p:nvPr/>
            </p:nvSpPr>
            <p:spPr>
              <a:xfrm>
                <a:off x="896112" y="3494320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4_AN.51_1#a324e04ec?vop=1&amp;pid=0bc6700e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494320"/>
                <a:ext cx="10533888" cy="647700"/>
              </a:xfrm>
              <a:prstGeom prst="rect">
                <a:avLst/>
              </a:prstGeom>
              <a:blipFill rotWithShape="1">
                <a:blip r:embed="rId4"/>
                <a:stretch>
                  <a:fillRect l="-1" t="-85" b="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4_BD.52_1#3a7350542?vop=1&amp;pid=0bc6700ea&amp;color=0,0,0&amp;vtp=1&amp;bbb=1"/>
              <p:cNvSpPr/>
              <p:nvPr/>
            </p:nvSpPr>
            <p:spPr>
              <a:xfrm>
                <a:off x="896112" y="4135225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O_4_BD.52_1#3a7350542?vop=1&amp;pid=0bc6700e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135225"/>
                <a:ext cx="10533888" cy="647700"/>
              </a:xfrm>
              <a:prstGeom prst="rect">
                <a:avLst/>
              </a:prstGeom>
              <a:blipFill rotWithShape="1">
                <a:blip r:embed="rId5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O_4_AN.53_1#3a7350542?vop=1&amp;pid=0bc6700ea&amp;color=0,0,0&amp;vtp=1&amp;bbb=1"/>
              <p:cNvSpPr/>
              <p:nvPr/>
            </p:nvSpPr>
            <p:spPr>
              <a:xfrm>
                <a:off x="896112" y="4776130"/>
                <a:ext cx="10533888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O_4_AN.53_1#3a7350542?vop=1&amp;pid=0bc6700e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76130"/>
                <a:ext cx="10533888" cy="647700"/>
              </a:xfrm>
              <a:prstGeom prst="rect">
                <a:avLst/>
              </a:prstGeom>
              <a:blipFill rotWithShape="1">
                <a:blip r:embed="rId6"/>
                <a:stretch>
                  <a:fillRect l="-1" t="-46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54_1#4a95935c5?vop=1&amp;pid=176fe6a76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计算下面各题，能简算的要简算。 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55_1#8374bdadc?vop=1&amp;pid=4a95935c5&amp;color=0,0,0&amp;vtp=1&amp;bbb=1"/>
              <p:cNvSpPr/>
              <p:nvPr/>
            </p:nvSpPr>
            <p:spPr>
              <a:xfrm>
                <a:off x="1292225" y="1604010"/>
                <a:ext cx="1013777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BD.55_1#8374bdadc?vop=1&amp;pid=4a95935c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2225" y="1604010"/>
                <a:ext cx="1013777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56_1#8374bdadc?vop=1&amp;pid=4a95935c5&amp;color=0,0,0&amp;vtp=1&amp;bbb=1"/>
              <p:cNvSpPr/>
              <p:nvPr/>
            </p:nvSpPr>
            <p:spPr>
              <a:xfrm>
                <a:off x="896112" y="2290806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56_1#8374bdadc?vop=1&amp;pid=4a95935c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0806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1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57_1#d566ef980?vop=1&amp;pid=4a95935c5&amp;color=0,0,0&amp;vtp=1&amp;bt=1&amp;bbb=1"/>
              <p:cNvSpPr/>
              <p:nvPr/>
            </p:nvSpPr>
            <p:spPr>
              <a:xfrm>
                <a:off x="1263650" y="899795"/>
                <a:ext cx="10166350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BD.57_1#d566ef980?vop=1&amp;pid=4a95935c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3650" y="899795"/>
                <a:ext cx="10166350" cy="6858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58_1#d566ef980?vop=1&amp;pid=4a95935c5&amp;color=0,0,0&amp;vtp=1&amp;bbb=1"/>
              <p:cNvSpPr/>
              <p:nvPr/>
            </p:nvSpPr>
            <p:spPr>
              <a:xfrm>
                <a:off x="896112" y="1571986"/>
                <a:ext cx="10533888" cy="2133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58_1#d566ef980?vop=1&amp;pid=4a95935c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1986"/>
                <a:ext cx="10533888" cy="2133600"/>
              </a:xfrm>
              <a:prstGeom prst="rect">
                <a:avLst/>
              </a:prstGeom>
              <a:blipFill rotWithShape="1">
                <a:blip r:embed="rId2"/>
                <a:stretch>
                  <a:fillRect l="-1" t="-1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59_1#41bd7a6da?vop=1&amp;pid=4a95935c5&amp;color=0,0,0&amp;vtp=1&amp;bbb=1"/>
              <p:cNvSpPr/>
              <p:nvPr/>
            </p:nvSpPr>
            <p:spPr>
              <a:xfrm>
                <a:off x="1263650" y="3756660"/>
                <a:ext cx="10166350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BD.59_1#41bd7a6da?vop=1&amp;pid=4a95935c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3650" y="3756660"/>
                <a:ext cx="10166350" cy="6858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60_1#41bd7a6da?vop=1&amp;pid=4a95935c5&amp;color=0,0,0&amp;vtp=1&amp;bbb=1"/>
              <p:cNvSpPr/>
              <p:nvPr/>
            </p:nvSpPr>
            <p:spPr>
              <a:xfrm>
                <a:off x="896112" y="4422691"/>
                <a:ext cx="10533888" cy="1422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60_1#41bd7a6da?vop=1&amp;pid=4a95935c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422691"/>
                <a:ext cx="10533888" cy="1422400"/>
              </a:xfrm>
              <a:prstGeom prst="rect">
                <a:avLst/>
              </a:prstGeom>
              <a:blipFill rotWithShape="1">
                <a:blip r:embed="rId4"/>
                <a:stretch>
                  <a:fillRect l="-1" t="-39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1_1#65ea62978?vop=1&amp;pid=4a95935c5&amp;color=0,0,0&amp;vtp=1&amp;bt=1&amp;bbb=1"/>
              <p:cNvSpPr/>
              <p:nvPr/>
            </p:nvSpPr>
            <p:spPr>
              <a:xfrm>
                <a:off x="1312545" y="899795"/>
                <a:ext cx="1011745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BD.61_1#65ea62978?vop=1&amp;pid=4a95935c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2545" y="899795"/>
                <a:ext cx="1011745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62_1#65ea62978?vop=1&amp;pid=4a95935c5&amp;color=0,0,0&amp;vtp=1&amp;bbb=1"/>
              <p:cNvSpPr/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62_1#65ea62978?vop=1&amp;pid=4a95935c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018d0372d?pid=01620b889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四、操作题。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BD.63_1#dba5277ea?sp=1&amp;vop=1&amp;pid=018d0372d&amp;color=0,0,0&amp;vtp=1&amp;bbb=1&amp;hb=1"/>
              <p:cNvSpPr/>
              <p:nvPr/>
            </p:nvSpPr>
            <p:spPr>
              <a:xfrm>
                <a:off x="896112" y="1610199"/>
                <a:ext cx="10533888" cy="1485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图中每个小方格的面积是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，一个平行四边形的其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3个顶点的位置用数对表示分别是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3_BD.63_1#dba5277ea?sp=1&amp;vop=1&amp;pid=018d0372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1485900"/>
              </a:xfrm>
              <a:prstGeom prst="rect">
                <a:avLst/>
              </a:prstGeom>
              <a:blipFill rotWithShape="1">
                <a:blip r:embed="rId1"/>
                <a:stretch>
                  <a:fillRect l="-1" t="-32" r="-416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3_BD.63_2#dba5277ea?vop=1&amp;pid=018d0372d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9508" y="3225546"/>
            <a:ext cx="4656240" cy="275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64_1#d8c601f1a?vop=1&amp;pid=dba5277ea&amp;color=0,0,0&amp;vtp=1&amp;bt=1&amp;bbb=1&amp;hb=1"/>
          <p:cNvSpPr/>
          <p:nvPr/>
        </p:nvSpPr>
        <p:spPr>
          <a:xfrm>
            <a:off x="895985" y="899795"/>
            <a:ext cx="10713085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（1）先在图中标出平行四边形的3个顶点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再找出平行四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边形的第四个顶点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，这个顶点用数对表示是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最后画出这个平行四边形。</a:t>
            </a:r>
            <a:endParaRPr lang="en-US" altLang="zh-CN" sz="3200" dirty="0"/>
          </a:p>
        </p:txBody>
      </p:sp>
      <p:sp>
        <p:nvSpPr>
          <p:cNvPr id="3" name="QB_4_AN.65_1#d8c601f1a.blank?vop=1&amp;pid=dba5277ea&amp;color=0,0,0&amp;vpa=27&amp;vtp=1"/>
          <p:cNvSpPr/>
          <p:nvPr/>
        </p:nvSpPr>
        <p:spPr>
          <a:xfrm>
            <a:off x="9278113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</a:t>
            </a:r>
            <a:endParaRPr lang="en-US" altLang="zh-CN" sz="3200" dirty="0"/>
          </a:p>
        </p:txBody>
      </p:sp>
      <p:sp>
        <p:nvSpPr>
          <p:cNvPr id="4" name="QB_4_AN.66_1#d8c601f1a.blank?vop=1&amp;pid=dba5277ea&amp;color=0,0,0&amp;vpa=28&amp;vtp=1"/>
          <p:cNvSpPr/>
          <p:nvPr/>
        </p:nvSpPr>
        <p:spPr>
          <a:xfrm>
            <a:off x="10500488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</a:t>
            </a:r>
            <a:endParaRPr lang="en-US" altLang="zh-CN" sz="3200" dirty="0"/>
          </a:p>
        </p:txBody>
      </p:sp>
      <p:sp>
        <p:nvSpPr>
          <p:cNvPr id="5" name="QB_4_AN.67_1#d8c601f1a?vop=1&amp;pid=dba5277ea&amp;color=0,0,0&amp;vtp=1&amp;bt=1&amp;bbb=1"/>
          <p:cNvSpPr/>
          <p:nvPr/>
        </p:nvSpPr>
        <p:spPr>
          <a:xfrm>
            <a:off x="896112" y="896112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29000"/>
              </a:lnSpc>
            </a:pPr>
            <a:r>
              <a:rPr lang="en-US" altLang="zh-CN" sz="16200" b="1" i="0" kern="0" spc="-9990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             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答案不唯一）</a:t>
            </a:r>
            <a:endParaRPr lang="en-US" altLang="zh-CN" sz="100" dirty="0"/>
          </a:p>
        </p:txBody>
      </p:sp>
      <p:pic>
        <p:nvPicPr>
          <p:cNvPr id="6" name="QB_4_AN.67_1#d8c601f1a?vop=1&amp;pid=dba5277ea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2545" y="3109595"/>
            <a:ext cx="5276850" cy="327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68_1#caa7c4f79?vop=1&amp;pid=dba5277ea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请在图中画一个与这个平行四边形面积相等的三角形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3" name="QO_4_AN.69_1#caa7c4f79?vop=1&amp;pid=dba5277ea&amp;color=0,0,0&amp;vtp=1&amp;bbb=1"/>
          <p:cNvSpPr/>
          <p:nvPr/>
        </p:nvSpPr>
        <p:spPr>
          <a:xfrm>
            <a:off x="829437" y="1914061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（答案不唯一</a:t>
            </a: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，见（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）题图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70_1#0b6f312d1?vop=1&amp;pid=dba5277ea&amp;color=0,0,0&amp;vtp=1&amp;bbb=1&amp;hb=1"/>
              <p:cNvSpPr/>
              <p:nvPr/>
            </p:nvSpPr>
            <p:spPr>
              <a:xfrm>
                <a:off x="896112" y="31406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（3）小明不小心将第四个顶点画到了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出此时四边形的面积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BD.70_1#0b6f312d1?vop=1&amp;pid=dba5277e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0627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71_1#0b6f312d1?vop=1&amp;pid=dba5277ea&amp;color=0,0,0&amp;vtp=1&amp;bbb=1"/>
              <p:cNvSpPr/>
              <p:nvPr/>
            </p:nvSpPr>
            <p:spPr>
              <a:xfrm>
                <a:off x="896112" y="4677327"/>
                <a:ext cx="10533888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71_1#0b6f312d1?vop=1&amp;pid=dba5277e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77327"/>
                <a:ext cx="10533888" cy="736600"/>
              </a:xfrm>
              <a:prstGeom prst="rect">
                <a:avLst/>
              </a:prstGeom>
              <a:blipFill rotWithShape="1">
                <a:blip r:embed="rId2"/>
                <a:stretch>
                  <a:fillRect l="-1" t="-75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_BD#8a666efda?pid=01620b889&amp;color=0,0,0&amp;vtp=1&amp;bbb=1"/>
          <p:cNvSpPr/>
          <p:nvPr/>
        </p:nvSpPr>
        <p:spPr>
          <a:xfrm>
            <a:off x="896112" y="1610199"/>
            <a:ext cx="10533888" cy="18003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一、填空题。</a:t>
            </a:r>
            <a:endParaRPr lang="en-US" altLang="zh-CN" sz="3200" spc="-1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_1#4e1c01758?vop=1&amp;pid=8a666efda&amp;color=0,0,0&amp;vtp=1&amp;bbb=1&amp;hb=1"/>
              <p:cNvSpPr/>
              <p:nvPr/>
            </p:nvSpPr>
            <p:spPr>
              <a:xfrm>
                <a:off x="896112" y="2321145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算式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的积是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位小数；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的商的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最高位在(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位上。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B_3_BD.1_1#4e1c01758?vop=1&amp;pid=8a666efd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21145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5" r="-790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2_1#4e1c01758.bracket?vop=1&amp;pid=8a666efda&amp;color=0,0,0&amp;vpa=1&amp;vtp=1"/>
          <p:cNvSpPr/>
          <p:nvPr/>
        </p:nvSpPr>
        <p:spPr>
          <a:xfrm>
            <a:off x="5592127" y="2326225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</a:t>
            </a:r>
            <a:endParaRPr lang="en-US" altLang="zh-CN" sz="3200" dirty="0"/>
          </a:p>
        </p:txBody>
      </p:sp>
      <p:sp>
        <p:nvSpPr>
          <p:cNvPr id="6" name="QB_3_AN.3_1#4e1c01758.bracket?vop=1&amp;pid=8a666efda&amp;color=0,0,0&amp;vpa=2&amp;vtp=1"/>
          <p:cNvSpPr/>
          <p:nvPr/>
        </p:nvSpPr>
        <p:spPr>
          <a:xfrm>
            <a:off x="2685224" y="3062825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c99cf19b5?pid=01620b889&amp;color=0,0,0&amp;vtp=1&amp;bt=1&amp;bbb=1"/>
          <p:cNvSpPr/>
          <p:nvPr/>
        </p:nvSpPr>
        <p:spPr>
          <a:xfrm>
            <a:off x="896112" y="896112"/>
            <a:ext cx="10533888" cy="7266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五、解决问题。</a:t>
            </a:r>
            <a:endParaRPr lang="en-US" altLang="zh-CN" sz="3200" dirty="0"/>
          </a:p>
        </p:txBody>
      </p:sp>
      <p:sp>
        <p:nvSpPr>
          <p:cNvPr id="3" name="QB_3_BD.72_1#5191841cb?sp=1&amp;vop=1&amp;pid=c99cf19b5&amp;color=0,0,0&amp;vtp=1&amp;bbb=1&amp;hb=1"/>
          <p:cNvSpPr/>
          <p:nvPr/>
        </p:nvSpPr>
        <p:spPr>
          <a:xfrm>
            <a:off x="896112" y="1592863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同利肉燕有着丰富的文化内涵，寓意着家业兴旺、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团圆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燕丝也有着丰富的营养价值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爸爸要买一些肉燕和燕丝寄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，请你选择信息，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提出相应的数学问题并用方程解答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4" name="QB_3_BD.72_2#5191841cb?sp=1&amp;vop=1&amp;pid=c99cf19b5&amp;color=0,0,0&amp;vtp=1&amp;bbb=1"/>
          <p:cNvSpPr/>
          <p:nvPr/>
        </p:nvSpPr>
        <p:spPr>
          <a:xfrm>
            <a:off x="896112" y="4503611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①每盒燕丝的价格是78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vl="0" latinLnBrk="1">
              <a:lnSpc>
                <a:spcPts val="58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②每盒燕丝的价格比每盒肉燕的2倍少8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72_4#5191841cb?sp=1&amp;vop=1&amp;pid=c99cf19b5&amp;color=0,0,0&amp;mp=1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③爸爸买了一些燕丝，付了200元。</a:t>
            </a:r>
            <a:endParaRPr lang="en-US" altLang="zh-CN" sz="3200" dirty="0"/>
          </a:p>
        </p:txBody>
      </p:sp>
      <p:sp>
        <p:nvSpPr>
          <p:cNvPr id="3" name="QB_3_BD.72_5#5191841cb?sp=1&amp;vop=1&amp;pid=c99cf19b5&amp;color=0,0,0&amp;mp=1&amp;vtp=1&amp;bbb=1&amp;hb=1"/>
          <p:cNvSpPr/>
          <p:nvPr/>
        </p:nvSpPr>
        <p:spPr>
          <a:xfrm>
            <a:off x="896112" y="1610199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④找回44元。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我选择的信息是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要解决的数学问题是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3200" i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4" name="QB_3_AN.73_1#5191841cb.blank?vop=1&amp;pid=c99cf19b5&amp;color=0,0,0&amp;mp=1&amp;vpa=29&amp;vtp=1&amp;bbb=1"/>
          <p:cNvSpPr/>
          <p:nvPr/>
        </p:nvSpPr>
        <p:spPr>
          <a:xfrm>
            <a:off x="3974274" y="2313779"/>
            <a:ext cx="15192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①③④</a:t>
            </a:r>
            <a:endParaRPr lang="en-US" altLang="zh-CN" sz="3200" dirty="0"/>
          </a:p>
        </p:txBody>
      </p:sp>
      <p:sp>
        <p:nvSpPr>
          <p:cNvPr id="5" name="QB_3_AN.74_1#5191841cb.blank?vop=1&amp;pid=c99cf19b5&amp;color=0,0,0&amp;mp=1&amp;vpa=30&amp;vtp=1&amp;bbb=1&amp;hb=1"/>
          <p:cNvSpPr/>
          <p:nvPr/>
        </p:nvSpPr>
        <p:spPr>
          <a:xfrm>
            <a:off x="895985" y="2313940"/>
            <a:ext cx="10534015" cy="7131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                                         </a:t>
            </a:r>
            <a:r>
              <a:rPr lang="en-US" altLang="zh-CN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爸爸买</a:t>
            </a:r>
            <a:r>
              <a:rPr lang="zh-CN" altLang="en-US" sz="3200" b="1" i="0" smtClean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了几盒燕丝</a:t>
            </a:r>
            <a:endParaRPr lang="en-US" altLang="zh-CN" sz="3200" b="1" i="0" smtClean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endParaRPr lang="en-US" altLang="zh-CN" sz="3200" dirty="0"/>
          </a:p>
        </p:txBody>
      </p:sp>
      <p:sp>
        <p:nvSpPr>
          <p:cNvPr id="6" name="QB_3_AN.74_1#5191841cb.blank?vop=1&amp;pid=c99cf19b5&amp;color=0,0,0&amp;mp=1&amp;vpa=30&amp;vtp=1&amp;bbb=1&amp;hb=1"/>
          <p:cNvSpPr/>
          <p:nvPr/>
        </p:nvSpPr>
        <p:spPr>
          <a:xfrm>
            <a:off x="3253105" y="1610360"/>
            <a:ext cx="7293610" cy="71310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latinLnBrk="1">
              <a:lnSpc>
                <a:spcPts val="58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</a:rPr>
              <a:t>（答案不唯一）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</a:endParaRPr>
          </a:p>
        </p:txBody>
      </p:sp>
      <p:sp>
        <p:nvSpPr>
          <p:cNvPr id="8" name="QB_3_BD.75_1#5191841cb?vop=1&amp;pid=c99cf19b5&amp;color=0,0,0&amp;mp=1&amp;vtp=1&amp;bt=1&amp;bbb=1"/>
          <p:cNvSpPr/>
          <p:nvPr/>
        </p:nvSpPr>
        <p:spPr>
          <a:xfrm>
            <a:off x="1023112" y="3887597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我的解答：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3_AN.76_1#5191841cb?vop=1&amp;pid=c99cf19b5&amp;color=0,0,0&amp;vtp=1&amp;bbb=1"/>
              <p:cNvSpPr/>
              <p:nvPr/>
            </p:nvSpPr>
            <p:spPr>
              <a:xfrm>
                <a:off x="3092450" y="4097655"/>
                <a:ext cx="7614920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解：设爸爸买了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盒燕丝。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：爸爸买了2盒燕丝。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9" name="QB_3_AN.76_1#5191841cb?vop=1&amp;pid=c99cf19b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2450" y="4097655"/>
                <a:ext cx="7614920" cy="28956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9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77_1#74ac3b4de?vop=1&amp;pid=c99cf19b5&amp;color=0,0,0&amp;vtp=1&amp;bt=1&amp;bbb=1&amp;hb=1"/>
          <p:cNvSpPr/>
          <p:nvPr/>
        </p:nvSpPr>
        <p:spPr>
          <a:xfrm>
            <a:off x="896112" y="900000"/>
            <a:ext cx="1053388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32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霞浦县位于福建省宁德市，境内游览胜地众多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它的滩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涂风光美不胜收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。小多一家准备自驾去霞浦县游玩。</a:t>
            </a:r>
            <a:endParaRPr lang="en-US" altLang="zh-CN" sz="3200" spc="-50" dirty="0"/>
          </a:p>
        </p:txBody>
      </p:sp>
      <p:sp>
        <p:nvSpPr>
          <p:cNvPr id="3" name="QO_4_BD.78_1#013e65a0e?sp=1&amp;vop=1&amp;pid=74ac3b4de&amp;color=0,0,0&amp;vtp=1&amp;bbb=1&amp;hb=1"/>
          <p:cNvSpPr/>
          <p:nvPr/>
        </p:nvSpPr>
        <p:spPr>
          <a:xfrm>
            <a:off x="896112" y="2140028"/>
            <a:ext cx="10533888" cy="1866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（1）在做攻略时，手机地图软件显示以下信息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如果他们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选择方案一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，算一算，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他们平均每小时行多少千米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假设中间不停靠休息，不堵车）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5" name="QO_4_BD.78_2#013e65a0e?colgroup=4,9,9&amp;vop=1&amp;pid=74ac3b4de&amp;color=0,0,0&amp;vtp=1&amp;bbb=1"/>
              <p:cNvGraphicFramePr>
                <a:graphicFrameLocks noGrp="1"/>
              </p:cNvGraphicFramePr>
              <p:nvPr/>
            </p:nvGraphicFramePr>
            <p:xfrm>
              <a:off x="896112" y="4110975"/>
              <a:ext cx="10488168" cy="1871472"/>
            </p:xfrm>
            <a:graphic>
              <a:graphicData uri="http://schemas.openxmlformats.org/drawingml/2006/table">
                <a:tbl>
                  <a:tblPr/>
                  <a:tblGrid>
                    <a:gridCol w="2093976"/>
                    <a:gridCol w="4197096"/>
                    <a:gridCol w="4197096"/>
                  </a:tblGrid>
                  <a:tr h="6238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方案一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方案二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38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用时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1小时12分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1小时15分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38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路程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𝟕𝟐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𝟕𝟎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5" name="QO_4_BD.78_2#013e65a0e?colgroup=4,9,9&amp;vop=1&amp;pid=74ac3b4de&amp;color=0,0,0&amp;vtp=1&amp;bbb=1"/>
              <p:cNvGraphicFramePr>
                <a:graphicFrameLocks noGrp="1"/>
              </p:cNvGraphicFramePr>
              <p:nvPr/>
            </p:nvGraphicFramePr>
            <p:xfrm>
              <a:off x="896112" y="4110975"/>
              <a:ext cx="10488168" cy="1871472"/>
            </p:xfrm>
            <a:graphic>
              <a:graphicData uri="http://schemas.openxmlformats.org/drawingml/2006/table">
                <a:tbl>
                  <a:tblPr/>
                  <a:tblGrid>
                    <a:gridCol w="2093976"/>
                    <a:gridCol w="4197096"/>
                    <a:gridCol w="4197096"/>
                  </a:tblGrid>
                  <a:tr h="6238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方案一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方案二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38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用时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1小时12分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1小时15分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357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8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路程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79_1#013e65a0e?vop=1&amp;pid=74ac3b4de&amp;color=0,0,0&amp;vtp=1&amp;bt=1&amp;bb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1小时12分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：他们平均每小时行60千米。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79_1#013e65a0e?vop=1&amp;pid=74ac3b4d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0_1#c9ca1ea00?sp=1&amp;vop=1&amp;pid=74ac3b4de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（2）出行前妈妈打算去超市买早餐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但是她只记得大概的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价格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，妈妈带30元买下面这些食物，够吗？</a:t>
            </a:r>
            <a:endParaRPr lang="en-US" altLang="zh-CN" sz="3200" dirty="0"/>
          </a:p>
        </p:txBody>
      </p:sp>
      <p:pic>
        <p:nvPicPr>
          <p:cNvPr id="3" name="QO_4_BD.80_2#c9ca1ea00?vop=1&amp;pid=74ac3b4d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8145" y="2296795"/>
            <a:ext cx="6764020" cy="1608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81_1#c9ca1ea00?vop=1&amp;pid=74ac3b4de&amp;color=0,0,0&amp;vtp=1&amp;bt=1&amp;bbb=1"/>
              <p:cNvSpPr/>
              <p:nvPr/>
            </p:nvSpPr>
            <p:spPr>
              <a:xfrm>
                <a:off x="923417" y="38464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3.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不到4</a:t>
                </a:r>
                <a:r>
                  <a:rPr lang="zh-CN" altLang="en-US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5.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不到6</a:t>
                </a:r>
                <a:r>
                  <a:rPr lang="zh-CN" altLang="en-US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不到3。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总价钱不到30元。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：够。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AN.81_1#c9ca1ea00?vop=1&amp;pid=74ac3b4d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417" y="3846400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82_1#2745e06e1?sp=1&amp;vop=1&amp;pid=74ac3b4de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（3）到酒店后，为了出行方便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一家人打算打车到离酒店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的滩涂欣赏美景。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下面是两种打车方式的价格标准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82_1#2745e06e1?sp=1&amp;vop=1&amp;pid=74ac3b4d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279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9" name="QO_4_BD.82_2#2745e06e1?colgroup=2,7,15&amp;vop=1&amp;pid=74ac3b4de&amp;color=0,0,0&amp;vtp=1&amp;bbb=1&amp;hb=1"/>
              <p:cNvGraphicFramePr>
                <a:graphicFrameLocks noGrp="1"/>
              </p:cNvGraphicFramePr>
              <p:nvPr/>
            </p:nvGraphicFramePr>
            <p:xfrm>
              <a:off x="896112" y="3232228"/>
              <a:ext cx="10506456" cy="2616581"/>
            </p:xfrm>
            <a:graphic>
              <a:graphicData uri="http://schemas.openxmlformats.org/drawingml/2006/table">
                <a:tbl>
                  <a:tblPr/>
                  <a:tblGrid>
                    <a:gridCol w="1042416"/>
                    <a:gridCol w="3145536"/>
                    <a:gridCol w="6318504"/>
                  </a:tblGrid>
                  <a:tr h="1919097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出租</a:t>
                          </a:r>
                          <a:endParaRPr lang="en-US" altLang="zh-CN" sz="3200" b="1" i="0" smtClean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起步价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zh-CN" altLang="en-US" sz="3200" b="1" i="0" spc="-10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含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超过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的部分（不足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按</a:t>
                          </a:r>
                          <a:endParaRPr lang="en-US" altLang="zh-CN" sz="3200" b="1" i="0" smtClean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算）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：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每千米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共加收燃油费1元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包车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单行程每趟30元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9" name="QO_4_BD.82_2#2745e06e1?colgroup=2,7,15&amp;vop=1&amp;pid=74ac3b4de&amp;color=0,0,0&amp;vtp=1&amp;bbb=1&amp;hb=1"/>
              <p:cNvGraphicFramePr>
                <a:graphicFrameLocks noGrp="1"/>
              </p:cNvGraphicFramePr>
              <p:nvPr/>
            </p:nvGraphicFramePr>
            <p:xfrm>
              <a:off x="896112" y="3232228"/>
              <a:ext cx="10506456" cy="2616581"/>
            </p:xfrm>
            <a:graphic>
              <a:graphicData uri="http://schemas.openxmlformats.org/drawingml/2006/table">
                <a:tbl>
                  <a:tblPr/>
                  <a:tblGrid>
                    <a:gridCol w="1042416"/>
                    <a:gridCol w="3145536"/>
                    <a:gridCol w="6318504"/>
                  </a:tblGrid>
                  <a:tr h="191897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出租</a:t>
                          </a:r>
                          <a:endParaRPr lang="en-US" altLang="zh-CN" sz="3200" b="1" i="0" smtClean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包车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单行程每趟30元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2_3#2745e06e1?vop=1&amp;pid=74ac3b4de&amp;color=0,0,0&amp;mp=1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从价格角度出发，选择哪种打车方式比较合适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请通过计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算说明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83_1#2745e06e1?vop=1&amp;pid=74ac3b4de&amp;color=0,0,0&amp;vtp=1&amp;bbb=1"/>
              <p:cNvSpPr/>
              <p:nvPr/>
            </p:nvSpPr>
            <p:spPr>
              <a:xfrm>
                <a:off x="896112" y="2423253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8.2千米按9千米计算。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：选择出租车比较合适。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AN.83_1#2745e06e1?vop=1&amp;pid=74ac3b4d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84_1#1877d98ad?sp=1&amp;vop=1&amp;pid=c99cf19b5&amp;color=0,0,0&amp;vtp=1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《蝶几谱》是中国古代组合家具的设计图。“蝶几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是以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三角形和梯形为基本形状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，因形似蝶翅，故名“蝶几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蝶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几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”桌面有6种基本形状，共13张（如图1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可以根据需要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自由拼组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。图2是拼成的一种桌面示意图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该桌面的面积是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多少平方分米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84_2#1877d98ad?vop=1&amp;pid=c99cf19b5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2576" y="900000"/>
            <a:ext cx="7690104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3_AN.85_1#1877d98ad?vop=1&amp;pid=c99cf19b5&amp;color=0,0,0&amp;vtp=1&amp;bbb=1"/>
              <p:cNvSpPr/>
              <p:nvPr/>
            </p:nvSpPr>
            <p:spPr>
              <a:xfrm>
                <a:off x="896112" y="3908884"/>
                <a:ext cx="10533888" cy="149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：该桌面的面积是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3_AN.85_1#1877d98ad?vop=1&amp;pid=c99cf19b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908884"/>
                <a:ext cx="10533888" cy="1498600"/>
              </a:xfrm>
              <a:prstGeom prst="rect">
                <a:avLst/>
              </a:prstGeom>
              <a:blipFill rotWithShape="1">
                <a:blip r:embed="rId2"/>
                <a:stretch>
                  <a:fillRect l="-1" t="-31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4_1#9d9925c63?sp=1&amp;vop=1&amp;pid=8a666efda&amp;color=0,0,0&amp;vtp=1&amp;bt=1&amp;bb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𝟒𝟏𝟎𝟖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直接写出下面算式的得数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𝟒𝟏𝟎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4_1#9d9925c63?sp=1&amp;vop=1&amp;pid=8a666efd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5_1#9d9925c63.bracket?vop=1&amp;pid=8a666efda&amp;color=0,0,0&amp;vpa=3&amp;vtp=1&amp;bbb=1"/>
          <p:cNvSpPr/>
          <p:nvPr/>
        </p:nvSpPr>
        <p:spPr>
          <a:xfrm>
            <a:off x="3522409" y="1641680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4.108</a:t>
            </a:r>
            <a:endParaRPr lang="en-US" altLang="zh-CN" sz="3200" dirty="0"/>
          </a:p>
        </p:txBody>
      </p:sp>
      <p:sp>
        <p:nvSpPr>
          <p:cNvPr id="5" name="QB_3_AN.6_1#9d9925c63.bracket?vop=1&amp;pid=8a666efda&amp;color=0,0,0&amp;vpa=4&amp;vtp=1&amp;bbb=1"/>
          <p:cNvSpPr/>
          <p:nvPr/>
        </p:nvSpPr>
        <p:spPr>
          <a:xfrm>
            <a:off x="7975727" y="1641680"/>
            <a:ext cx="11080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1580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7_1#98d9de4fb?htil=1&amp;vop=1&amp;pid=8a666efd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3401" y="909144"/>
            <a:ext cx="2240280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3_BD.7_2#98d9de4fb?htil=1&amp;sp=1&amp;vop=1&amp;pid=8a666efda&amp;color=0,0,0&amp;vtp=1&amp;bt=1&amp;bbb=1&amp;hb=1"/>
          <p:cNvSpPr/>
          <p:nvPr/>
        </p:nvSpPr>
        <p:spPr>
          <a:xfrm>
            <a:off x="896112" y="900000"/>
            <a:ext cx="8165592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右图是小明计算两位数除以一位数时的竖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，请观察竖式，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商应该是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)，保留两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位小数约是(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8_1#98d9de4fb.bracket?vop=1&amp;pid=8a666efda&amp;color=0,0,0&amp;vpa=5&amp;vtp=1&amp;bbb=1&amp;rh=48.6"/>
              <p:cNvSpPr/>
              <p:nvPr/>
            </p:nvSpPr>
            <p:spPr>
              <a:xfrm>
                <a:off x="6018974" y="1637362"/>
                <a:ext cx="844042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𝟔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8_1#98d9de4fb.bracket?vop=1&amp;pid=8a666efda&amp;color=0,0,0&amp;vpa=5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8974" y="1637362"/>
                <a:ext cx="844042" cy="617220"/>
              </a:xfrm>
              <a:prstGeom prst="rect">
                <a:avLst/>
              </a:prstGeom>
              <a:blipFill rotWithShape="1">
                <a:blip r:embed="rId2"/>
                <a:stretch>
                  <a:fillRect l="-53" t="-54" r="68" b="-13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9_1#98d9de4fb.bracket?vop=1&amp;pid=8a666efda&amp;color=0,0,0&amp;vpa=6&amp;vtp=1&amp;bbb=1"/>
              <p:cNvSpPr/>
              <p:nvPr/>
            </p:nvSpPr>
            <p:spPr>
              <a:xfrm>
                <a:off x="3150362" y="2541411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9_1#98d9de4fb.bracket?vop=1&amp;pid=8a666efda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0362" y="2541411"/>
                <a:ext cx="108693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2" t="-28" r="5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0_1#ffa77686c?vop=1&amp;pid=8a666efda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蒸饺是沙县小吃的一种，制作1个蒸饺需用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李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师傅准备了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面粉，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最多可以做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个蒸饺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将这些蒸饺每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8个放一个蒸笼，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那么至少需要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个蒸笼。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0_1#ffa77686c?vop=1&amp;pid=8a666efd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2321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11_1#ffa77686c.bracket?vop=1&amp;pid=8a666efda&amp;color=0,0,0&amp;vpa=7&amp;vtp=1&amp;bbb=1"/>
              <p:cNvSpPr/>
              <p:nvPr/>
            </p:nvSpPr>
            <p:spPr>
              <a:xfrm>
                <a:off x="7582153" y="1816241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11_1#ffa77686c.bracket?vop=1&amp;pid=8a666efda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2153" y="1816241"/>
                <a:ext cx="9350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7" t="-28" r="61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12_1#ffa77686c.bracket?vop=1&amp;pid=8a666efda&amp;color=0,0,0&amp;vpa=8&amp;vtp=1&amp;bbb=1"/>
              <p:cNvSpPr/>
              <p:nvPr/>
            </p:nvSpPr>
            <p:spPr>
              <a:xfrm>
                <a:off x="9052688" y="254141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12_1#ffa77686c.bracket?vop=1&amp;pid=8a666efda&amp;color=0,0,0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2688" y="2541411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8" t="-28" r="1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3_1#fe25b9fb6?vop=1&amp;pid=8a666efda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一个三角形和一个平行四边形等底等面积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三角形的高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12厘米，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那么平行四边形的高是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14_1#fe25b9fb6.bracket?vop=1&amp;pid=8a666efda&amp;color=0,0,0&amp;vpa=9&amp;vtp=1&amp;bbb=1"/>
              <p:cNvSpPr/>
              <p:nvPr/>
            </p:nvSpPr>
            <p:spPr>
              <a:xfrm>
                <a:off x="7241349" y="1816241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14_1#fe25b9fb6.bracket?vop=1&amp;pid=8a666efda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1349" y="1816241"/>
                <a:ext cx="449263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99" t="-28" r="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5_1#689e26a8b?vop=1&amp;pid=8a666efda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一堆羽毛球，每12个装一筒，已经装了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筒，还剩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个羽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毛球未装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这堆羽毛球一共有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𝒃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那么这堆羽毛球一共有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5_1#689e26a8b?vop=1&amp;pid=8a666efd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16_1#689e26a8b.bracket?vop=1&amp;pid=8a666efda&amp;color=0,0,0&amp;vpa=10&amp;vtp=1&amp;bbb=1"/>
              <p:cNvSpPr/>
              <p:nvPr/>
            </p:nvSpPr>
            <p:spPr>
              <a:xfrm>
                <a:off x="6426963" y="1816241"/>
                <a:ext cx="167443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16_1#689e26a8b.bracket?vop=1&amp;pid=8a666efda&amp;color=0,0,0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6963" y="1816241"/>
                <a:ext cx="1674432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8" t="-28" r="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17_1#689e26a8b.bracket?vop=1&amp;pid=8a666efda&amp;color=0,0,0&amp;vpa=11&amp;vtp=1&amp;bbb=1"/>
              <p:cNvSpPr/>
              <p:nvPr/>
            </p:nvSpPr>
            <p:spPr>
              <a:xfrm>
                <a:off x="8266050" y="2541411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17_1#689e26a8b.bracket?vop=1&amp;pid=8a666efda&amp;color=0,0,0&amp;vpa=1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6050" y="2541411"/>
                <a:ext cx="935038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27" t="-28" r="61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8_1#038ec7be0?sp=1&amp;vop=1&amp;pid=8a666efda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小明要用一张长方形纸折出一个正方形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折叠过程中他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得到了一个直角梯形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这个直角梯形的面积是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平方厘米。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19_1#038ec7be0.bracket?vop=1&amp;pid=8a666efda&amp;color=0,0,0&amp;vpa=12&amp;vtp=1&amp;bbb=1"/>
              <p:cNvSpPr/>
              <p:nvPr/>
            </p:nvSpPr>
            <p:spPr>
              <a:xfrm>
                <a:off x="1110424" y="2541411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19_1#038ec7be0.bracket?vop=1&amp;pid=8a666efda&amp;color=0,0,0&amp;vpa=1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424" y="2541411"/>
                <a:ext cx="1086930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41" t="-28" r="2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3_BD.18_2#038ec7be0?iti=1&amp;vop=1&amp;pid=8a666efd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7813" y="3232228"/>
            <a:ext cx="3188774" cy="185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B_3_BD.18_3#038ec7be0?iti=1&amp;vop=1&amp;pid=8a666efda&amp;color=0,0,0&amp;vtp=1&amp;bbb=1"/>
          <p:cNvSpPr/>
          <p:nvPr/>
        </p:nvSpPr>
        <p:spPr>
          <a:xfrm>
            <a:off x="5412581" y="5209708"/>
            <a:ext cx="1519237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第7题图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4219</Words>
  <Application>WPS 演示</Application>
  <PresentationFormat>宽屏</PresentationFormat>
  <Paragraphs>344</Paragraphs>
  <Slides>39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黑体</vt:lpstr>
      <vt:lpstr>Cambria Math</vt:lpstr>
      <vt:lpstr>楷体</vt:lpstr>
      <vt:lpstr>Calibri</vt:lpstr>
      <vt:lpstr>Arial Unicode MS</vt:lpstr>
      <vt:lpstr>等线</vt:lpstr>
      <vt:lpstr>华文细黑</vt:lpstr>
      <vt:lpstr>Calibri Light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4</cp:revision>
  <dcterms:created xsi:type="dcterms:W3CDTF">2025-06-23T02:56:00Z</dcterms:created>
  <dcterms:modified xsi:type="dcterms:W3CDTF">2025-06-26T08:52:16Z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6B0503D10D02442590C647EBAC45A110_12</vt:lpwstr>
  </property>
  <property fmtid="{D5CDD505-2E9C-101B-9397-08002B2CF9AE}" pid="3" name="KSOProductBuildVer">
    <vt:lpwstr>2052-12.1.0.21541</vt:lpwstr>
  </property>
</Properties>
</file>