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1" r:id="rId38"/>
    <p:sldId id="292" r:id="rId3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5_1#1693a03ac?vop=1&amp;pid=e3d96a3a2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五年级学生小玲的爸爸、妈妈带着她和另外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名小学生一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起去公园游玩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。公园成人票每张5元，学生票每张2.5元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们买门票一共需要(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元钱。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26_1#1693a03ac.bracket?vop=1&amp;pid=e3d96a3a2&amp;color=0,0,0&amp;vpa=17&amp;vtp=1&amp;bbb=1"/>
              <p:cNvSpPr/>
              <p:nvPr/>
            </p:nvSpPr>
            <p:spPr>
              <a:xfrm>
                <a:off x="4361624" y="254141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26_1#1693a03ac.bracket?vop=1&amp;pid=e3d96a3a2&amp;color=0,0,0&amp;vpa=1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1624" y="2541411"/>
                <a:ext cx="6921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64" t="-28" r="6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7_1#9001b240a?vop=1&amp;pid=e3d96a3a2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旗鱼是公认的短距离内游泳速度最快的鱼类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一条旗鱼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的游速为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108.5千米/时，它0.18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小时能游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28_1#9001b240a.bracket?vop=1&amp;pid=e3d96a3a2&amp;color=0,0,0&amp;vpa=18&amp;vtp=1&amp;bbb=1"/>
              <p:cNvSpPr/>
              <p:nvPr/>
            </p:nvSpPr>
            <p:spPr>
              <a:xfrm>
                <a:off x="8127174" y="1816241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28_1#9001b240a.bracket?vop=1&amp;pid=e3d96a3a2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7174" y="1816241"/>
                <a:ext cx="1329817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33" t="-28" r="4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29_1#4ecb91d85?vop=1&amp;pid=e3d96a3a2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小虎不小心把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写成了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这样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计算出的得数与正确得数相差(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29_1#4ecb91d85?vop=1&amp;pid=e3d96a3a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r="-868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29_1#4ecb91d85?vop=1&amp;pid=e3d96a3a2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2178" y="1058496"/>
            <a:ext cx="411480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3_BD.29_1#4ecb91d85?vop=1&amp;pid=e3d96a3a2&amp;color=0,0,0&amp;tib=255,255,255&amp;iip=3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0979" y="1058496"/>
            <a:ext cx="411480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30_1#4ecb91d85.bracket?vop=1&amp;pid=e3d96a3a2&amp;color=0,0,0&amp;vpa=19&amp;vtp=1&amp;bbb=1"/>
              <p:cNvSpPr/>
              <p:nvPr/>
            </p:nvSpPr>
            <p:spPr>
              <a:xfrm>
                <a:off x="6426963" y="1820813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30_1#4ecb91d85.bracket?vop=1&amp;pid=e3d96a3a2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6963" y="1820813"/>
                <a:ext cx="449263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28" t="-53" r="99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7350b9e60?pid=c9438de28&amp;color=0,0,0&amp;vtp=1&amp;bt=1&amp;bbb=1"/>
          <p:cNvSpPr/>
          <p:nvPr/>
        </p:nvSpPr>
        <p:spPr>
          <a:xfrm>
            <a:off x="896112" y="896114"/>
            <a:ext cx="1053388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95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二、选择题。</a:t>
            </a:r>
            <a:endParaRPr lang="en-US" altLang="zh-CN" sz="29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31_1#e64db1c3d?sp=1&amp;vop=1&amp;pid=7350b9e60&amp;color=0,0,0&amp;vtp=1&amp;bbb=1&amp;hb=1"/>
              <p:cNvSpPr/>
              <p:nvPr/>
            </p:nvSpPr>
            <p:spPr>
              <a:xfrm>
                <a:off x="896112" y="1490946"/>
                <a:ext cx="10533888" cy="1092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下面是三位同学在计算</a:t>
                </a:r>
                <a14:m>
                  <m:oMath xmlns:m="http://schemas.openxmlformats.org/officeDocument/2006/math"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95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时的思考过程</a:t>
                </a:r>
                <a:r>
                  <a:rPr lang="en-US" altLang="zh-CN" sz="295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95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思路正确的</a:t>
                </a:r>
                <a:endParaRPr lang="en-US" altLang="zh-CN" sz="295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95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有(</a:t>
                </a:r>
                <a:r>
                  <a:rPr lang="en-US" altLang="zh-CN" sz="295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95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95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个。</a:t>
                </a:r>
                <a:endParaRPr lang="en-US" altLang="zh-CN" sz="2950" dirty="0"/>
              </a:p>
            </p:txBody>
          </p:sp>
        </mc:Choice>
        <mc:Fallback>
          <p:sp>
            <p:nvSpPr>
              <p:cNvPr id="3" name="QC_3_BD.31_1#e64db1c3d?sp=1&amp;vop=1&amp;pid=7350b9e6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490946"/>
                <a:ext cx="10533888" cy="1092200"/>
              </a:xfrm>
              <a:prstGeom prst="rect">
                <a:avLst/>
              </a:prstGeom>
              <a:blipFill rotWithShape="1">
                <a:blip r:embed="rId1"/>
                <a:stretch>
                  <a:fillRect l="-1" t="-55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QC_3_BD.31_2#e64db1c3d?colgroup=5,9,9&amp;vop=1&amp;pid=7350b9e60&amp;color=0,0,0&amp;vtp=1&amp;bbb=1"/>
              <p:cNvGraphicFramePr>
                <a:graphicFrameLocks noGrp="1"/>
              </p:cNvGraphicFramePr>
              <p:nvPr/>
            </p:nvGraphicFramePr>
            <p:xfrm>
              <a:off x="896112" y="2699893"/>
              <a:ext cx="10506456" cy="2755837"/>
            </p:xfrm>
            <a:graphic>
              <a:graphicData uri="http://schemas.openxmlformats.org/drawingml/2006/table">
                <a:tbl>
                  <a:tblPr/>
                  <a:tblGrid>
                    <a:gridCol w="2569464"/>
                    <a:gridCol w="3886200"/>
                    <a:gridCol w="4050792"/>
                  </a:tblGrid>
                  <a:tr h="21994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600"/>
                            </a:lnSpc>
                          </a:pPr>
                          <a:r>
                            <a:rPr lang="en-US" altLang="zh-CN" sz="98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2.5元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元5角</a:t>
                          </a:r>
                          <a:endParaRPr lang="en-US" altLang="zh-CN" sz="2950" dirty="0"/>
                        </a:p>
                        <a:p>
                          <a:pPr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95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</a:t>
                          </a:r>
                          <a:endParaRPr lang="en-US" altLang="zh-CN" sz="2950" dirty="0"/>
                        </a:p>
                        <a:p>
                          <a:pPr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95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角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𝟏𝟓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角</a:t>
                          </a:r>
                          <a:endParaRPr lang="en-US" altLang="zh-CN" sz="295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95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𝟏𝟓</m:t>
                              </m:r>
                            </m:oMath>
                          </a14:m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角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𝟕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295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</a:t>
                          </a:r>
                          <a:endParaRPr lang="en-US" altLang="zh-CN" sz="29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700"/>
                            </a:lnSpc>
                          </a:pPr>
                          <a:r>
                            <a:rPr lang="en-US" altLang="zh-CN" sz="765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638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聪聪</a:t>
                          </a:r>
                          <a:endParaRPr lang="en-US" altLang="zh-CN" sz="29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明明</a:t>
                          </a:r>
                          <a:endParaRPr lang="en-US" altLang="zh-CN" sz="29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丽丽</a:t>
                          </a:r>
                          <a:endParaRPr lang="en-US" altLang="zh-CN" sz="29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QC_3_BD.31_2#e64db1c3d?colgroup=5,9,9&amp;vop=1&amp;pid=7350b9e60&amp;color=0,0,0&amp;vtp=1&amp;bbb=1"/>
              <p:cNvGraphicFramePr>
                <a:graphicFrameLocks noGrp="1"/>
              </p:cNvGraphicFramePr>
              <p:nvPr/>
            </p:nvGraphicFramePr>
            <p:xfrm>
              <a:off x="896112" y="2699893"/>
              <a:ext cx="10506456" cy="2755837"/>
            </p:xfrm>
            <a:graphic>
              <a:graphicData uri="http://schemas.openxmlformats.org/drawingml/2006/table">
                <a:tbl>
                  <a:tblPr/>
                  <a:tblGrid>
                    <a:gridCol w="2569464"/>
                    <a:gridCol w="3886200"/>
                    <a:gridCol w="4050792"/>
                  </a:tblGrid>
                  <a:tr h="22352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600"/>
                            </a:lnSpc>
                          </a:pPr>
                          <a:r>
                            <a:rPr lang="en-US" altLang="zh-CN" sz="980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700"/>
                            </a:lnSpc>
                          </a:pPr>
                          <a:r>
                            <a:rPr lang="en-US" altLang="zh-CN" sz="7650" b="1" i="0" kern="0" spc="-9990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1" i="0" kern="0" spc="0" smtClean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638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聪聪</a:t>
                          </a:r>
                          <a:endParaRPr lang="en-US" altLang="zh-CN" sz="29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明明</a:t>
                          </a:r>
                          <a:endParaRPr lang="en-US" altLang="zh-CN" sz="29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9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丽丽</a:t>
                          </a:r>
                          <a:endParaRPr lang="en-US" altLang="zh-CN" sz="29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QC_3_BD.31_3#e64db1c3d.table_image?tii=1&amp;vop=1&amp;pid=7350b9e6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200" y="2812066"/>
            <a:ext cx="1161288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3_BD.31_4#e64db1c3d.table_image?tii=2&amp;vop=1&amp;pid=7350b9e60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960" y="3031522"/>
            <a:ext cx="3392424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C_3_AN.32_1#e64db1c3d.bracket?vop=1&amp;pid=7350b9e60&amp;color=0,0,0&amp;vpa=20&amp;vtp=1"/>
          <p:cNvSpPr/>
          <p:nvPr/>
        </p:nvSpPr>
        <p:spPr>
          <a:xfrm>
            <a:off x="1568417" y="2048159"/>
            <a:ext cx="541338" cy="546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95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2950" dirty="0"/>
          </a:p>
        </p:txBody>
      </p:sp>
      <p:sp>
        <p:nvSpPr>
          <p:cNvPr id="8" name="QC_3_BD.31_5#e64db1c3d.choices?vop=1&amp;pid=7350b9e60&amp;color=0,0,0&amp;vtp=1&amp;bbb=1"/>
          <p:cNvSpPr/>
          <p:nvPr/>
        </p:nvSpPr>
        <p:spPr>
          <a:xfrm>
            <a:off x="896112" y="5582793"/>
            <a:ext cx="10533888" cy="584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29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95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95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9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</a:t>
            </a:r>
            <a:r>
              <a:rPr lang="en-US" altLang="zh-CN" sz="295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9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95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95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9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95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9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95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95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9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95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95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9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95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9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9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3_1#44dea920c?vop=1&amp;pid=7350b9e60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有一艘舰艇从海面某处向海底发射激光，经过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1.6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秒收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到从海底反射回来的信号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已知该舰艇发出的激光在海水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中每秒前进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1680千米，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此处海深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千米。</a:t>
            </a:r>
            <a:endParaRPr lang="en-US" altLang="zh-CN" sz="3200" dirty="0"/>
          </a:p>
        </p:txBody>
      </p:sp>
      <p:sp>
        <p:nvSpPr>
          <p:cNvPr id="3" name="QC_3_AN.34_1#44dea920c.bracket?vop=1&amp;pid=7350b9e60&amp;color=0,0,0&amp;vpa=21&amp;vtp=1"/>
          <p:cNvSpPr/>
          <p:nvPr/>
        </p:nvSpPr>
        <p:spPr>
          <a:xfrm>
            <a:off x="6927024" y="23782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3_BD.33_2#44dea920c.choices?vop=1&amp;pid=7350b9e60&amp;color=0,0,0&amp;vtp=1&amp;bbb=1"/>
          <p:cNvSpPr/>
          <p:nvPr/>
        </p:nvSpPr>
        <p:spPr>
          <a:xfrm>
            <a:off x="896112" y="31662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50820" algn="l"/>
                <a:tab pos="5463540" algn="l"/>
                <a:tab pos="79984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2688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1344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672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1348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5_1#334f329d9?sp=1&amp;vop=1&amp;pid=7350b9e60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下图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𝑵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点表示的数最有可能是算式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的得数。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35_1#334f329d9?sp=1&amp;vop=1&amp;pid=7350b9e6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3_BD.35_2#334f329d9?vop=1&amp;pid=7350b9e6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1676146"/>
            <a:ext cx="10497312" cy="74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3_AN.36_1#334f329d9.bracket?vop=1&amp;pid=7350b9e60&amp;color=0,0,0&amp;vpa=22&amp;vtp=1"/>
          <p:cNvSpPr/>
          <p:nvPr/>
        </p:nvSpPr>
        <p:spPr>
          <a:xfrm>
            <a:off x="7939849" y="896112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5_3#334f329d9.choices?vop=1&amp;pid=7350b9e60&amp;color=0,0,0&amp;vtp=1&amp;bbb=1"/>
              <p:cNvSpPr/>
              <p:nvPr/>
            </p:nvSpPr>
            <p:spPr>
              <a:xfrm>
                <a:off x="896112" y="2565146"/>
                <a:ext cx="10533888" cy="1841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7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42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</a:t>
                </a:r>
                <a:endParaRPr lang="en-US" altLang="zh-CN" sz="900" dirty="0">
                  <a:latin typeface="宋体" panose="02010600030101010101" pitchFamily="2" charset="-122"/>
                </a:endParaRPr>
              </a:p>
              <a:p>
                <a:pPr marL="0" marR="0" lvl="0" indent="0" defTabSz="914400" eaLnBrk="1" fontAlgn="auto" latinLnBrk="1" hangingPunct="1">
                  <a:lnSpc>
                    <a:spcPts val="6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38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8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 </a:t>
                </a:r>
                <a:endParaRPr lang="en-US" altLang="zh-CN" sz="900" dirty="0"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QC_3_BD.35_3#334f329d9.choices?vop=1&amp;pid=7350b9e6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565146"/>
                <a:ext cx="10533888" cy="1841500"/>
              </a:xfrm>
              <a:prstGeom prst="rect">
                <a:avLst/>
              </a:prstGeom>
              <a:blipFill rotWithShape="1">
                <a:blip r:embed="rId3"/>
                <a:stretch>
                  <a:fillRect l="-1" t="-21" r="-12967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3_BD.35_3#334f329d9.choice_image?vop=1&amp;pid=7350b9e60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7778" y="2565146"/>
            <a:ext cx="2039112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3_BD.35_3#334f329d9.choice_image?vop=1&amp;pid=7350b9e60&amp;color=0,0,0&amp;tib=255,255,255&amp;iip=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2887" y="3537966"/>
            <a:ext cx="2688336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3_BD.35_3#334f329d9.choice_image?vop=1&amp;pid=7350b9e60&amp;color=0,0,0&amp;tib=255,255,255&amp;iip=6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2002" y="3565398"/>
            <a:ext cx="2798064" cy="81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37_1#538f3ffa4?htil=1&amp;vop=1&amp;pid=7350b9e6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4598" y="909144"/>
            <a:ext cx="1600200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3_BD.37_2#538f3ffa4?htil=1&amp;sp=1&amp;vop=1&amp;pid=7350b9e60&amp;color=0,0,0&amp;vtp=1&amp;bt=1&amp;bbb=1&amp;hb=1"/>
          <p:cNvSpPr/>
          <p:nvPr/>
        </p:nvSpPr>
        <p:spPr>
          <a:xfrm>
            <a:off x="896112" y="900000"/>
            <a:ext cx="8805672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货车以78千米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时的速度在高速公路上行驶了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小时，如图，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竖式中框出的数表示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4" name="QC_3_AN.38_1#538f3ffa4.bracket?vop=1&amp;pid=7350b9e60&amp;color=0,0,0&amp;vpa=23&amp;vtp=1"/>
          <p:cNvSpPr/>
          <p:nvPr/>
        </p:nvSpPr>
        <p:spPr>
          <a:xfrm>
            <a:off x="7833488" y="16416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5" name="QC_3_BD.37_3#538f3ffa4.choices?htil=1&amp;vop=1&amp;pid=7350b9e60&amp;color=0,0,0&amp;vtp=1&amp;bbb=1"/>
          <p:cNvSpPr/>
          <p:nvPr/>
        </p:nvSpPr>
        <p:spPr>
          <a:xfrm>
            <a:off x="896112" y="2429681"/>
            <a:ext cx="8805672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5分钟行驶了390千米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5分钟行驶了39千米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0.5小时行驶了390千米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0.5小时行驶了39千米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9_1#f5dd330a8?vop=1&amp;pid=7350b9e60&amp;color=0,0,0&amp;vtp=1&amp;bt=1&amp;bbb=1&amp;hb=1"/>
          <p:cNvSpPr/>
          <p:nvPr/>
        </p:nvSpPr>
        <p:spPr>
          <a:xfrm>
            <a:off x="896112" y="900000"/>
            <a:ext cx="10533888" cy="254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妈妈带了100元到超市购物，买了2袋大米，每袋29.4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买了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1块肉，用了23.8元。她还想买1盒15.8元的鸡蛋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她带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的钱够吗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？下面四种方法中，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)能准确且快速得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出结果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3" name="QC_3_AN.40_1#f5dd330a8.bracket?vop=1&amp;pid=7350b9e60&amp;color=0,0,0&amp;vpa=24&amp;vtp=1"/>
          <p:cNvSpPr/>
          <p:nvPr/>
        </p:nvSpPr>
        <p:spPr>
          <a:xfrm>
            <a:off x="7325488" y="2175905"/>
            <a:ext cx="588963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9_2#f5dd330a8.choices?vop=1&amp;pid=7350b9e60&amp;color=0,0,0&amp;vtp=1&amp;bbb=1"/>
              <p:cNvSpPr/>
              <p:nvPr/>
            </p:nvSpPr>
            <p:spPr>
              <a:xfrm>
                <a:off x="896112" y="3483781"/>
                <a:ext cx="10533888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（元），一定够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（元），一定够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（元），一定够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（元），一定够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3_BD.39_2#f5dd330a8.choices?vop=1&amp;pid=7350b9e6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83781"/>
                <a:ext cx="10533888" cy="25400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6b901be0a?pid=c9438de28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三、计算题。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41_1#17e716ff0?sp=1&amp;vop=1&amp;pid=6b901be0a&amp;color=0,0,0&amp;vtp=1&amp;bbb=1"/>
              <p:cNvSpPr/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直接写得数。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3200" dirty="0"/>
              </a:p>
            </p:txBody>
          </p:sp>
        </mc:Choice>
        <mc:Fallback>
          <p:sp>
            <p:nvSpPr>
              <p:cNvPr id="3" name="QB_3_BD.41_1#17e716ff0?sp=1&amp;vop=1&amp;pid=6b901be0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2" b="-49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41_3#17e716ff0?sp=1&amp;vop=1&amp;pid=6b901be0a&amp;color=0,0,0&amp;vtp=1&amp;bbb=1"/>
              <p:cNvSpPr/>
              <p:nvPr/>
            </p:nvSpPr>
            <p:spPr>
              <a:xfrm>
                <a:off x="896112" y="3146899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920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920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𝟖𝟕𝟔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920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BD.41_3#17e716ff0?sp=1&amp;vop=1&amp;pid=6b901be0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6899"/>
                <a:ext cx="10533888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AN.42_1#17e716ff0.bracket?vop=1&amp;pid=6b901be0a&amp;color=0,0,0&amp;vpa=25&amp;vtp=1&amp;bbb=1"/>
          <p:cNvSpPr/>
          <p:nvPr/>
        </p:nvSpPr>
        <p:spPr>
          <a:xfrm>
            <a:off x="3460814" y="23518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10.8</a:t>
            </a:r>
            <a:endParaRPr lang="en-US" altLang="zh-CN" sz="3200" dirty="0"/>
          </a:p>
        </p:txBody>
      </p:sp>
      <p:sp>
        <p:nvSpPr>
          <p:cNvPr id="7" name="QB_3_AN.43_1#17e716ff0.bracket?vop=1&amp;pid=6b901be0a&amp;color=0,0,0&amp;vpa=26&amp;vtp=1&amp;bbb=1"/>
          <p:cNvSpPr/>
          <p:nvPr/>
        </p:nvSpPr>
        <p:spPr>
          <a:xfrm>
            <a:off x="8917495" y="23518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4.28</a:t>
            </a:r>
            <a:endParaRPr lang="en-US" altLang="zh-CN" sz="3200" dirty="0"/>
          </a:p>
        </p:txBody>
      </p:sp>
      <p:sp>
        <p:nvSpPr>
          <p:cNvPr id="8" name="QB_3_AN.44_1#17e716ff0.bracket?vop=1&amp;pid=6b901be0a&amp;color=0,0,0&amp;vpa=27&amp;vtp=1&amp;bbb=1"/>
          <p:cNvSpPr/>
          <p:nvPr/>
        </p:nvSpPr>
        <p:spPr>
          <a:xfrm>
            <a:off x="3025839" y="3151979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19</a:t>
            </a:r>
            <a:endParaRPr lang="en-US" altLang="zh-CN" sz="3200" dirty="0"/>
          </a:p>
        </p:txBody>
      </p:sp>
      <p:sp>
        <p:nvSpPr>
          <p:cNvPr id="9" name="QB_3_AN.45_1#17e716ff0.bracket?vop=1&amp;pid=6b901be0a&amp;color=0,0,0&amp;vpa=28&amp;vtp=1&amp;bbb=1"/>
          <p:cNvSpPr/>
          <p:nvPr/>
        </p:nvSpPr>
        <p:spPr>
          <a:xfrm>
            <a:off x="8674608" y="31519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2.9</a:t>
            </a:r>
            <a:endParaRPr lang="en-US" altLang="zh-CN" sz="3200" dirty="0"/>
          </a:p>
        </p:txBody>
      </p:sp>
      <p:sp>
        <p:nvSpPr>
          <p:cNvPr id="10" name="QB_3_AN.46_1#17e716ff0.bracket?vop=1&amp;pid=6b901be0a&amp;color=0,0,0&amp;vpa=29&amp;vtp=1"/>
          <p:cNvSpPr/>
          <p:nvPr/>
        </p:nvSpPr>
        <p:spPr>
          <a:xfrm>
            <a:off x="3511614" y="38885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</a:t>
            </a:r>
            <a:endParaRPr lang="en-US" altLang="zh-CN" sz="3200" dirty="0"/>
          </a:p>
        </p:txBody>
      </p:sp>
      <p:sp>
        <p:nvSpPr>
          <p:cNvPr id="11" name="QB_3_AN.47_1#17e716ff0.bracket?vop=1&amp;pid=6b901be0a&amp;color=0,0,0&amp;vpa=30&amp;vtp=1&amp;bbb=1"/>
          <p:cNvSpPr/>
          <p:nvPr/>
        </p:nvSpPr>
        <p:spPr>
          <a:xfrm>
            <a:off x="8661908" y="38885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0.49</a:t>
            </a:r>
            <a:endParaRPr lang="en-US" altLang="zh-CN" sz="3200" dirty="0"/>
          </a:p>
        </p:txBody>
      </p:sp>
      <p:sp>
        <p:nvSpPr>
          <p:cNvPr id="12" name="QB_3_AN.48_1#17e716ff0.bracket?vop=1&amp;pid=6b901be0a&amp;color=0,0,0&amp;vpa=31&amp;vtp=1&amp;bbb=1"/>
          <p:cNvSpPr/>
          <p:nvPr/>
        </p:nvSpPr>
        <p:spPr>
          <a:xfrm>
            <a:off x="3230626" y="46251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5.2</a:t>
            </a:r>
            <a:endParaRPr lang="en-US" altLang="zh-CN" sz="3200" dirty="0"/>
          </a:p>
        </p:txBody>
      </p:sp>
      <p:sp>
        <p:nvSpPr>
          <p:cNvPr id="13" name="QB_3_AN.49_1#17e716ff0.bracket?vop=1&amp;pid=6b901be0a&amp;color=0,0,0&amp;vpa=32&amp;vtp=1&amp;bbb=1"/>
          <p:cNvSpPr/>
          <p:nvPr/>
        </p:nvSpPr>
        <p:spPr>
          <a:xfrm>
            <a:off x="8803704" y="4625179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270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50_1#f1541202d?vop=1&amp;pid=6b901be0a&amp;color=0,0,0&amp;vtp=1&amp;bt=1&amp;bbb=1"/>
              <p:cNvSpPr/>
              <p:nvPr/>
            </p:nvSpPr>
            <p:spPr>
              <a:xfrm>
                <a:off x="896112" y="900000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列竖式计算。（带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的要验算）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50_1#f1541202d?vop=1&amp;pid=6b901be0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685800"/>
              </a:xfrm>
              <a:prstGeom prst="rect">
                <a:avLst/>
              </a:prstGeom>
              <a:blipFill rotWithShape="1">
                <a:blip r:embed="rId1"/>
                <a:stretch>
                  <a:fillRect l="-1" t="-30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51_1#45f80dd77?vop=1&amp;pid=f1541202d&amp;color=0,0,0&amp;vtp=1&amp;bbb=1"/>
              <p:cNvSpPr/>
              <p:nvPr/>
            </p:nvSpPr>
            <p:spPr>
              <a:xfrm>
                <a:off x="896112" y="1584114"/>
                <a:ext cx="10533888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500"/>
                  </a:lnSpc>
                </a:pPr>
                <a:endParaRPr lang="en-US" altLang="zh-CN" sz="3200" b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500"/>
                  </a:lnSpc>
                </a:pPr>
                <a:endParaRPr lang="en-US" altLang="zh-CN" sz="3200" b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※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BD.51_1#45f80dd77?vop=1&amp;pid=f1541202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84114"/>
                <a:ext cx="10533888" cy="2095500"/>
              </a:xfrm>
              <a:prstGeom prst="rect">
                <a:avLst/>
              </a:prstGeom>
              <a:blipFill rotWithShape="1">
                <a:blip r:embed="rId2"/>
                <a:stretch>
                  <a:fillRect l="-1" t="-20" b="-333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52_1#45f80dd77.bracket?vop=1&amp;pid=f1541202d&amp;color=0,0,0&amp;vpa=33&amp;vtp=1&amp;bbb=1"/>
          <p:cNvSpPr/>
          <p:nvPr/>
        </p:nvSpPr>
        <p:spPr>
          <a:xfrm>
            <a:off x="3256026" y="1585257"/>
            <a:ext cx="14128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235.56</a:t>
            </a:r>
            <a:endParaRPr lang="en-US" altLang="zh-CN" sz="3200" dirty="0"/>
          </a:p>
        </p:txBody>
      </p:sp>
      <p:sp>
        <p:nvSpPr>
          <p:cNvPr id="6" name="QB_4_AN.54_1#45f80dd77.bracket?vop=1&amp;pid=f1541202d&amp;color=0,0,0&amp;vpa=34&amp;vtp=1&amp;bbb=1"/>
          <p:cNvSpPr/>
          <p:nvPr/>
        </p:nvSpPr>
        <p:spPr>
          <a:xfrm>
            <a:off x="8767953" y="1584622"/>
            <a:ext cx="14128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0.0024</a:t>
            </a:r>
            <a:endParaRPr lang="en-US" altLang="zh-CN" sz="3200" dirty="0"/>
          </a:p>
        </p:txBody>
      </p:sp>
      <p:sp>
        <p:nvSpPr>
          <p:cNvPr id="8" name="QB_4_AN.56_1#45f80dd77.bracket?vop=1&amp;pid=f1541202d&amp;color=0,0,0&amp;vpa=35&amp;vtp=1&amp;bbb=1"/>
          <p:cNvSpPr/>
          <p:nvPr/>
        </p:nvSpPr>
        <p:spPr>
          <a:xfrm>
            <a:off x="3715258" y="3680122"/>
            <a:ext cx="12096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0.888</a:t>
            </a:r>
            <a:endParaRPr lang="en-US" altLang="zh-CN" sz="3200" dirty="0"/>
          </a:p>
        </p:txBody>
      </p:sp>
      <p:sp>
        <p:nvSpPr>
          <p:cNvPr id="9" name="QB_4_AN.57_1#b84d19c5d?vop=1&amp;pid=f1541202d&amp;color=0,0,0&amp;vtp=1&amp;bbb=1"/>
          <p:cNvSpPr/>
          <p:nvPr/>
        </p:nvSpPr>
        <p:spPr>
          <a:xfrm>
            <a:off x="896112" y="449486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BD.58_1#7812e04eb?sp=1&amp;vop=1&amp;pid=f1541202d&amp;color=0,0,0&amp;vtp=1&amp;bbb=1"/>
              <p:cNvSpPr/>
              <p:nvPr/>
            </p:nvSpPr>
            <p:spPr>
              <a:xfrm>
                <a:off x="5869940" y="3680460"/>
                <a:ext cx="5560060" cy="1397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结果保留一位小数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BD.58_1#7812e04eb?sp=1&amp;vop=1&amp;pid=f1541202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9940" y="3680460"/>
                <a:ext cx="5560060" cy="13970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4_AN.59_1#7812e04eb.bracket?vop=1&amp;pid=f1541202d&amp;color=0,0,0&amp;vpa=36&amp;vtp=1&amp;bbb=1"/>
          <p:cNvSpPr/>
          <p:nvPr/>
        </p:nvSpPr>
        <p:spPr>
          <a:xfrm>
            <a:off x="8323453" y="3679740"/>
            <a:ext cx="803275" cy="69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5.2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9" grpId="0" animBg="1" build="p"/>
      <p:bldP spid="12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c9438de28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c9438de28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第一单元学习质量评价卷</a:t>
            </a:r>
            <a:endParaRPr lang="en-US" altLang="zh-CN" sz="1400" dirty="0"/>
          </a:p>
        </p:txBody>
      </p:sp>
      <p:sp>
        <p:nvSpPr>
          <p:cNvPr id="4" name="C_1#c9438de28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60_1#57bc02b24?sp=1&amp;vop=1&amp;pid=f1541202d&amp;color=0,0,0&amp;vtp=1&amp;bt=1&amp;bbb=1"/>
              <p:cNvSpPr/>
              <p:nvPr/>
            </p:nvSpPr>
            <p:spPr>
              <a:xfrm>
                <a:off x="896112" y="109613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3200" b="1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𝟎</m:t>
                      </m:r>
                      <m:r>
                        <a:rPr lang="en-US" altLang="zh-CN" sz="3200" b="1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𝟔𝟒</m:t>
                      </m:r>
                      <m:r>
                        <a:rPr lang="en-US" altLang="zh-CN" sz="3200" b="1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</m:t>
                      </m:r>
                      <m:r>
                        <a:rPr lang="en-US" altLang="zh-CN" sz="3200" b="1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𝟎</m:t>
                      </m:r>
                      <m:r>
                        <a:rPr lang="en-US" altLang="zh-CN" sz="3200" b="1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.</m:t>
                      </m:r>
                      <m:r>
                        <a:rPr lang="en-US" altLang="zh-CN" sz="3200" b="1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𝟏𝟓</m:t>
                      </m:r>
                      <m:r>
                        <a:rPr lang="en-US" altLang="zh-CN" sz="3200" b="1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≈</m:t>
                      </m:r>
                    </m:oMath>
                  </m:oMathPara>
                </a14:m>
                <a:endParaRPr lang="en-US" altLang="zh-CN" sz="3200" b="1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结果保留两位小数）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B_4_BD.60_1#57bc02b24?sp=1&amp;vop=1&amp;pid=f1541202d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096137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61_1#57bc02b24.bracket?vop=1&amp;pid=f1541202d&amp;color=0,0,0&amp;vpa=37&amp;vtp=1&amp;bbb=1"/>
          <p:cNvSpPr/>
          <p:nvPr/>
        </p:nvSpPr>
        <p:spPr>
          <a:xfrm>
            <a:off x="3626993" y="109169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0.10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62_1#c9e7e52d6?vop=1&amp;pid=f1541202d&amp;color=0,0,0&amp;vtp=1&amp;bbb=1"/>
              <p:cNvSpPr/>
              <p:nvPr/>
            </p:nvSpPr>
            <p:spPr>
              <a:xfrm>
                <a:off x="5740400" y="1032510"/>
                <a:ext cx="5798820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i="0" kern="0" spc="-99900" dirty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结果精确到百分位）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BD.62_1#c9e7e52d6?vop=1&amp;pid=f1541202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0400" y="1032510"/>
                <a:ext cx="5798820" cy="14732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63_1#c9e7e52d6.bracket?vop=1&amp;pid=f1541202d&amp;color=0,0,0&amp;vpa=38&amp;vtp=1&amp;bbb=1"/>
          <p:cNvSpPr/>
          <p:nvPr/>
        </p:nvSpPr>
        <p:spPr>
          <a:xfrm>
            <a:off x="8540623" y="1032603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0.98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4_1#fbb4251f2?vop=1&amp;pid=6b901be0a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计算下面各题，能简算的要简算。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65_1#4934128e3?vop=1&amp;pid=fbb4251f2&amp;color=0,0,0&amp;vtp=1&amp;bbb=1"/>
              <p:cNvSpPr/>
              <p:nvPr/>
            </p:nvSpPr>
            <p:spPr>
              <a:xfrm>
                <a:off x="1203325" y="1604010"/>
                <a:ext cx="1022667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BD.65_1#4934128e3?vop=1&amp;pid=fbb4251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3325" y="1604010"/>
                <a:ext cx="1022667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66_1#4934128e3?vop=1&amp;pid=fbb4251f2&amp;color=0,0,0&amp;vtp=1&amp;bbb=1"/>
              <p:cNvSpPr/>
              <p:nvPr/>
            </p:nvSpPr>
            <p:spPr>
              <a:xfrm>
                <a:off x="896112" y="2290806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66_1#4934128e3?vop=1&amp;pid=fbb4251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0806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7_1#5c1179675?vop=1&amp;pid=fbb4251f2&amp;color=0,0,0&amp;vtp=1&amp;bt=1&amp;bbb=1"/>
              <p:cNvSpPr/>
              <p:nvPr/>
            </p:nvSpPr>
            <p:spPr>
              <a:xfrm>
                <a:off x="1322070" y="899795"/>
                <a:ext cx="1010793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67_1#5c1179675?vop=1&amp;pid=fbb4251f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2070" y="899795"/>
                <a:ext cx="1010793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8_1#5c1179675?vop=1&amp;pid=fbb4251f2&amp;color=0,0,0&amp;vtp=1&amp;bbb=1"/>
              <p:cNvSpPr/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68_1#5c1179675?vop=1&amp;pid=fbb4251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9_1#78473afa0?vop=1&amp;pid=fbb4251f2&amp;color=0,0,0&amp;vtp=1&amp;bt=1&amp;bbb=1"/>
              <p:cNvSpPr/>
              <p:nvPr/>
            </p:nvSpPr>
            <p:spPr>
              <a:xfrm>
                <a:off x="1232535" y="899795"/>
                <a:ext cx="1019746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69_1#78473afa0?vop=1&amp;pid=fbb4251f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535" y="899795"/>
                <a:ext cx="1019746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70_1#78473afa0?vop=1&amp;pid=fbb4251f2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70_1#78473afa0?vop=1&amp;pid=fbb4251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71_1#6fc6ca511?vop=1&amp;pid=fbb4251f2&amp;color=0,0,0&amp;vtp=1&amp;bt=1&amp;bbb=1"/>
              <p:cNvSpPr/>
              <p:nvPr/>
            </p:nvSpPr>
            <p:spPr>
              <a:xfrm>
                <a:off x="1273175" y="899795"/>
                <a:ext cx="1015682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71_1#6fc6ca511?vop=1&amp;pid=fbb4251f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175" y="899795"/>
                <a:ext cx="1015682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72_1#6fc6ca511?vop=1&amp;pid=fbb4251f2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72_1#6fc6ca511?vop=1&amp;pid=fbb4251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73_1#99c8a96b5?vop=1&amp;pid=fbb4251f2&amp;color=0,0,0&amp;vtp=1&amp;bt=1&amp;bbb=1"/>
              <p:cNvSpPr/>
              <p:nvPr/>
            </p:nvSpPr>
            <p:spPr>
              <a:xfrm>
                <a:off x="1332865" y="899795"/>
                <a:ext cx="1009713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73_1#99c8a96b5?vop=1&amp;pid=fbb4251f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2865" y="899795"/>
                <a:ext cx="1009713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74_1#99c8a96b5?vop=1&amp;pid=fbb4251f2&amp;color=0,0,0&amp;vtp=1&amp;bbb=1"/>
              <p:cNvSpPr/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74_1#99c8a96b5?vop=1&amp;pid=fbb4251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75_1#ca4659f33?vop=1&amp;pid=fbb4251f2&amp;color=0,0,0&amp;vtp=1&amp;bt=1&amp;bbb=1"/>
              <p:cNvSpPr/>
              <p:nvPr/>
            </p:nvSpPr>
            <p:spPr>
              <a:xfrm>
                <a:off x="1262380" y="899795"/>
                <a:ext cx="1016762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75_1#ca4659f33?vop=1&amp;pid=fbb4251f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2380" y="899795"/>
                <a:ext cx="1016762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76_1#ca4659f33?vop=1&amp;pid=fbb4251f2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76_1#ca4659f33?vop=1&amp;pid=fbb4251f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2dcb7e653?pid=c9438de28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四、解决问题。</a:t>
            </a:r>
            <a:endParaRPr lang="en-US" altLang="zh-CN" sz="3200" dirty="0"/>
          </a:p>
        </p:txBody>
      </p:sp>
      <p:sp>
        <p:nvSpPr>
          <p:cNvPr id="3" name="P_3_BD#72e2f68d3?pid=2dcb7e653&amp;color=0,0,0&amp;vtp=1&amp;bbb=1&amp;hb=1"/>
          <p:cNvSpPr/>
          <p:nvPr/>
        </p:nvSpPr>
        <p:spPr>
          <a:xfrm>
            <a:off x="896112" y="16101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全品小学开展了丰富多彩的实践活动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其中蕴含着许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多有趣的数学问题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7_1#43cf0d906?vop=1&amp;pid=2dcb7e653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同学们来到杨沟橘子种植园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不仅了解到杨沟橘子色泽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艳丽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、营养丰富、口感绝佳的特点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还帮李老师解决了采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摘付款问题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。已知采摘的橘子每千克2.4元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李老师摘了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15.5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千克，需要付多少钱呢？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78_1#43cf0d906?vop=1&amp;pid=2dcb7e653&amp;color=0,0,0&amp;vtp=1&amp;bbb=1"/>
              <p:cNvSpPr/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：需要付37.2元。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78_1#43cf0d906?vop=1&amp;pid=2dcb7e65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9_1#fb916d1fd?vop=1&amp;pid=2dcb7e653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32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某天，同学们来到了学校附近的公园参观荷花池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荷花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池是长方形的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，长15.6米，宽12.4米，每平方米可以种植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株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荷花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。同学们要计算这个荷花池大约可以种多少株荷花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受数学在园林规划中的应用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。请你帮他们算一算吧。</a:t>
            </a:r>
            <a:endParaRPr lang="en-US" altLang="zh-CN" sz="3200" spc="-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80_1#fb916d1fd?vop=1&amp;pid=2dcb7e653&amp;color=0,0,0&amp;vtp=1&amp;bbb=1"/>
              <p:cNvSpPr/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𝟓𝟖𝟎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（株）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：这个荷花池大约可以种580株荷花。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80_1#fb916d1fd?vop=1&amp;pid=2dcb7e65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2_BD#3de6e88b3?pid=c9438de28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C_2_BD#e3d96a3a2?pid=c9438de28&amp;color=0,0,0&amp;vtp=1&amp;bbb=1"/>
          <p:cNvSpPr/>
          <p:nvPr/>
        </p:nvSpPr>
        <p:spPr>
          <a:xfrm>
            <a:off x="896112" y="1610199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一、填空题。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_1#5d5b83b88?vop=1&amp;pid=e3d96a3a2&amp;color=0,0,0&amp;vtp=1&amp;bbb=1&amp;hb=1"/>
              <p:cNvSpPr/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𝟎𝟔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可以先算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再从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积的(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边起数出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位点上小数点。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3_BD.1_1#5d5b83b88?vop=1&amp;pid=e3d96a3a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r="-1019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2_1#5d5b83b88.bracket?vop=1&amp;pid=e3d96a3a2&amp;color=0,0,0&amp;vpa=1&amp;vtp=1&amp;bbb=1"/>
          <p:cNvSpPr/>
          <p:nvPr/>
        </p:nvSpPr>
        <p:spPr>
          <a:xfrm>
            <a:off x="7058978" y="2326225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3_1#5d5b83b88.bracket?vop=1&amp;pid=e3d96a3a2&amp;color=0,0,0&amp;vpa=2&amp;vtp=1&amp;bbb=1"/>
              <p:cNvSpPr/>
              <p:nvPr/>
            </p:nvSpPr>
            <p:spPr>
              <a:xfrm>
                <a:off x="8713153" y="249993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3_1#5d5b83b88.bracket?vop=1&amp;pid=e3d96a3a2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3153" y="2499931"/>
                <a:ext cx="449263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71" t="-112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AN.4_1#5d5b83b88.bracket?vop=1&amp;pid=e3d96a3a2&amp;color=0,0,0&amp;vpa=3&amp;vtp=1"/>
          <p:cNvSpPr/>
          <p:nvPr/>
        </p:nvSpPr>
        <p:spPr>
          <a:xfrm>
            <a:off x="1869249" y="3062825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3_AN.5_1#5d5b83b88.bracket?vop=1&amp;pid=e3d96a3a2&amp;color=0,0,0&amp;vpa=4&amp;vtp=1"/>
          <p:cNvSpPr/>
          <p:nvPr/>
        </p:nvSpPr>
        <p:spPr>
          <a:xfrm>
            <a:off x="4590224" y="3062825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1_1#18770a54d?sp=1&amp;vop=1&amp;pid=2dcb7e653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为了丰富学生的课余生活，响应“阳光体育运动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小学积极组织体育活动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学校准备在某店铺采购一批体育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器材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，以下是该店铺的体育器材价目表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其中涉及一些数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QO_3_BD.81_2#18770a54d?colgroup=4,4,4,5,5&amp;vop=1&amp;pid=2dcb7e653&amp;color=0,0,0&amp;vtp=1&amp;bbb=1"/>
              <p:cNvGraphicFramePr>
                <a:graphicFrameLocks noGrp="1"/>
              </p:cNvGraphicFramePr>
              <p:nvPr/>
            </p:nvGraphicFramePr>
            <p:xfrm>
              <a:off x="896112" y="3956128"/>
              <a:ext cx="10479024" cy="1394968"/>
            </p:xfrm>
            <a:graphic>
              <a:graphicData uri="http://schemas.openxmlformats.org/drawingml/2006/table">
                <a:tbl>
                  <a:tblPr/>
                  <a:tblGrid>
                    <a:gridCol w="1837944"/>
                    <a:gridCol w="2057400"/>
                    <a:gridCol w="2057400"/>
                    <a:gridCol w="2221992"/>
                    <a:gridCol w="2304288"/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器材名称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气排球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羽毛球拍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羽毛球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跆拳道脚靶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价格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15.70元/个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39.85元/副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𝟗𝟐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元/筒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36.30元/个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QO_3_BD.81_2#18770a54d?colgroup=4,4,4,5,5&amp;vop=1&amp;pid=2dcb7e653&amp;color=0,0,0&amp;vtp=1&amp;bbb=1"/>
              <p:cNvGraphicFramePr>
                <a:graphicFrameLocks noGrp="1"/>
              </p:cNvGraphicFramePr>
              <p:nvPr/>
            </p:nvGraphicFramePr>
            <p:xfrm>
              <a:off x="896112" y="3956128"/>
              <a:ext cx="10479024" cy="1394968"/>
            </p:xfrm>
            <a:graphic>
              <a:graphicData uri="http://schemas.openxmlformats.org/drawingml/2006/table">
                <a:tbl>
                  <a:tblPr/>
                  <a:tblGrid>
                    <a:gridCol w="1837944"/>
                    <a:gridCol w="2057400"/>
                    <a:gridCol w="2057400"/>
                    <a:gridCol w="2221992"/>
                    <a:gridCol w="2304288"/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器材名称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气排球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羽毛球拍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羽毛球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跆拳道脚靶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8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价格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15.70元/个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39.85元/副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36.30元/个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2_1#194285ed9?vop=1&amp;pid=18770a54d&amp;color=0,0,0&amp;vtp=1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（1）学校要购买18个气排球进行训练，需要花费多少钱？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83_1#194285ed9?vop=1&amp;pid=18770a54d&amp;color=0,0,0&amp;vtp=1&amp;bbb=1"/>
              <p:cNvSpPr/>
              <p:nvPr/>
            </p:nvSpPr>
            <p:spPr>
              <a:xfrm>
                <a:off x="896112" y="1578082"/>
                <a:ext cx="10533888" cy="124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：需要花费282.6元。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83_1#194285ed9?vop=1&amp;pid=18770a54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8082"/>
                <a:ext cx="10533888" cy="12446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4_BD.84_1#f57ff1fb1?vop=1&amp;pid=18770a54d&amp;color=0,0,0&amp;vtp=1&amp;bbb=1&amp;hb=1"/>
          <p:cNvSpPr/>
          <p:nvPr/>
        </p:nvSpPr>
        <p:spPr>
          <a:xfrm>
            <a:off x="896112" y="2812430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（2）学校要购买20个跆拳道脚靶，该店铺现有“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买一送一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的活动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，需要花费多少钱？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85_1#f57ff1fb1?vop=1&amp;pid=18770a54d&amp;color=0,0,0&amp;vtp=1&amp;bbb=1"/>
              <p:cNvSpPr/>
              <p:nvPr/>
            </p:nvSpPr>
            <p:spPr>
              <a:xfrm>
                <a:off x="896112" y="4107829"/>
                <a:ext cx="10533888" cy="186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（个）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：需要花费363元。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85_1#f57ff1fb1?vop=1&amp;pid=18770a54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07829"/>
                <a:ext cx="10533888" cy="1866900"/>
              </a:xfrm>
              <a:prstGeom prst="rect">
                <a:avLst/>
              </a:prstGeom>
              <a:blipFill rotWithShape="1">
                <a:blip r:embed="rId2"/>
                <a:stretch>
                  <a:fillRect l="-1" t="-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6_1#e4d530742?vop=1&amp;pid=18770a54d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（3）学校计划用400元购买8副羽毛球拍和3筒羽毛球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钱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够用吗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87_1#e4d530742?vop=1&amp;pid=18770a54d&amp;color=0,0,0&amp;vtp=1&amp;bbb=1&amp;hb=1"/>
              <p:cNvSpPr/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1副羽毛球拍不超过40元，8副羽毛球拍不超过320元;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筒羽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毛球不超过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24元，3筒羽毛球不超过72元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总共不超过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𝟑𝟗𝟐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,400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元够用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合理即可）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87_1#e4d530742?vop=1&amp;pid=18770a54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8_1#b415143b5?vop=1&amp;pid=2dcb7e653&amp;color=0,0,0&amp;vtp=1&amp;bt=1&amp;bbb=1"/>
          <p:cNvSpPr/>
          <p:nvPr/>
        </p:nvSpPr>
        <p:spPr>
          <a:xfrm>
            <a:off x="896112" y="900000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学校还组织了科学探索活动。</a:t>
            </a:r>
            <a:endParaRPr lang="en-US" altLang="zh-CN" sz="3200" dirty="0"/>
          </a:p>
        </p:txBody>
      </p:sp>
      <p:sp>
        <p:nvSpPr>
          <p:cNvPr id="3" name="QO_4_BD.89_1#09f8d4622?vop=1&amp;pid=b415143b5&amp;color=0,0,0&amp;vtp=1&amp;bbb=1&amp;hb=1"/>
          <p:cNvSpPr/>
          <p:nvPr/>
        </p:nvSpPr>
        <p:spPr>
          <a:xfrm>
            <a:off x="896112" y="1596306"/>
            <a:ext cx="10533888" cy="2895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（1）在山谷中，同学们进行声音传播的小实验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科学研究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发现声音在空气中的传播速度是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0.34千米/秒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乐乐对着远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处的大山高喊一声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，10秒后听到回声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乐乐这时距离大山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有多远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90_1#09f8d4622?vop=1&amp;pid=b415143b5&amp;color=0,0,0&amp;vtp=1&amp;bbb=1"/>
              <p:cNvSpPr/>
              <p:nvPr/>
            </p:nvSpPr>
            <p:spPr>
              <a:xfrm>
                <a:off x="896112" y="4530006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（秒）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：乐乐这时距离大山有1.7千米远。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90_1#09f8d4622?vop=1&amp;pid=b415143b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30006"/>
                <a:ext cx="10533888" cy="1447800"/>
              </a:xfrm>
              <a:prstGeom prst="rect">
                <a:avLst/>
              </a:prstGeom>
              <a:blipFill rotWithShape="1">
                <a:blip r:embed="rId1"/>
                <a:stretch>
                  <a:fillRect l="-1" t="-38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91_1#bbbd6d82b?vop=1&amp;pid=b415143b5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（2）同时，老师给同学们介绍了天宫二号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中国首个具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备补加功能的载人航天科学实验空间实验室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天宫二号每分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钟的飞行速度约比声音每分钟在空气中的传播速度的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23.2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倍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还多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0.72千米，天宫二号的飞行速度大约是每分钟多少千米？</a:t>
            </a:r>
            <a:endParaRPr lang="en-US" altLang="zh-CN" sz="3200" spc="-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92_1#bbbd6d82b?vop=1&amp;pid=b415143b5&amp;color=0,0,0&amp;vtp=1&amp;bt=1&amp;bbb=1"/>
              <p:cNvSpPr/>
              <p:nvPr/>
            </p:nvSpPr>
            <p:spPr>
              <a:xfrm>
                <a:off x="896112" y="38464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1分钟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秒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（千米/分）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𝟒𝟕𝟒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：天宫二号的飞行速度大约是每分钟474千米。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92_1#bbbd6d82b?vop=1&amp;pid=b415143b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464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93_1#205b19b45?vop=1&amp;pid=2dcb7e653&amp;color=0,0,0&amp;vtp=1&amp;bt=1&amp;bbb=1&amp;hb=1"/>
          <p:cNvSpPr/>
          <p:nvPr/>
        </p:nvSpPr>
        <p:spPr>
          <a:xfrm>
            <a:off x="896112" y="900000"/>
            <a:ext cx="10533888" cy="317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学校鼓励学生在课后多关注社区活动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小明了解到赵爷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爷退休后为方便小区老年人吃到新鲜蔬果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做起了果蔬批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，他早晨用61元批发了28千克西红柿，已经卖了22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千克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每千克卖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3.5元，剩下的每千克卖2.5元，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西红柿全部卖完后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赵爷爷一共可以赚多少元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94_1#205b19b45?vop=1&amp;pid=2dcb7e653&amp;color=0,0,0&amp;vtp=1&amp;bbb=1"/>
              <p:cNvSpPr/>
              <p:nvPr/>
            </p:nvSpPr>
            <p:spPr>
              <a:xfrm>
                <a:off x="896112" y="4131482"/>
                <a:ext cx="10533888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：赵爷爷一共可以赚31元。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94_1#205b19b45?vop=1&amp;pid=2dcb7e65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31482"/>
                <a:ext cx="10533888" cy="19050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6_1#3bed03cc9?vop=1&amp;pid=e3d96a3a2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两个因数的积是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把一个因数的小数点向右移动一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，另一个因数的小数点向左移动两位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新的乘积是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6_1#3bed03cc9?vop=1&amp;pid=e3d96a3a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7_1#3bed03cc9.bracket?vop=1&amp;pid=e3d96a3a2&amp;color=0,0,0&amp;vpa=5&amp;vtp=1&amp;bbb=1"/>
          <p:cNvSpPr/>
          <p:nvPr/>
        </p:nvSpPr>
        <p:spPr>
          <a:xfrm>
            <a:off x="1002474" y="2378280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0.698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8_1#f8bba6a42?vop=1&amp;pid=e3d96a3a2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位小数，用“四舍五入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法把得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数保留两位小数是(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8_1#f8bba6a42?vop=1&amp;pid=e3d96a3a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9_1#f8bba6a42.bracket?vop=1&amp;pid=e3d96a3a2&amp;color=0,0,0&amp;vpa=6&amp;vtp=1"/>
          <p:cNvSpPr/>
          <p:nvPr/>
        </p:nvSpPr>
        <p:spPr>
          <a:xfrm>
            <a:off x="5019040" y="90119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10_1#f8bba6a42.bracket?vop=1&amp;pid=e3d96a3a2&amp;color=0,0,0&amp;vpa=7&amp;vtp=1&amp;bbb=1"/>
              <p:cNvSpPr/>
              <p:nvPr/>
            </p:nvSpPr>
            <p:spPr>
              <a:xfrm>
                <a:off x="4374324" y="181921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10_1#f8bba6a42.bracket?vop=1&amp;pid=e3d96a3a2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4324" y="1819211"/>
                <a:ext cx="108693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41" t="-112" r="23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1_1#54af8b0eb?sp=1&amp;vop=1&amp;pid=e3d96a3a2&amp;color=0,0,0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，写出下面各式的积。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1_1#54af8b0eb?sp=1&amp;vop=1&amp;pid=e3d96a3a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11_2#54af8b0eb?sp=1&amp;vop=1&amp;pid=e3d96a3a2&amp;color=0,0,0&amp;vtp=1&amp;bbb=1"/>
              <p:cNvSpPr/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015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015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𝟎𝟐𝟖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11_2#54af8b0eb?sp=1&amp;vop=1&amp;pid=e3d96a3a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12_1#54af8b0eb.bracket?vop=1&amp;pid=e3d96a3a2&amp;color=0,0,0&amp;vpa=8&amp;vtp=1&amp;bbb=1"/>
          <p:cNvSpPr/>
          <p:nvPr/>
        </p:nvSpPr>
        <p:spPr>
          <a:xfrm>
            <a:off x="3074733" y="1609007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3.64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13_1#54af8b0eb.bracket?vop=1&amp;pid=e3d96a3a2&amp;color=0,0,0&amp;vpa=9&amp;vtp=1&amp;bbb=1"/>
              <p:cNvSpPr/>
              <p:nvPr/>
            </p:nvSpPr>
            <p:spPr>
              <a:xfrm>
                <a:off x="8822245" y="1783729"/>
                <a:ext cx="157270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𝟎𝟑𝟔𝟒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13_1#54af8b0eb.bracket?vop=1&amp;pid=e3d96a3a2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2245" y="1783729"/>
                <a:ext cx="1572705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2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14_1#54af8b0eb.bracket?vop=1&amp;pid=e3d96a3a2&amp;color=0,0,0&amp;vpa=10&amp;vtp=1&amp;bbb=1"/>
              <p:cNvSpPr/>
              <p:nvPr/>
            </p:nvSpPr>
            <p:spPr>
              <a:xfrm>
                <a:off x="3490468" y="2523631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𝟑𝟔𝟒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14_1#54af8b0eb.bracket?vop=1&amp;pid=e3d96a3a2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0468" y="2523631"/>
                <a:ext cx="1329817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38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15_1#54af8b0eb.bracket?vop=1&amp;pid=e3d96a3a2&amp;color=0,0,0&amp;vpa=11&amp;vtp=1&amp;bbb=1"/>
              <p:cNvSpPr/>
              <p:nvPr/>
            </p:nvSpPr>
            <p:spPr>
              <a:xfrm>
                <a:off x="8822245" y="2523631"/>
                <a:ext cx="157270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𝟎𝟑𝟔𝟒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15_1#54af8b0eb.bracket?vop=1&amp;pid=e3d96a3a2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2245" y="2523631"/>
                <a:ext cx="1572705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2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16_1#124fcef91?vop=1&amp;pid=e3d96a3a2&amp;color=0,0,0&amp;vtp=1&amp;bt=1&amp;bbb=1"/>
              <p:cNvSpPr/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40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16_1#124fcef91?vop=1&amp;pid=e3d96a3a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16_1#124fcef91?vop=1&amp;pid=e3d96a3a2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3719" y="89611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6_2#124fcef91?vop=1&amp;pid=e3d96a3a2&amp;color=0,0,0&amp;tib=255,255,255&amp;vip=12#14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1824038"/>
            <a:ext cx="10497312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WB.17_1#124fcef91.white_block?vop=1&amp;pid=e3d96a3a2&amp;color=0,0,0&amp;vpa=12&amp;vtp=1"/>
          <p:cNvSpPr/>
          <p:nvPr/>
        </p:nvSpPr>
        <p:spPr>
          <a:xfrm>
            <a:off x="2359152" y="2052638"/>
            <a:ext cx="283464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3_WB.18_1#124fcef91.white_block?vop=1&amp;pid=e3d96a3a2&amp;color=0,0,0&amp;vpa=13&amp;vtp=1"/>
          <p:cNvSpPr/>
          <p:nvPr/>
        </p:nvSpPr>
        <p:spPr>
          <a:xfrm>
            <a:off x="5660136" y="2052638"/>
            <a:ext cx="283464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3_WB.19_1#124fcef91.white_block?vop=1&amp;pid=e3d96a3a2&amp;color=0,0,0&amp;vpa=14&amp;vtp=1"/>
          <p:cNvSpPr/>
          <p:nvPr/>
        </p:nvSpPr>
        <p:spPr>
          <a:xfrm>
            <a:off x="9372600" y="2043494"/>
            <a:ext cx="301752" cy="2468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0_1#fc82bed0b?vop=1&amp;pid=e3d96a3a2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“千里家书只为墙，让他三尺又何妨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这是安徽桐城六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尺巷的故事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。尺是一种长度单位，一尺约为0.33米，则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尺巷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的宽约为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米。（得数保留整数）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21_1#fc82bed0b.bracket?vop=1&amp;pid=e3d96a3a2&amp;color=0,0,0&amp;vpa=15&amp;vtp=1&amp;bbb=1"/>
              <p:cNvSpPr/>
              <p:nvPr/>
            </p:nvSpPr>
            <p:spPr>
              <a:xfrm>
                <a:off x="3774249" y="254141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21_1#fc82bed0b.bracket?vop=1&amp;pid=e3d96a3a2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249" y="2541411"/>
                <a:ext cx="449263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99" t="-28" r="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22_1#7fb920899?vop=1&amp;pid=e3d96a3a2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成成在用计算器计算“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”时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发现计算器上的数字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键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“7”坏了，请聪明的你帮他想一个方法解决这个问题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你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的方法是(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在括号里写出算式）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22_1#7fb920899?vop=1&amp;pid=e3d96a3a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16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23_1#7fb920899.bracket?vop=1&amp;pid=e3d96a3a2&amp;color=0,0,0&amp;vpa=16&amp;vtp=1&amp;bbb=1"/>
              <p:cNvSpPr/>
              <p:nvPr/>
            </p:nvSpPr>
            <p:spPr>
              <a:xfrm>
                <a:off x="2704274" y="2541411"/>
                <a:ext cx="279908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(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23_1#7fb920899.bracket?vop=1&amp;pid=e3d96a3a2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4274" y="2541411"/>
                <a:ext cx="279908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6" t="-28" r="16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S.24_1#7fb920899?vop=1&amp;pid=e3d96a3a2&amp;color=0,0,0&amp;vtp=1&amp;bbb=1"/>
          <p:cNvSpPr/>
          <p:nvPr/>
        </p:nvSpPr>
        <p:spPr>
          <a:xfrm>
            <a:off x="896112" y="316628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（答案不唯一）</a:t>
            </a:r>
            <a:endParaRPr lang="en-US" altLang="zh-CN" sz="3200" b="1" i="0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4000</Words>
  <Application>WPS 演示</Application>
  <PresentationFormat>宽屏</PresentationFormat>
  <Paragraphs>331</Paragraphs>
  <Slides>36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2025-06-23T02:31:00Z</dcterms:created>
  <dcterms:modified xsi:type="dcterms:W3CDTF">2025-06-26T07:41:36Z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769D2D726A144FFCB1BCE8C9A242FB80_12</vt:lpwstr>
  </property>
  <property fmtid="{D5CDD505-2E9C-101B-9397-08002B2CF9AE}" pid="3" name="KSOProductBuildVer">
    <vt:lpwstr>2052-12.1.0.21541</vt:lpwstr>
  </property>
</Properties>
</file>