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0246fa35.fixed?pid=98cdef9f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80246fa35.fixed?pid=98cdef9f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探究与拓展三</a:t>
            </a:r>
            <a:endParaRPr lang="en-US" altLang="zh-CN" sz="1400" dirty="0"/>
          </a:p>
        </p:txBody>
      </p:sp>
      <p:sp>
        <p:nvSpPr>
          <p:cNvPr id="4" name="C_2#80246fa35.fixed?pid=98cdef9f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b46d4ab9?pid=80246fa35&amp;color=0,0,0&amp;vtp=1&amp;bt=1&amp;bbb=1"/>
          <p:cNvSpPr/>
          <p:nvPr/>
        </p:nvSpPr>
        <p:spPr>
          <a:xfrm>
            <a:off x="896112" y="896112"/>
            <a:ext cx="10533888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梯形的面积与高斯求和公式</a:t>
            </a:r>
            <a:endParaRPr lang="en-US" altLang="zh-CN" sz="3400" dirty="0"/>
          </a:p>
        </p:txBody>
      </p:sp>
      <p:pic>
        <p:nvPicPr>
          <p:cNvPr id="3" name="C_4_BD#6f91057e6?pid=db46d4ab9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1703261"/>
            <a:ext cx="2487168" cy="5577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1_1#37fbd9d57?vop=1&amp;pid=6f91057e6&amp;color=0,0,0&amp;vtp=1&amp;bbb=1&amp;hb=1"/>
              <p:cNvSpPr/>
              <p:nvPr/>
            </p:nvSpPr>
            <p:spPr>
              <a:xfrm>
                <a:off x="896112" y="2389061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同学们，你们知道吗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梯形的面积公式还能帮助我们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计算哦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!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我们可以想象成求一堆木头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的根数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，再转化为梯形面积来计算。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5_BD.1_1#37fbd9d57?vop=1&amp;pid=6f91057e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89061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r="-89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1_2#37fbd9d57?vop=1&amp;pid=6f91057e6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900000"/>
            <a:ext cx="8549640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B_5_BD.1_3#37fbd9d57?colgroup=12,12&amp;vop=1&amp;pid=6f91057e6&amp;color=0,0,0&amp;mp=1&amp;vtp=1&amp;bt=1&amp;bbb=1&amp;h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506456" cy="5286312"/>
            </p:xfrm>
            <a:graphic>
              <a:graphicData uri="http://schemas.openxmlformats.org/drawingml/2006/table">
                <a:tbl>
                  <a:tblPr/>
                  <a:tblGrid>
                    <a:gridCol w="5294376"/>
                    <a:gridCol w="5212080"/>
                  </a:tblGrid>
                  <a:tr h="4135565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发现：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顶层根数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底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底层根数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底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层数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总根数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公式推导：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梯形的面积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1" i="0" kern="0" spc="-99900" smtClean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上底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下底）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ctr" latinLnBrk="1" hangingPunct="0">
                            <a:lnSpc>
                              <a:spcPts val="8100"/>
                            </a:lnSpc>
                          </a:pPr>
                          <a:r>
                            <a:rPr lang="en-US" altLang="zh-CN" sz="45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木头总根数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=(</m:t>
                              </m:r>
                            </m:oMath>
                          </a14:m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1" i="0" kern="0" spc="-99900" smtClean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)×​</m:t>
                              </m:r>
                            </m:oMath>
                          </a14:m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运用公式计算得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B_5_BD.1_3#37fbd9d57?colgroup=12,12&amp;vop=1&amp;pid=6f91057e6&amp;color=0,0,0&amp;mp=1&amp;vtp=1&amp;bt=1&amp;bbb=1&amp;h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506456" cy="5286312"/>
            </p:xfrm>
            <a:graphic>
              <a:graphicData uri="http://schemas.openxmlformats.org/drawingml/2006/table">
                <a:tbl>
                  <a:tblPr/>
                  <a:tblGrid>
                    <a:gridCol w="5294376"/>
                    <a:gridCol w="5212080"/>
                  </a:tblGrid>
                  <a:tr h="41357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1206500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B_5_BD.1_4#37fbd9d57.table_image?tii=1&amp;vop=1&amp;pid=6f91057e6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5652" y="2796731"/>
            <a:ext cx="301752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AN.2_1#37fbd9d57.bracket?vop=1&amp;pid=6f91057e6&amp;color=0,0,0&amp;mp=1&amp;vpa=1&amp;vtp=1"/>
          <p:cNvSpPr/>
          <p:nvPr/>
        </p:nvSpPr>
        <p:spPr>
          <a:xfrm>
            <a:off x="4271699" y="2071085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</a:t>
            </a:r>
            <a:endParaRPr lang="en-US" altLang="zh-CN" sz="3200" dirty="0"/>
          </a:p>
        </p:txBody>
      </p:sp>
      <p:sp>
        <p:nvSpPr>
          <p:cNvPr id="5" name="QB_5_AN.3_1#37fbd9d57.bracket?vop=1&amp;pid=6f91057e6&amp;color=0,0,0&amp;mp=1&amp;vpa=2&amp;vtp=1"/>
          <p:cNvSpPr/>
          <p:nvPr/>
        </p:nvSpPr>
        <p:spPr>
          <a:xfrm>
            <a:off x="4271699" y="2693385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</a:t>
            </a:r>
            <a:endParaRPr lang="en-US" altLang="zh-CN" sz="3200" dirty="0"/>
          </a:p>
        </p:txBody>
      </p:sp>
      <p:sp>
        <p:nvSpPr>
          <p:cNvPr id="2" name="QB_5_AN.4_1#37fbd9d57.bracket?vop=1&amp;pid=6f91057e6&amp;color=0,0,0&amp;mp=1&amp;vpa=3&amp;vtp=1"/>
          <p:cNvSpPr/>
          <p:nvPr/>
        </p:nvSpPr>
        <p:spPr>
          <a:xfrm>
            <a:off x="3455724" y="3315686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endParaRPr lang="en-US" altLang="zh-CN" sz="3200" dirty="0"/>
          </a:p>
        </p:txBody>
      </p:sp>
      <p:sp>
        <p:nvSpPr>
          <p:cNvPr id="7" name="QB_5_AN.5_1#37fbd9d57.bracket?vop=1&amp;pid=6f91057e6&amp;color=0,0,0&amp;mp=1&amp;vpa=4&amp;vtp=1&amp;bbb=1"/>
          <p:cNvSpPr/>
          <p:nvPr/>
        </p:nvSpPr>
        <p:spPr>
          <a:xfrm>
            <a:off x="3863713" y="3926492"/>
            <a:ext cx="11112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面积</a:t>
            </a:r>
            <a:endParaRPr lang="en-US" altLang="zh-CN" sz="3200" dirty="0"/>
          </a:p>
        </p:txBody>
      </p:sp>
      <p:sp>
        <p:nvSpPr>
          <p:cNvPr id="8" name="QB_5_AN.6_1#37fbd9d57.blank?vop=1&amp;pid=6f91057e6&amp;color=0,0,0&amp;mp=1&amp;vpa=5&amp;vtp=1&amp;bbb=1"/>
          <p:cNvSpPr/>
          <p:nvPr/>
        </p:nvSpPr>
        <p:spPr>
          <a:xfrm>
            <a:off x="8878878" y="3798443"/>
            <a:ext cx="1927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顶层根数</a:t>
            </a:r>
            <a:endParaRPr lang="en-US" altLang="zh-CN" sz="3200" dirty="0"/>
          </a:p>
        </p:txBody>
      </p:sp>
      <p:sp>
        <p:nvSpPr>
          <p:cNvPr id="9" name="QB_5_AN.7_1#37fbd9d57.blank?vop=1&amp;pid=6f91057e6&amp;color=0,0,0&amp;mp=1&amp;vpa=6&amp;vtp=1&amp;bbb=1"/>
          <p:cNvSpPr/>
          <p:nvPr/>
        </p:nvSpPr>
        <p:spPr>
          <a:xfrm>
            <a:off x="6279950" y="4409249"/>
            <a:ext cx="192722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底层根数</a:t>
            </a:r>
            <a:endParaRPr lang="en-US" altLang="zh-CN" sz="3200" dirty="0"/>
          </a:p>
        </p:txBody>
      </p:sp>
      <p:sp>
        <p:nvSpPr>
          <p:cNvPr id="10" name="QB_5_AN.8_1#37fbd9d57.blank?vop=1&amp;pid=6f91057e6&amp;color=0,0,0&amp;mp=1&amp;vpa=7&amp;vtp=1&amp;bbb=1"/>
          <p:cNvSpPr/>
          <p:nvPr/>
        </p:nvSpPr>
        <p:spPr>
          <a:xfrm>
            <a:off x="8925933" y="4409249"/>
            <a:ext cx="11112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层数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2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_BD#cc8b963db?pid=db46d4ab9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276856" cy="5577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9_1#2da345ae9?vop=1&amp;pid=cc8b963db&amp;color=0,0,0&amp;vtp=1&amp;bbb=1&amp;hb=1"/>
              <p:cNvSpPr/>
              <p:nvPr/>
            </p:nvSpPr>
            <p:spPr>
              <a:xfrm>
                <a:off x="896112" y="15875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画一画，算一算。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可以想象成求怎样一堆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木头的根数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？请你画出顶层、底层的根数和高的层数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利用上面的公式算一算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BD.9_1#2da345ae9?vop=1&amp;pid=cc8b963d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7500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r="-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O_5_BD.9_2#2da345ae9?colgroup=10,14&amp;vop=1&amp;pid=cc8b963db&amp;color=0,0,0&amp;vtp=1&amp;bt=1&amp;bbb=1&amp;h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506456" cy="3218180"/>
            </p:xfrm>
            <a:graphic>
              <a:graphicData uri="http://schemas.openxmlformats.org/drawingml/2006/table">
                <a:tbl>
                  <a:tblPr/>
                  <a:tblGrid>
                    <a:gridCol w="4279392"/>
                    <a:gridCol w="6227064"/>
                  </a:tblGrid>
                  <a:tr h="321818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画一画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90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顶层3根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梯形的上底为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u="none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底层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13根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梯形的下底为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u="none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u="none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梯形的高为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u="none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因此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𝟏𝟏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𝟏𝟑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1" i="0" kern="0" spc="-99900" smtClean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O_5_BD.9_2#2da345ae9?colgroup=10,14&amp;vop=1&amp;pid=cc8b963db&amp;color=0,0,0&amp;vtp=1&amp;bt=1&amp;bbb=1&amp;h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506456" cy="3218180"/>
            </p:xfrm>
            <a:graphic>
              <a:graphicData uri="http://schemas.openxmlformats.org/drawingml/2006/table">
                <a:tbl>
                  <a:tblPr/>
                  <a:tblGrid>
                    <a:gridCol w="4279392"/>
                    <a:gridCol w="6227064"/>
                  </a:tblGrid>
                  <a:tr h="321818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画一画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90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5_BD.9_3#2da345ae9.table_image?tii=2&amp;vop=1&amp;pid=cc8b963d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388" y="2171986"/>
            <a:ext cx="338328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AN.10_1#2da345ae9.blank?vop=1&amp;pid=cc8b963db&amp;color=0,0,0&amp;vpa=8&amp;vtp=1&amp;bbb=1"/>
          <p:cNvSpPr/>
          <p:nvPr/>
        </p:nvSpPr>
        <p:spPr>
          <a:xfrm>
            <a:off x="2617524" y="1249902"/>
            <a:ext cx="151923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画图略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1_1#2da345ae9.bracket?vop=1&amp;pid=cc8b963db&amp;color=0,0,0&amp;vpa=9&amp;vtp=1&amp;bbb=1"/>
              <p:cNvSpPr/>
              <p:nvPr/>
            </p:nvSpPr>
            <p:spPr>
              <a:xfrm>
                <a:off x="9894115" y="1022223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11_1#2da345ae9.bracket?vop=1&amp;pid=cc8b963db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4115" y="1022223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40" t="-100" r="111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12_1#2da345ae9.bracket?vop=1&amp;pid=cc8b963db&amp;color=0,0,0&amp;vpa=10&amp;vtp=1&amp;bbb=1"/>
              <p:cNvSpPr/>
              <p:nvPr/>
            </p:nvSpPr>
            <p:spPr>
              <a:xfrm>
                <a:off x="10071916" y="1655190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12_1#2da345ae9.bracket?vop=1&amp;pid=cc8b963db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1916" y="1655190"/>
                <a:ext cx="69215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26" t="-75" r="26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13_1#2da345ae9.bracket?vop=1&amp;pid=cc8b963db&amp;color=0,0,0&amp;vpa=11&amp;vtp=1&amp;bbb=1"/>
              <p:cNvSpPr/>
              <p:nvPr/>
            </p:nvSpPr>
            <p:spPr>
              <a:xfrm>
                <a:off x="5474516" y="2288159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5_AN.13_1#2da345ae9.bracket?vop=1&amp;pid=cc8b963db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4516" y="2288159"/>
                <a:ext cx="449263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40" t="-50" r="111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N.14_1#2da345ae9.bracket?vop=1&amp;pid=cc8b963db&amp;color=0,0,0&amp;vpa=12&amp;vtp=1&amp;bbb=1"/>
              <p:cNvSpPr/>
              <p:nvPr/>
            </p:nvSpPr>
            <p:spPr>
              <a:xfrm>
                <a:off x="9351190" y="2288159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AN.14_1#2da345ae9.bracket?vop=1&amp;pid=cc8b963db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1190" y="2288159"/>
                <a:ext cx="449263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40" t="-50" r="111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O_5_AN.15_1#2da345ae9.blank?vop=1&amp;pid=cc8b963db&amp;color=0,0,0&amp;vpa=13&amp;vtp=1&amp;bbb=1"/>
              <p:cNvSpPr/>
              <p:nvPr/>
            </p:nvSpPr>
            <p:spPr>
              <a:xfrm>
                <a:off x="5347517" y="3473958"/>
                <a:ext cx="4210876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O_5_AN.15_1#2da345ae9.blank?vop=1&amp;pid=cc8b963db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7517" y="3473958"/>
                <a:ext cx="4210876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4" t="-100" r="9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2" grpId="0" animBg="1" build="p"/>
      <p:bldP spid="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_1#2da345ae9?vop=1&amp;pid=cc8b963db&amp;color=0,0,0&amp;mp=1&amp;vtp=1&amp;bt=1&amp;bbb=1"/>
          <p:cNvSpPr/>
          <p:nvPr/>
        </p:nvSpPr>
        <p:spPr>
          <a:xfrm>
            <a:off x="896112" y="896113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2.请用推导出的方法计算。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BD.17_1#dbb5a0a1e?vop=1&amp;pid=2da345ae9&amp;color=0,0,0&amp;vtp=1&amp;bbb=1"/>
              <p:cNvSpPr/>
              <p:nvPr/>
            </p:nvSpPr>
            <p:spPr>
              <a:xfrm>
                <a:off x="896112" y="1597753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6_BD.17_1#dbb5a0a1e?vop=1&amp;pid=2da345ae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7753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6_AN.18_1#dbb5a0a1e?vop=1&amp;pid=2da345ae9&amp;color=0,0,0&amp;vtp=1&amp;bbb=1"/>
              <p:cNvSpPr/>
              <p:nvPr/>
            </p:nvSpPr>
            <p:spPr>
              <a:xfrm>
                <a:off x="1590675" y="2277745"/>
                <a:ext cx="9839325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6_AN.18_1#dbb5a0a1e?vop=1&amp;pid=2da345ae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0675" y="2277745"/>
                <a:ext cx="9839325" cy="14224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6_BD.19_1#d7f0a80c5?vop=1&amp;pid=2da345ae9&amp;color=0,0,0&amp;vtp=1&amp;bbb=1"/>
              <p:cNvSpPr/>
              <p:nvPr/>
            </p:nvSpPr>
            <p:spPr>
              <a:xfrm>
                <a:off x="896112" y="3750784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+⋯+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6_BD.19_1#d7f0a80c5?vop=1&amp;pid=2da345ae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50784"/>
                <a:ext cx="10533888" cy="698500"/>
              </a:xfrm>
              <a:prstGeom prst="rect">
                <a:avLst/>
              </a:prstGeom>
              <a:blipFill rotWithShape="1">
                <a:blip r:embed="rId3"/>
                <a:stretch>
                  <a:fillRect l="-1" t="-68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6_AN.20_1#d7f0a80c5?vop=1&amp;pid=2da345ae9&amp;color=0,0,0&amp;vtp=1&amp;bbb=1"/>
              <p:cNvSpPr/>
              <p:nvPr/>
            </p:nvSpPr>
            <p:spPr>
              <a:xfrm>
                <a:off x="1564005" y="4430395"/>
                <a:ext cx="9865995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6_AN.20_1#d7f0a80c5?vop=1&amp;pid=2da345ae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005" y="4430395"/>
                <a:ext cx="9865995" cy="14224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WPS 演示</Application>
  <PresentationFormat>宽屏</PresentationFormat>
  <Paragraphs>83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2025-06-23T04:02:00Z</dcterms:created>
  <dcterms:modified xsi:type="dcterms:W3CDTF">2025-06-26T07:00:55Z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5FC20B93D6AB4BFCBBDA3D3AA8324D46_12</vt:lpwstr>
  </property>
  <property fmtid="{D5CDD505-2E9C-101B-9397-08002B2CF9AE}" pid="3" name="KSOProductBuildVer">
    <vt:lpwstr>2052-12.1.0.21541</vt:lpwstr>
  </property>
</Properties>
</file>