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06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5_1#4cf82a095?vop=1&amp;pid=6961ee2e1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米长的篱笆在靠墙的地方围一块梯形菜地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这块菜地的面积是多少平方米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如果按照每平方米菜地收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7.8元计算，这块菜地一共能收入多少元？</a:t>
            </a:r>
            <a:endParaRPr lang="en-US" altLang="zh-CN" sz="3200" dirty="0"/>
          </a:p>
        </p:txBody>
      </p:sp>
      <p:pic>
        <p:nvPicPr>
          <p:cNvPr id="3" name="QO_3_BD.15_1#4cf82a095?vop=1&amp;pid=6961ee2e1&amp;color=0,0,0&amp;tib=255,255,255&amp;iip=4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5_2#4cf82a095?vop=1&amp;pid=6961ee2e1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7912" y="3223084"/>
            <a:ext cx="4590288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16_1#4cf82a095?vop=1&amp;pid=6961ee2e1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𝟏𝟒𝟗𝟕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：这块菜地的面积是192平方米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这块菜地一共能收入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1497.6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16_1#4cf82a095?vop=1&amp;pid=6961ee2e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7_1#dd041ea71?htil=3&amp;vop=1&amp;pid=6961ee2e1&amp;color=0,0,0&amp;tib=255,255,255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849" y="912700"/>
            <a:ext cx="3312761" cy="190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7_2#dd041ea71?htil=3&amp;vop=1&amp;pid=6961ee2e1&amp;color=0,0,0&amp;bbb=1&amp;hb=1&amp;hs=1"/>
          <p:cNvSpPr/>
          <p:nvPr/>
        </p:nvSpPr>
        <p:spPr>
          <a:xfrm>
            <a:off x="896112" y="900000"/>
            <a:ext cx="6903720" cy="2171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如图所示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一张长方形纸折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叠后变成了一个梯形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分别求出梯形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和长方形纸的面积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17_2#dd041ea71?htil=3&amp;vop=1&amp;pid=6961ee2e1&amp;color=0,0,0&amp;tib=255,255,255&amp;iip=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2927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8_1#dd041ea71?vop=1&amp;pid=6961ee2e1&amp;color=0,0,0&amp;bbb=1&amp;hs=1"/>
              <p:cNvSpPr/>
              <p:nvPr/>
            </p:nvSpPr>
            <p:spPr>
              <a:xfrm>
                <a:off x="896112" y="3111798"/>
                <a:ext cx="10533888" cy="284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：梯形的面积是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长方形纸的面积是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8_1#dd041ea71?vop=1&amp;pid=6961ee2e1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11798"/>
                <a:ext cx="10533888" cy="2844800"/>
              </a:xfrm>
              <a:prstGeom prst="rect">
                <a:avLst/>
              </a:prstGeom>
              <a:blipFill>
                <a:blip r:embed="rId5"/>
                <a:stretch>
                  <a:fillRect l="-2315" r="-2199" b="-49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961ee2e1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6961ee2e1.fixed?sp=1&amp;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第6课时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梯形的面积强化练习</a:t>
            </a:r>
            <a:endParaRPr lang="en-US" altLang="zh-CN" sz="1400" dirty="0"/>
          </a:p>
        </p:txBody>
      </p:sp>
      <p:sp>
        <p:nvSpPr>
          <p:cNvPr id="4" name="C_2#6961ee2e1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4c5408e8b?vop=1&amp;pid=6961ee2e1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计算下面图形的面积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_1#4c5408e8b?vop=1&amp;pid=6961ee2e1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_1#aa7041d27?vop=1&amp;pid=4c5408e8b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1673430"/>
            <a:ext cx="3044952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3_1#aa7041d27?vop=1&amp;pid=4c5408e8b&amp;color=0,0,0&amp;bbb=1"/>
              <p:cNvSpPr/>
              <p:nvPr/>
            </p:nvSpPr>
            <p:spPr>
              <a:xfrm>
                <a:off x="896112" y="371813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（平方厘米）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3_1#aa7041d27?vop=1&amp;pid=4c5408e8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18130"/>
                <a:ext cx="10533888" cy="723900"/>
              </a:xfrm>
              <a:prstGeom prst="rect">
                <a:avLst/>
              </a:prstGeom>
              <a:blipFill>
                <a:blip r:embed="rId5"/>
                <a:stretch>
                  <a:fillRect t="-840" b="-176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_1#6528e8446?vop=1&amp;pid=4c5408e8b&amp;color=0,0,0&amp;tib=255,255,255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8576" y="900000"/>
            <a:ext cx="3108960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_1#6528e8446?vop=1&amp;pid=4c5408e8b&amp;color=0,0,0&amp;bbb=1"/>
              <p:cNvSpPr/>
              <p:nvPr/>
            </p:nvSpPr>
            <p:spPr>
              <a:xfrm>
                <a:off x="896112" y="4200984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644（平方分米）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5_1#6528e8446?vop=1&amp;pid=4c5408e8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00984"/>
                <a:ext cx="10533888" cy="723900"/>
              </a:xfrm>
              <a:prstGeom prst="rect">
                <a:avLst/>
              </a:prstGeom>
              <a:blipFill>
                <a:blip r:embed="rId4"/>
                <a:stretch>
                  <a:fillRect b="-218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_1#165440217?vop=1&amp;pid=6961ee2e1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将正确答案的序号填在括号里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6_1#165440217?vop=1&amp;pid=6961ee2e1&amp;color=0,0,0&amp;tib=255,255,255&amp;iip=2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_BD.7_1#e7adec952?htil=1&amp;vop=1&amp;pid=165440217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659" y="1616627"/>
            <a:ext cx="4663440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7_2#e7adec952?htil=1&amp;sp=1&amp;vop=1&amp;pid=165440217&amp;color=0,0,0&amp;bbb=1&amp;hb=1"/>
          <p:cNvSpPr/>
          <p:nvPr/>
        </p:nvSpPr>
        <p:spPr>
          <a:xfrm>
            <a:off x="896112" y="1607483"/>
            <a:ext cx="5788152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甲梯形与乙梯形的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面积相比，(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6" name="QC_4_AN.8_1#e7adec952.bracket?vop=1&amp;pid=165440217&amp;color=0,0,0&amp;vpa=1"/>
          <p:cNvSpPr/>
          <p:nvPr/>
        </p:nvSpPr>
        <p:spPr>
          <a:xfrm>
            <a:off x="3245612" y="2349163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A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4_BD.7_3#e7adec952.choices?htil=1&amp;vop=1&amp;pid=165440217&amp;color=0,0,0&amp;bbb=1"/>
              <p:cNvSpPr/>
              <p:nvPr/>
            </p:nvSpPr>
            <p:spPr>
              <a:xfrm>
                <a:off x="896112" y="3144183"/>
                <a:ext cx="5788152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002026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002026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无法确定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C_4_BD.7_3#e7adec952.choices?htil=1&amp;vop=1&amp;pid=16544021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4183"/>
                <a:ext cx="5788152" cy="1473200"/>
              </a:xfrm>
              <a:prstGeom prst="rect">
                <a:avLst/>
              </a:prstGeom>
              <a:blipFill>
                <a:blip r:embed="rId5"/>
                <a:stretch>
                  <a:fillRect l="-4211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9_1#803e1a61d?sp=1&amp;vop=1&amp;pid=165440217&amp;color=0,0,0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（2）如图，一组平行线间的甲、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乙两个梯形的面积相等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梯形乙的上底是(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9_1#803e1a61d?sp=1&amp;vop=1&amp;pid=165440217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>
                <a:blip r:embed="rId3"/>
                <a:stretch>
                  <a:fillRect l="-2315" r="-1273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0_1#803e1a61d.bracket?vop=1&amp;pid=165440217&amp;color=0,0,0&amp;vpa=2"/>
          <p:cNvSpPr/>
          <p:nvPr/>
        </p:nvSpPr>
        <p:spPr>
          <a:xfrm>
            <a:off x="4061587" y="1641680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C</a:t>
            </a:r>
            <a:endParaRPr lang="en-US" altLang="zh-CN" sz="3200" dirty="0"/>
          </a:p>
        </p:txBody>
      </p:sp>
      <p:pic>
        <p:nvPicPr>
          <p:cNvPr id="4" name="QC_4_BD.9_2#803e1a61d?vop=1&amp;pid=165440217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2495628"/>
            <a:ext cx="517550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9_3#803e1a61d.choices?vop=1&amp;pid=165440217&amp;color=0,0,0&amp;bbb=1"/>
          <p:cNvSpPr/>
          <p:nvPr/>
        </p:nvSpPr>
        <p:spPr>
          <a:xfrm>
            <a:off x="896112" y="5238828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23947" algn="l"/>
                <a:tab pos="5209794" algn="l"/>
                <a:tab pos="8125841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_1#cdd1a24a1?sp=1&amp;vop=1&amp;pid=165440217&amp;color=0,0,0&amp;bt=1&amp;bbb=1&amp;hb=1"/>
          <p:cNvSpPr/>
          <p:nvPr/>
        </p:nvSpPr>
        <p:spPr>
          <a:xfrm>
            <a:off x="896112" y="900000"/>
            <a:ext cx="10533888" cy="1193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（3）如下图，三个梯形完全相同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三个涂色部分的面积比</a:t>
            </a:r>
          </a:p>
          <a:p>
            <a:pPr latinLnBrk="1">
              <a:lnSpc>
                <a:spcPts val="4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较，(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4_BD.11_2#cdd1a24a1?vop=1&amp;pid=165440217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2203528"/>
            <a:ext cx="8860536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12_1#cdd1a24a1.bracket?vop=1&amp;pid=165440217&amp;color=0,0,0&amp;vpa=3"/>
          <p:cNvSpPr/>
          <p:nvPr/>
        </p:nvSpPr>
        <p:spPr>
          <a:xfrm>
            <a:off x="2021649" y="1508584"/>
            <a:ext cx="588963" cy="596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5" name="QC_4_BD.11_3#cdd1a24a1.choices?vop=1&amp;pid=165440217&amp;color=0,0,0&amp;bbb=1"/>
          <p:cNvSpPr/>
          <p:nvPr/>
        </p:nvSpPr>
        <p:spPr>
          <a:xfrm>
            <a:off x="896112" y="4883228"/>
            <a:ext cx="10533888" cy="1193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甲涂色部分面积最大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乙涂色部分面积最大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894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丙涂色部分面积最大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一样大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3_1#ada835309?htil=2&amp;vop=1&amp;pid=6961ee2e1&amp;color=0,0,0&amp;tib=255,255,255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081" y="912700"/>
            <a:ext cx="3566510" cy="280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13_2#ada835309?htil=2&amp;vop=1&amp;pid=6961ee2e1&amp;color=0,0,0&amp;bbb=1&amp;hb=1"/>
              <p:cNvSpPr/>
              <p:nvPr/>
            </p:nvSpPr>
            <p:spPr>
              <a:xfrm>
                <a:off x="896112" y="900000"/>
                <a:ext cx="6656832" cy="441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生活中圆木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钢管等物品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经常像下图这样堆放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这样就可以用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顶层根数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底层根数）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层数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求总根数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。如果每根圆木重60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千克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求这些圆木一共重多少吨。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教材P96第8题变式）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13_2#ada835309?htil=2&amp;vop=1&amp;pid=6961ee2e1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656832" cy="4419600"/>
              </a:xfrm>
              <a:prstGeom prst="rect">
                <a:avLst/>
              </a:prstGeom>
              <a:blipFill>
                <a:blip r:embed="rId4"/>
                <a:stretch>
                  <a:fillRect l="-3663" r="-5128" b="-344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13_2#ada835309?htil=2&amp;vop=1&amp;pid=6961ee2e1&amp;color=0,0,0&amp;tib=255,255,255&amp;iip=3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14_1#ada835309?vop=1&amp;pid=6961ee2e1&amp;color=0,0,0&amp;bbb=1"/>
              <p:cNvSpPr/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𝟏𝟐𝟎𝟎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1200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千克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吨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：这些圆木一共重1.2吨。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14_1#ada835309?vop=1&amp;pid=6961ee2e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9999"/>
                <a:ext cx="10533888" cy="2209800"/>
              </a:xfrm>
              <a:prstGeom prst="rect">
                <a:avLst/>
              </a:prstGeom>
              <a:blipFill>
                <a:blip r:embed="rId2"/>
                <a:stretch>
                  <a:fillRect l="-2315" b="-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216940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Microsoft Office PowerPoint</Application>
  <PresentationFormat>宽屏</PresentationFormat>
  <Paragraphs>56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2025-06-23T02:02:47Z</dcterms:created>
  <dcterms:modified xsi:type="dcterms:W3CDTF">2025-06-23T02:08:27Z</dcterms:modified>
  <cp:category/>
  <cp:contentStatus/>
</cp:coreProperties>
</file>