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image" Target="../media/image14.jpe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9414474b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49414474b.fixed?sp=1&amp;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组合图形的面积</a:t>
            </a:r>
            <a:endParaRPr lang="en-US" altLang="zh-CN" sz="1400" dirty="0"/>
          </a:p>
        </p:txBody>
      </p:sp>
      <p:sp>
        <p:nvSpPr>
          <p:cNvPr id="4" name="C_2#49414474b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55edae522?vop=1&amp;pid=49414474b&amp;color=0,0,0&amp;bt=1&amp;bbb=1"/>
          <p:cNvSpPr/>
          <p:nvPr/>
        </p:nvSpPr>
        <p:spPr>
          <a:xfrm>
            <a:off x="896112" y="973152"/>
            <a:ext cx="10533888" cy="64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先填空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，再计算组合图形的面积。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3_BD.1_1#55edae522?vop=1&amp;pid=49414474b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_1#8222af19e?vop=1&amp;pid=55edae522&amp;color=0,0,0&amp;bbb=1&amp;hb=1"/>
              <p:cNvSpPr/>
              <p:nvPr/>
            </p:nvSpPr>
            <p:spPr>
              <a:xfrm>
                <a:off x="896112" y="1569035"/>
                <a:ext cx="10533888" cy="391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fontAlgn="b" latinLnBrk="1">
                  <a:lnSpc>
                    <a:spcPts val="26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1445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组合图形的面积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2_1#8222af19e?vop=1&amp;pid=55edae522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69035"/>
                <a:ext cx="10533888" cy="3911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5" r="-173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2_1#8222af19e?vop=1&amp;pid=55edae522&amp;color=0,0,0&amp;tib=255,255,255&amp;iip=2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748" y="1570178"/>
            <a:ext cx="405079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AN.3_1#8222af19e.bracket?vop=1&amp;pid=55edae522&amp;color=0,0,0&amp;vpa=1&amp;bbb=1"/>
          <p:cNvSpPr/>
          <p:nvPr/>
        </p:nvSpPr>
        <p:spPr>
          <a:xfrm>
            <a:off x="9563228" y="4154501"/>
            <a:ext cx="1519238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三角形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4_1#8222af19e.bracket?vop=1&amp;pid=55edae522&amp;color=0,0,0&amp;vpa=2&amp;bbb=1"/>
          <p:cNvSpPr/>
          <p:nvPr/>
        </p:nvSpPr>
        <p:spPr>
          <a:xfrm>
            <a:off x="2785237" y="4895419"/>
            <a:ext cx="2335213" cy="59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平行四边形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5_1#8222af19e?vop=1&amp;pid=55edae522&amp;color=0,0,0&amp;bbb=1"/>
              <p:cNvSpPr/>
              <p:nvPr/>
            </p:nvSpPr>
            <p:spPr>
              <a:xfrm>
                <a:off x="896112" y="5528988"/>
                <a:ext cx="10533888" cy="584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5_1#8222af19e?vop=1&amp;pid=55edae52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528988"/>
                <a:ext cx="10533888" cy="584200"/>
              </a:xfrm>
              <a:prstGeom prst="rect">
                <a:avLst/>
              </a:prstGeom>
              <a:blipFill rotWithShape="1">
                <a:blip r:embed="rId4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_1#33ae70215?vop=1&amp;pid=55edae522&amp;color=0,0,0&amp;bt=1&amp;bbb=1&amp;hb=1"/>
              <p:cNvSpPr/>
              <p:nvPr/>
            </p:nvSpPr>
            <p:spPr>
              <a:xfrm>
                <a:off x="896112" y="904572"/>
                <a:ext cx="10533888" cy="3594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fontAlgn="b" latinLnBrk="1">
                  <a:lnSpc>
                    <a:spcPts val="22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125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  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组合图形的面积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面积-(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6_1#33ae70215?vop=1&amp;pid=55edae522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4572"/>
                <a:ext cx="10533888" cy="35941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6_1#33ae70215?vop=1&amp;pid=55edae522&amp;color=0,0,0&amp;tib=255,255,255&amp;iip=3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4750" y="900000"/>
            <a:ext cx="4133088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AN.7_1#33ae70215.bracket?vop=1&amp;pid=55edae522&amp;color=0,0,0&amp;vpa=3&amp;bbb=1"/>
          <p:cNvSpPr/>
          <p:nvPr/>
        </p:nvSpPr>
        <p:spPr>
          <a:xfrm>
            <a:off x="9403524" y="3069287"/>
            <a:ext cx="1111250" cy="508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梯形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4_AN.8_1#33ae70215.bracket?vop=1&amp;pid=55edae522&amp;color=0,0,0&amp;vpa=4&amp;bbb=1"/>
          <p:cNvSpPr/>
          <p:nvPr/>
        </p:nvSpPr>
        <p:spPr>
          <a:xfrm>
            <a:off x="2004187" y="3767152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三角形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9_1#33ae70215?vop=1&amp;pid=55edae522&amp;color=0,0,0&amp;bbb=1"/>
              <p:cNvSpPr/>
              <p:nvPr/>
            </p:nvSpPr>
            <p:spPr>
              <a:xfrm>
                <a:off x="896112" y="4558709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𝟏𝟓𝟕𝟕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9_1#33ae70215?vop=1&amp;pid=55edae522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58709"/>
                <a:ext cx="10533888" cy="73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0_1#6d9174d1b?htil=1&amp;vop=1&amp;pid=49414474b&amp;color=0,0,0&amp;tib=255,255,255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1645" y="912701"/>
            <a:ext cx="3086041" cy="392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0_2#6d9174d1b?htil=1&amp;vop=1&amp;pid=49414474b&amp;color=0,0,0&amp;bbb=1&amp;hb=1&amp;hs=1"/>
          <p:cNvSpPr/>
          <p:nvPr/>
        </p:nvSpPr>
        <p:spPr>
          <a:xfrm>
            <a:off x="896112" y="900000"/>
            <a:ext cx="73334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车站为方便旅客进出站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出站口张贴了这样的方向指示牌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根据图中的数据算一算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这个指示牌的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面积有多大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4" name="QO_3_BD.10_2#6d9174d1b?htil=1&amp;vop=1&amp;pid=49414474b&amp;color=0,0,0&amp;tib=255,255,255&amp;iip=4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1_1#6d9174d1b?htil=1&amp;vop=1&amp;pid=49414474b&amp;color=0,0,0&amp;bbb=1&amp;hb=1&amp;hs=1"/>
              <p:cNvSpPr/>
              <p:nvPr/>
            </p:nvSpPr>
            <p:spPr>
              <a:xfrm>
                <a:off x="896112" y="3868337"/>
                <a:ext cx="7333488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1_1#6d9174d1b?htil=1&amp;vop=1&amp;pid=49414474b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68337"/>
                <a:ext cx="7333488" cy="1422400"/>
              </a:xfrm>
              <a:prstGeom prst="rect">
                <a:avLst/>
              </a:prstGeom>
              <a:blipFill rotWithShape="1">
                <a:blip r:embed="rId3"/>
                <a:stretch>
                  <a:fillRect l="-2" t="-3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3_AN.11_1#6d9174d1b?htil=1&amp;vop=1&amp;pid=49414474b&amp;color=0,0,0&amp;bbb=1&amp;hb=1&amp;hs=1"/>
          <p:cNvSpPr/>
          <p:nvPr/>
        </p:nvSpPr>
        <p:spPr>
          <a:xfrm>
            <a:off x="899991" y="5290737"/>
            <a:ext cx="10536017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：这个指示牌的面积有110平方分米。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2_1#5435cb4c0?htil=2&amp;vop=1&amp;pid=49414474b&amp;color=0,0,0&amp;tib=255,255,255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43" y="941973"/>
            <a:ext cx="3999422" cy="219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2_2#5435cb4c0?htil=2&amp;vop=1&amp;pid=49414474b&amp;color=0,0,0&amp;bbb=1&amp;hb=1&amp;hs=1"/>
          <p:cNvSpPr/>
          <p:nvPr/>
        </p:nvSpPr>
        <p:spPr>
          <a:xfrm>
            <a:off x="896112" y="929273"/>
            <a:ext cx="527608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在一块梯形的地中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间有一个长方形的游泳池，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其余的地方是草地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每平方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米草皮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铺这块草地一</a:t>
            </a:r>
            <a:endParaRPr lang="en-US" altLang="zh-CN" sz="3200" dirty="0"/>
          </a:p>
        </p:txBody>
      </p:sp>
      <p:pic>
        <p:nvPicPr>
          <p:cNvPr id="4" name="QO_3_BD.12_2#5435cb4c0?htil=2&amp;vop=1&amp;pid=49414474b&amp;color=0,0,0&amp;tib=255,255,255&amp;iip=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3_1#5435cb4c0?vop=1&amp;pid=49414474b&amp;color=0,0,0&amp;bbb=1"/>
              <p:cNvSpPr/>
              <p:nvPr/>
            </p:nvSpPr>
            <p:spPr>
              <a:xfrm>
                <a:off x="896112" y="4079156"/>
                <a:ext cx="10533888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𝟑𝟑𝟔𝟎𝟎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：铺这块草地一共需要33600元。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3_1#5435cb4c0?vop=1&amp;pid=49414474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79156"/>
                <a:ext cx="10533888" cy="1905000"/>
              </a:xfrm>
              <a:prstGeom prst="rect">
                <a:avLst/>
              </a:prstGeom>
              <a:blipFill rotWithShape="1">
                <a:blip r:embed="rId3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3_BD.12_2#5435cb4c0?htil=2&amp;vop=1&amp;pid=49414474b&amp;color=0,0,0&amp;bbb=1&amp;hb=1&amp;hs=1"/>
          <p:cNvSpPr/>
          <p:nvPr/>
        </p:nvSpPr>
        <p:spPr>
          <a:xfrm>
            <a:off x="899991" y="3455558"/>
            <a:ext cx="10536017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共需要多少元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？（教材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P99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第4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题变式）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4_1#54f438a25?htil=3&amp;vop=1&amp;pid=49414474b&amp;color=0,0,0&amp;tib=255,255,255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4425" y="900000"/>
            <a:ext cx="2893087" cy="290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4_2#54f438a25?htil=3&amp;vop=1&amp;pid=49414474b&amp;color=0,0,0&amp;bbb=1&amp;hb=1&amp;hs=1"/>
          <p:cNvSpPr/>
          <p:nvPr/>
        </p:nvSpPr>
        <p:spPr>
          <a:xfrm>
            <a:off x="896112" y="912700"/>
            <a:ext cx="696772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，一张边长为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正方形纸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从一边的中点到两个邻边的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中点各连一条线段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沿这两条线段各剪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去一个角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，求剩下的面积。</a:t>
            </a:r>
            <a:endParaRPr lang="en-US" altLang="zh-CN" sz="3200" dirty="0"/>
          </a:p>
        </p:txBody>
      </p:sp>
      <p:pic>
        <p:nvPicPr>
          <p:cNvPr id="4" name="QO_3_BD.14_2#54f438a25?htil=3&amp;vop=1&amp;pid=49414474b&amp;color=0,0,0&amp;tib=255,255,255&amp;iip=6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492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5_1#54f438a25?vop=1&amp;pid=49414474b&amp;color=0,0,0&amp;bbb=1&amp;hs=1"/>
              <p:cNvSpPr/>
              <p:nvPr/>
            </p:nvSpPr>
            <p:spPr>
              <a:xfrm>
                <a:off x="896112" y="389983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：剩下的面积是192平方厘米。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5_1#54f438a25?vop=1&amp;pid=49414474b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983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20" r="-131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6_1#0d808ae5f?htil=4&amp;vop=1&amp;pid=49414474b&amp;color=0,0,0&amp;tib=255,255,255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4577" y="900000"/>
            <a:ext cx="4486145" cy="290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16_2#0d808ae5f?htil=4&amp;vop=1&amp;pid=49414474b&amp;color=0,0,0&amp;bbb=1&amp;hb=1&amp;hs=1"/>
              <p:cNvSpPr/>
              <p:nvPr/>
            </p:nvSpPr>
            <p:spPr>
              <a:xfrm>
                <a:off x="896112" y="912700"/>
                <a:ext cx="5897880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把一个组合图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形分成三部分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，分别为图形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B和图形C。求图形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比图形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大多少平方米。（单位：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16_2#0d808ae5f?htil=4&amp;vop=1&amp;pid=49414474b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12700"/>
                <a:ext cx="5897880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-1344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16_2#0d808ae5f?htil=4&amp;vop=1&amp;pid=49414474b&amp;color=0,0,0&amp;tib=255,255,255&amp;iip=7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492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7_1#0d808ae5f?vop=1&amp;pid=49414474b&amp;color=0,0,0&amp;bbb=1&amp;hs=1"/>
              <p:cNvSpPr/>
              <p:nvPr/>
            </p:nvSpPr>
            <p:spPr>
              <a:xfrm>
                <a:off x="896112" y="3899833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：图形A比图形B大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7_1#0d808ae5f?vop=1&amp;pid=49414474b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9833"/>
                <a:ext cx="10533888" cy="1498600"/>
              </a:xfrm>
              <a:prstGeom prst="rect">
                <a:avLst/>
              </a:prstGeom>
              <a:blipFill rotWithShape="1">
                <a:blip r:embed="rId4"/>
                <a:stretch>
                  <a:fillRect l="-1" t="-2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8_1#3fae9ae7d?htil=5&amp;vop=1&amp;pid=49414474b&amp;color=0,0,0&amp;tib=255,255,255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7440" y="912700"/>
            <a:ext cx="4736303" cy="258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8_2#3fae9ae7d?htil=5&amp;vop=1&amp;pid=49414474b&amp;color=0,0,0&amp;bbb=1&amp;hb=1&amp;hs=1"/>
          <p:cNvSpPr/>
          <p:nvPr/>
        </p:nvSpPr>
        <p:spPr>
          <a:xfrm>
            <a:off x="896112" y="900000"/>
            <a:ext cx="5276088" cy="289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一块长方形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菜地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，长14米，宽6米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有三条小路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一条是平行四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，两条是长方形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剩下</a:t>
            </a:r>
            <a:endParaRPr lang="en-US" altLang="zh-CN" sz="3200" dirty="0"/>
          </a:p>
        </p:txBody>
      </p:sp>
      <p:pic>
        <p:nvPicPr>
          <p:cNvPr id="4" name="QO_3_BD.18_2#3fae9ae7d?htil=5&amp;vop=1&amp;pid=49414474b&amp;color=0,0,0&amp;tib=255,255,255&amp;iip=8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927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9_1#3fae9ae7d?vop=1&amp;pid=49414474b&amp;color=0,0,0&amp;bbb=1"/>
              <p:cNvSpPr/>
              <p:nvPr/>
            </p:nvSpPr>
            <p:spPr>
              <a:xfrm>
                <a:off x="896112" y="4533563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：剩下的菜地面积是52平方米。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9_1#3fae9ae7d?vop=1&amp;pid=49414474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33563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3_BD.18_2#3fae9ae7d?htil=5&amp;vop=1&amp;pid=49414474b&amp;color=0,0,0&amp;bbb=1&amp;hb=1&amp;hs=1"/>
              <p:cNvSpPr/>
              <p:nvPr/>
            </p:nvSpPr>
            <p:spPr>
              <a:xfrm>
                <a:off x="899991" y="3830237"/>
                <a:ext cx="10536017" cy="711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的菜地面积有多大？（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3_BD.18_2#3fae9ae7d?htil=5&amp;vop=1&amp;pid=49414474b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91" y="3830237"/>
                <a:ext cx="10536017" cy="711200"/>
              </a:xfrm>
              <a:prstGeom prst="rect">
                <a:avLst/>
              </a:prstGeom>
              <a:blipFill rotWithShape="1">
                <a:blip r:embed="rId4"/>
                <a:stretch>
                  <a:fillRect l="-2" t="-78" r="3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1162</Words>
  <Application>WPS 演示</Application>
  <PresentationFormat>宽屏</PresentationFormat>
  <Paragraphs>73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2025-06-23T02:03:00Z</dcterms:created>
  <dcterms:modified xsi:type="dcterms:W3CDTF">2025-06-26T06:54:03Z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DAFF78837ACE4EB3BB77F575AD2C6100_12</vt:lpwstr>
  </property>
  <property fmtid="{D5CDD505-2E9C-101B-9397-08002B2CF9AE}" pid="3" name="KSOProductBuildVer">
    <vt:lpwstr>2052-12.1.0.21541</vt:lpwstr>
  </property>
</Properties>
</file>