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2_1#23e26b8e8?vop=1&amp;pid=5c47ae8c8&amp;color=0,0,0&amp;vtp=1&amp;bt=1&amp;bbb=1&amp;hb=1"/>
          <p:cNvSpPr/>
          <p:nvPr/>
        </p:nvSpPr>
        <p:spPr>
          <a:xfrm>
            <a:off x="896112" y="896112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李叔叔早上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7时出门上班，出发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小时后发现没带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文件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，又返回家中去取，到公司时正好8时</a:t>
            </a:r>
            <a:r>
              <a:rPr lang="en-US" altLang="zh-CN" sz="32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如果李叔叔步</a:t>
            </a:r>
            <a:endParaRPr lang="en-US" altLang="zh-CN" sz="3200" b="1" i="0" spc="-5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pc="-5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行的速度是</a:t>
            </a:r>
            <a:r>
              <a:rPr lang="en-US" altLang="zh-CN" sz="32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4.5千米/时，李叔叔家到公司的路程是多少千米？</a:t>
            </a:r>
            <a:endParaRPr lang="en-US" altLang="zh-CN" sz="3200" spc="-50" dirty="0"/>
          </a:p>
        </p:txBody>
      </p:sp>
      <p:pic>
        <p:nvPicPr>
          <p:cNvPr id="3" name="QO_3_BD.32_1#23e26b8e8?vop=1&amp;pid=5c47ae8c8&amp;color=0,0,0&amp;tib=255,255,255&amp;iip=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623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3_1#23e26b8e8?vop=1&amp;pid=5c47ae8c8&amp;color=0,0,0&amp;vtp=1&amp;bbb=1"/>
              <p:cNvSpPr/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8时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（时）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：李叔叔家到公司的路程是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𝐤𝐦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3_AN.33_1#23e26b8e8?vop=1&amp;pid=5c47ae8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c47ae8c8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5c47ae8c8.fixed?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小数乘小数（1）</a:t>
            </a:r>
            <a:endParaRPr lang="en-US" altLang="zh-CN" sz="1400" dirty="0"/>
          </a:p>
        </p:txBody>
      </p:sp>
      <p:sp>
        <p:nvSpPr>
          <p:cNvPr id="4" name="C_2#5c47ae8c8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3c9f852f5?vop=1&amp;pid=5c47ae8c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3_BD.1_1#3c9f852f5?vop=1&amp;pid=5c47ae8c8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_1#49100c4b2?sp=1&amp;vop=1&amp;pid=3c9f852f5&amp;color=0,0,0&amp;vtp=1&amp;bbb=1"/>
              <p:cNvSpPr/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（1）计算：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2_1#49100c4b2?sp=1&amp;vop=1&amp;pid=3c9f852f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0199"/>
                <a:ext cx="10533888" cy="723900"/>
              </a:xfrm>
              <a:prstGeom prst="rect">
                <a:avLst/>
              </a:prstGeom>
              <a:blipFill rotWithShape="1">
                <a:blip r:embed="rId2"/>
                <a:stretch>
                  <a:fillRect l="-1" t="-6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2_2#49100c4b2?vop=1&amp;pid=3c9f852f5&amp;color=0,0,0&amp;tib=255,255,255&amp;vip=2#6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1952" y="2387092"/>
            <a:ext cx="8531352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_1#49100c4b2.bracket?vop=1&amp;pid=3c9f852f5&amp;color=0,0,0&amp;vpa=1&amp;vtp=1&amp;bbb=1"/>
              <p:cNvSpPr/>
              <p:nvPr/>
            </p:nvSpPr>
            <p:spPr>
              <a:xfrm>
                <a:off x="5733605" y="1781619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_1#49100c4b2.bracket?vop=1&amp;pid=3c9f852f5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3605" y="1781619"/>
                <a:ext cx="1329817" cy="508000"/>
              </a:xfrm>
              <a:prstGeom prst="rect">
                <a:avLst/>
              </a:prstGeom>
              <a:blipFill rotWithShape="1">
                <a:blip r:embed="rId4"/>
                <a:stretch>
                  <a:fillRect l="-14" t="-87" r="24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WB.4_1#49100c4b2.white_block?vop=1&amp;pid=3c9f852f5&amp;color=0,0,0&amp;vpa=2&amp;vtp=1"/>
          <p:cNvSpPr/>
          <p:nvPr/>
        </p:nvSpPr>
        <p:spPr>
          <a:xfrm>
            <a:off x="5989320" y="2405380"/>
            <a:ext cx="1261872" cy="4846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QB_4_WB.5_1#49100c4b2.white_block?vop=1&amp;pid=3c9f852f5&amp;color=0,0,0&amp;vpa=3&amp;vtp=1"/>
          <p:cNvSpPr/>
          <p:nvPr/>
        </p:nvSpPr>
        <p:spPr>
          <a:xfrm>
            <a:off x="6016752" y="3365500"/>
            <a:ext cx="1106424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QB_4_WB.6_1#49100c4b2.white_block?vop=1&amp;pid=3c9f852f5&amp;color=0,0,0&amp;vpa=4&amp;vtp=1"/>
          <p:cNvSpPr/>
          <p:nvPr/>
        </p:nvSpPr>
        <p:spPr>
          <a:xfrm>
            <a:off x="8385048" y="4764532"/>
            <a:ext cx="1874520" cy="76809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QB_4_WB.7_1#49100c4b2.white_block?vop=1&amp;pid=3c9f852f5&amp;color=0,0,0&amp;vpa=5&amp;vtp=1"/>
          <p:cNvSpPr/>
          <p:nvPr/>
        </p:nvSpPr>
        <p:spPr>
          <a:xfrm>
            <a:off x="5989320" y="4508500"/>
            <a:ext cx="1152144" cy="4846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QB_4_WB.8_1#49100c4b2.white_block?vop=1&amp;pid=3c9f852f5&amp;color=0,0,0&amp;vpa=6&amp;vtp=1"/>
          <p:cNvSpPr/>
          <p:nvPr/>
        </p:nvSpPr>
        <p:spPr>
          <a:xfrm>
            <a:off x="2029968" y="4791964"/>
            <a:ext cx="2395728" cy="7406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4_BD.9_1#908b7a992?vop=1&amp;pid=3c9f852f5&amp;color=0,0,0&amp;vtp=1&amp;bt=1&amp;bbb=1&amp;hb=1"/>
              <p:cNvSpPr/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可以先算出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的积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再从积的右边起数出(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点上小数点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（3）两个数的积是120，如果这两个数分别除以10，那么</a:t>
                </a:r>
                <a:endParaRPr lang="en-US" altLang="zh-CN" sz="3200" b="1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积是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4_BD.9_1#908b7a992?vop=1&amp;pid=3c9f852f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946400"/>
              </a:xfrm>
              <a:prstGeom prst="rect">
                <a:avLst/>
              </a:prstGeom>
              <a:blipFill rotWithShape="1">
                <a:blip r:embed="rId1"/>
                <a:stretch>
                  <a:fillRect l="-1" t="-4" r="-162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10_1#908b7a992.bracket?vop=1&amp;pid=3c9f852f5&amp;color=0,0,0&amp;vpa=7&amp;vtp=1&amp;bbb=1"/>
          <p:cNvSpPr/>
          <p:nvPr/>
        </p:nvSpPr>
        <p:spPr>
          <a:xfrm>
            <a:off x="7733665" y="901192"/>
            <a:ext cx="9048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523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AN.11_1#908b7a992.bracket?vop=1&amp;pid=3c9f852f5&amp;color=0,0,0&amp;vpa=8&amp;vtp=1&amp;bbb=1"/>
              <p:cNvSpPr/>
              <p:nvPr/>
            </p:nvSpPr>
            <p:spPr>
              <a:xfrm>
                <a:off x="9362440" y="1080325"/>
                <a:ext cx="692150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4_AN.11_1#908b7a992.bracket?vop=1&amp;pid=3c9f852f5&amp;color=0,0,0&amp;vpa=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2440" y="1080325"/>
                <a:ext cx="692150" cy="508000"/>
              </a:xfrm>
              <a:prstGeom prst="rect">
                <a:avLst/>
              </a:prstGeom>
              <a:blipFill rotWithShape="1">
                <a:blip r:embed="rId2"/>
                <a:stretch>
                  <a:fillRect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12_1#908b7a992.bracket?vop=1&amp;pid=3c9f852f5&amp;color=0,0,0&amp;vpa=9&amp;vtp=1"/>
          <p:cNvSpPr/>
          <p:nvPr/>
        </p:nvSpPr>
        <p:spPr>
          <a:xfrm>
            <a:off x="4725162" y="1637792"/>
            <a:ext cx="703263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4_AN.14_1#908b7a992.bracket?vop=1&amp;pid=3c9f852f5&amp;color=0,0,0&amp;vpa=10&amp;vtp=1&amp;bbb=1"/>
              <p:cNvSpPr/>
              <p:nvPr/>
            </p:nvSpPr>
            <p:spPr>
              <a:xfrm>
                <a:off x="1939099" y="3290125"/>
                <a:ext cx="844042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4_AN.14_1#908b7a992.bracket?vop=1&amp;pid=3c9f852f5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099" y="3290125"/>
                <a:ext cx="844042" cy="508000"/>
              </a:xfrm>
              <a:prstGeom prst="rect">
                <a:avLst/>
              </a:prstGeom>
              <a:blipFill rotWithShape="1">
                <a:blip r:embed="rId3"/>
                <a:stretch>
                  <a:fillRect l="-53" t="-37" r="6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5_1#73707c909?vop=1&amp;pid=5c47ae8c8&amp;color=0,0,0&amp;vtp=1&amp;bt=1&amp;bbb=1&amp;h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判断下面各个积中小数点的位置是否正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，正确的在括号里画“√”，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错误的把正确的积写在括号里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𝟒𝟑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      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3200" b="1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3_BD.15_1#73707c909?vop=1&amp;pid=5c47ae8c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-394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5_1#73707c909?vop=1&amp;pid=5c47ae8c8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3_BD.15_3#73707c909?sp=1&amp;vop=1&amp;pid=5c47ae8c8&amp;color=0,0,0&amp;vtp=1&amp;bbb=1"/>
              <p:cNvSpPr/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 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</a:t>
                </a:r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𝟐𝟑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     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3_BD.15_3#73707c909?sp=1&amp;vop=1&amp;pid=5c47ae8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9853"/>
                <a:ext cx="10533888" cy="1473200"/>
              </a:xfrm>
              <a:prstGeom prst="rect">
                <a:avLst/>
              </a:prstGeom>
              <a:blipFill rotWithShape="1">
                <a:blip r:embed="rId3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3_BD.15_4#73707c909?sp=1&amp;vop=1&amp;pid=5c47ae8c8&amp;color=0,0,0&amp;vtp=1&amp;bbb=1"/>
              <p:cNvSpPr/>
              <p:nvPr/>
            </p:nvSpPr>
            <p:spPr>
              <a:xfrm>
                <a:off x="896112" y="4696553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𝟑𝟖𝟖𝟖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                       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3_BD.15_4#73707c909?sp=1&amp;vop=1&amp;pid=5c47ae8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4696553"/>
                <a:ext cx="10533888" cy="723900"/>
              </a:xfrm>
              <a:prstGeom prst="rect">
                <a:avLst/>
              </a:prstGeom>
              <a:blipFill rotWithShape="1">
                <a:blip r:embed="rId4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3_AN.16_1#73707c909.bracket?vop=1&amp;pid=5c47ae8c8&amp;color=0,0,0&amp;vpa=11&amp;vtp=1&amp;bbb=1&amp;rh=37.8"/>
              <p:cNvSpPr/>
              <p:nvPr/>
            </p:nvSpPr>
            <p:spPr>
              <a:xfrm>
                <a:off x="7393813" y="2511425"/>
                <a:ext cx="473266" cy="480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32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32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</m:rad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3_AN.16_1#73707c909.bracket?vop=1&amp;pid=5c47ae8c8&amp;color=0,0,0&amp;vpa=11&amp;vtp=1&amp;bbb=1&amp;rh=37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3813" y="2511425"/>
                <a:ext cx="473266" cy="480060"/>
              </a:xfrm>
              <a:prstGeom prst="rect">
                <a:avLst/>
              </a:prstGeom>
              <a:blipFill rotWithShape="1">
                <a:blip r:embed="rId5"/>
                <a:stretch>
                  <a:fillRect l="-107" r="14" b="-13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3_AN.17_1#73707c909.bracket?vop=1&amp;pid=5c47ae8c8&amp;color=0,0,0&amp;vpa=12&amp;vtp=1&amp;bbb=1"/>
          <p:cNvSpPr/>
          <p:nvPr/>
        </p:nvSpPr>
        <p:spPr>
          <a:xfrm>
            <a:off x="7025513" y="3164933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2.048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3_AN.18_1#73707c909.bracket?vop=1&amp;pid=5c47ae8c8&amp;color=0,0,0&amp;vpa=13&amp;vtp=1&amp;bbb=1"/>
              <p:cNvSpPr/>
              <p:nvPr/>
            </p:nvSpPr>
            <p:spPr>
              <a:xfrm>
                <a:off x="7025831" y="4103687"/>
                <a:ext cx="1329817" cy="50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𝟐𝟑𝟖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9" name="QB_3_AN.18_1#73707c909.bracket?vop=1&amp;pid=5c47ae8c8&amp;color=0,0,0&amp;vpa=1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5831" y="4103687"/>
                <a:ext cx="1329817" cy="508000"/>
              </a:xfrm>
              <a:prstGeom prst="rect">
                <a:avLst/>
              </a:prstGeom>
              <a:blipFill rotWithShape="1">
                <a:blip r:embed="rId6"/>
                <a:stretch>
                  <a:fillRect l="-14" t="-62" r="2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3_AN.19_1#73707c909.bracket?vop=1&amp;pid=5c47ae8c8&amp;color=0,0,0&amp;vpa=14&amp;vtp=1&amp;bbb=1"/>
          <p:cNvSpPr/>
          <p:nvPr/>
        </p:nvSpPr>
        <p:spPr>
          <a:xfrm>
            <a:off x="7146481" y="4725128"/>
            <a:ext cx="1209675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3.888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20_1#3198f5c66?vop=1&amp;pid=5c47ae8c8&amp;color=0,0,0&amp;vtp=1&amp;bt=1&amp;bbb=1"/>
              <p:cNvSpPr/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746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3746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20_1#3198f5c66?vop=1&amp;pid=5c47ae8c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20_1#3198f5c66?vop=1&amp;pid=5c47ae8c8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21_1#3198f5c66.bracket?vop=1&amp;pid=5c47ae8c8&amp;color=0,0,0&amp;vpa=15&amp;vtp=1&amp;bbb=1"/>
          <p:cNvSpPr/>
          <p:nvPr/>
        </p:nvSpPr>
        <p:spPr>
          <a:xfrm>
            <a:off x="3165030" y="1637792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6.24</a:t>
            </a:r>
            <a:endParaRPr lang="en-US" altLang="zh-CN" sz="3200" dirty="0"/>
          </a:p>
        </p:txBody>
      </p:sp>
      <p:sp>
        <p:nvSpPr>
          <p:cNvPr id="7" name="QB_3_AN.22_1#3198f5c66.bracket?vop=1&amp;pid=5c47ae8c8&amp;color=0,0,0&amp;vpa=16&amp;vtp=1&amp;bbb=1"/>
          <p:cNvSpPr/>
          <p:nvPr/>
        </p:nvSpPr>
        <p:spPr>
          <a:xfrm>
            <a:off x="8782558" y="163779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198.9</a:t>
            </a:r>
            <a:endParaRPr lang="en-US" altLang="zh-CN" sz="3200" dirty="0"/>
          </a:p>
        </p:txBody>
      </p:sp>
      <p:sp>
        <p:nvSpPr>
          <p:cNvPr id="8" name="QB_3_AN.23_1#3198f5c66.bracket?vop=1&amp;pid=5c47ae8c8&amp;color=0,0,0&amp;vpa=17&amp;vtp=1&amp;bbb=1"/>
          <p:cNvSpPr/>
          <p:nvPr/>
        </p:nvSpPr>
        <p:spPr>
          <a:xfrm>
            <a:off x="3407918" y="237439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3.885</a:t>
            </a:r>
            <a:endParaRPr lang="en-US" altLang="zh-CN" sz="3200" dirty="0"/>
          </a:p>
        </p:txBody>
      </p:sp>
      <p:sp>
        <p:nvSpPr>
          <p:cNvPr id="9" name="QB_3_AN.24_1#3198f5c66.bracket?vop=1&amp;pid=5c47ae8c8&amp;color=0,0,0&amp;vpa=18&amp;vtp=1&amp;bbb=1"/>
          <p:cNvSpPr/>
          <p:nvPr/>
        </p:nvSpPr>
        <p:spPr>
          <a:xfrm>
            <a:off x="8782558" y="2374392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44.46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5_1#65d223077?vop=1&amp;pid=5c47ae8c8&amp;color=0,0,0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选择题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pic>
        <p:nvPicPr>
          <p:cNvPr id="3" name="QO_3_BD.25_1#65d223077?vop=1&amp;pid=5c47ae8c8&amp;color=0,0,0&amp;tib=255,255,255&amp;iip=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69264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C_4_BD.26_1#d19585e30?htil=1&amp;vop=1&amp;pid=65d22307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8512" y="1604010"/>
            <a:ext cx="275234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26_2#d19585e30?htil=1&amp;sp=1&amp;vop=1&amp;pid=65d223077&amp;color=0,0,0&amp;vtp=1&amp;bbb=1&amp;hb=1"/>
          <p:cNvSpPr/>
          <p:nvPr/>
        </p:nvSpPr>
        <p:spPr>
          <a:xfrm>
            <a:off x="896112" y="1549146"/>
            <a:ext cx="7653528" cy="190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（1）超市里苹果每千克售价9.8元，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买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3.5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千克需要多少元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？用竖式计算，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结果如图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图中箭头所指的数表示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  <p:sp>
        <p:nvSpPr>
          <p:cNvPr id="6" name="QC_4_AN.27_1#d19585e30.bracket?vop=1&amp;pid=65d223077&amp;color=0,0,0&amp;vpa=19&amp;vtp=1"/>
          <p:cNvSpPr/>
          <p:nvPr/>
        </p:nvSpPr>
        <p:spPr>
          <a:xfrm>
            <a:off x="5490337" y="2820162"/>
            <a:ext cx="588963" cy="635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C</a:t>
            </a:r>
            <a:endParaRPr lang="en-US" altLang="zh-CN" sz="3200" dirty="0"/>
          </a:p>
        </p:txBody>
      </p:sp>
      <p:sp>
        <p:nvSpPr>
          <p:cNvPr id="7" name="QC_4_BD.26_3#d19585e30.choices?htil=1&amp;vop=1&amp;pid=65d223077&amp;color=0,0,0&amp;vtp=1&amp;bbb=1"/>
          <p:cNvSpPr/>
          <p:nvPr/>
        </p:nvSpPr>
        <p:spPr>
          <a:xfrm>
            <a:off x="896112" y="3515199"/>
            <a:ext cx="7653528" cy="2540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购买0.5千克苹果需要490元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购买0.5千克苹果需要49元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购买0.5千克苹果需要4.9元</a:t>
            </a:r>
            <a:endParaRPr lang="en-US" altLang="zh-CN" sz="3200" dirty="0"/>
          </a:p>
          <a:p>
            <a:pPr latinLnBrk="1">
              <a:lnSpc>
                <a:spcPts val="50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购买5千克苹果需要490元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8_1#54e41a99d?vop=1&amp;pid=65d223077&amp;color=0,0,0&amp;vtp=1&amp;bt=1&amp;bbb=1"/>
              <p:cNvSpPr/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”时“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的结果表示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C_4_BD.28_1#54e41a99d?vop=1&amp;pid=65d22307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723900"/>
              </a:xfrm>
              <a:prstGeom prst="rect">
                <a:avLst/>
              </a:prstGeom>
              <a:blipFill rotWithShape="1">
                <a:blip r:embed="rId1"/>
                <a:stretch>
                  <a:fillRect l="-1" t="-18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9_1#54e41a99d.bracket?vop=1&amp;pid=65d223077&amp;color=0,0,0&amp;vpa=20&amp;vtp=1"/>
          <p:cNvSpPr/>
          <p:nvPr/>
        </p:nvSpPr>
        <p:spPr>
          <a:xfrm>
            <a:off x="9017571" y="896112"/>
            <a:ext cx="56673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3200" dirty="0"/>
          </a:p>
        </p:txBody>
      </p:sp>
      <p:sp>
        <p:nvSpPr>
          <p:cNvPr id="4" name="QC_4_BD.28_2#54e41a99d.choices?vop=1&amp;pid=65d223077&amp;color=0,0,0&amp;vtp=1&amp;bbb=1"/>
          <p:cNvSpPr/>
          <p:nvPr/>
        </p:nvSpPr>
        <p:spPr>
          <a:xfrm>
            <a:off x="896112" y="1549146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eaLnBrk="1" fontAlgn="auto" latinLnBrk="1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2547620" algn="l"/>
                <a:tab pos="5260340" algn="l"/>
                <a:tab pos="8201660" algn="l"/>
              </a:tabLst>
              <a:defRPr/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0.001</a:t>
            </a:r>
            <a:r>
              <a:rPr lang="en-US" altLang="zh-CN" sz="3200" b="1" i="0" spc="-103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1个0.6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0_1#9fb602d1d?vop=1&amp;pid=5c47ae8c8&amp;color=0,0,0&amp;vtp=1&amp;bt=1&amp;bbb=1&amp;hb=1"/>
          <p:cNvSpPr/>
          <p:nvPr/>
        </p:nvSpPr>
        <p:spPr>
          <a:xfrm>
            <a:off x="896112" y="896112"/>
            <a:ext cx="10533888" cy="2946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发展现代设施农业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，有助于粮食增产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李叔叔去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年种植的大豆平均每公顷产量为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1.95吨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今年采用了新的种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植技术和设施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，平均每公顷的产量是去年的1.4倍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今年平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均每公顷的产量是多少吨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30_1#9fb602d1d?vop=1&amp;pid=5c47ae8c8&amp;color=0,0,0&amp;tib=255,255,255&amp;iip=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2688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31_1#9fb602d1d?vop=1&amp;pid=5c47ae8c8&amp;color=0,0,0&amp;vtp=1&amp;bbb=1"/>
              <p:cNvSpPr/>
              <p:nvPr/>
            </p:nvSpPr>
            <p:spPr>
              <a:xfrm>
                <a:off x="896112" y="3883753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（吨）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：今年平均每公顷的产量是2.73吨。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31_1#9fb602d1d?vop=1&amp;pid=5c47ae8c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883753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宽屏</PresentationFormat>
  <Paragraphs>90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2025-06-23T04:16:00Z</dcterms:created>
  <dcterms:modified xsi:type="dcterms:W3CDTF">2025-06-26T02:32:37Z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4220BC72011B45C7B58BCDAD7488CB12_12</vt:lpwstr>
  </property>
  <property fmtid="{D5CDD505-2E9C-101B-9397-08002B2CF9AE}" pid="3" name="KSOProductBuildVer">
    <vt:lpwstr>2052-12.1.0.21541</vt:lpwstr>
  </property>
</Properties>
</file>