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d7fde5d0009e72368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7.png"/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.jpe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9.png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24_1#365870333?vop=1&amp;pid=0b710f5b3&amp;color=0,0,0&amp;bt=1&amp;bbb=1&amp;hb=1"/>
          <p:cNvSpPr/>
          <p:nvPr/>
        </p:nvSpPr>
        <p:spPr>
          <a:xfrm>
            <a:off x="896112" y="900000"/>
            <a:ext cx="10533888" cy="1447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（2）上面四种车型中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若最省油的车型和最耗油的车型都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7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行驶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100千米，则耗油量相差多少升？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25_1#365870333?vop=1&amp;pid=0b710f5b3&amp;color=0,0,0&amp;bbb=1"/>
              <p:cNvSpPr/>
              <p:nvPr/>
            </p:nvSpPr>
            <p:spPr>
              <a:xfrm>
                <a:off x="896112" y="2416981"/>
                <a:ext cx="10533888" cy="3556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&lt;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&lt;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&lt;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（升）</a:t>
                </a:r>
                <a:endParaRPr lang="en-US" altLang="zh-CN" sz="100" dirty="0"/>
              </a:p>
              <a:p>
                <a:pPr latinLnBrk="1">
                  <a:lnSpc>
                    <a:spcPts val="5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𝟐𝟓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（升）</a:t>
                </a:r>
                <a:endParaRPr lang="en-US" altLang="zh-CN" sz="100" dirty="0"/>
              </a:p>
              <a:p>
                <a:pPr latinLnBrk="1">
                  <a:lnSpc>
                    <a:spcPts val="56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𝟐𝟎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（升）</a:t>
                </a:r>
                <a:endParaRPr lang="en-US" altLang="zh-CN" sz="100" dirty="0"/>
              </a:p>
              <a:p>
                <a:pPr latinLnBrk="1">
                  <a:lnSpc>
                    <a:spcPts val="56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：耗油量相差20升。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4_AN.25_1#365870333?vop=1&amp;pid=0b710f5b3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416981"/>
                <a:ext cx="10533888" cy="3556000"/>
              </a:xfrm>
              <a:prstGeom prst="rect">
                <a:avLst/>
              </a:prstGeom>
              <a:blipFill rotWithShape="1">
                <a:blip r:embed="rId1"/>
                <a:stretch>
                  <a:fillRect l="-1" t="-5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26_1#20eb10430?vop=1&amp;pid=6fbcbdff5&amp;color=0,0,0&amp;bt=1&amp;bbb=1&amp;hb=1"/>
          <p:cNvSpPr/>
          <p:nvPr/>
        </p:nvSpPr>
        <p:spPr>
          <a:xfrm>
            <a:off x="896112" y="900000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一根木棍竖直插入水底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，浸湿的部分是2.2米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再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掉过头把另一端竖直插入水底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这时这根木棍还有比一半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多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1.2米的部分是干的，则这根木棍长多少米？</a:t>
            </a:r>
            <a:endParaRPr lang="en-US" altLang="zh-CN" sz="3200" dirty="0"/>
          </a:p>
        </p:txBody>
      </p:sp>
      <p:pic>
        <p:nvPicPr>
          <p:cNvPr id="3" name="QO_3_BD.26_1#20eb10430?vop=1&amp;pid=6fbcbdff5&amp;color=0,0,0&amp;tib=255,255,255&amp;iip=5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6576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3_AN.27_1#20eb10430?vop=1&amp;pid=6fbcbdff5&amp;color=0,0,0&amp;bbb=1"/>
              <p:cNvSpPr/>
              <p:nvPr/>
            </p:nvSpPr>
            <p:spPr>
              <a:xfrm>
                <a:off x="896112" y="3157137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（米）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：这根木棍长11.2米。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3_AN.27_1#20eb10430?vop=1&amp;pid=6fbcbdff5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3157137"/>
                <a:ext cx="10533888" cy="1473200"/>
              </a:xfrm>
              <a:prstGeom prst="rect">
                <a:avLst/>
              </a:prstGeom>
              <a:blipFill rotWithShape="1">
                <a:blip r:embed="rId2"/>
                <a:stretch>
                  <a:fillRect l="-1" t="-37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6fbcbdff5.fixed?pid=186e1703a&amp;color=237,125,49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小数乘法</a:t>
            </a:r>
            <a:endParaRPr lang="en-US" altLang="zh-CN" sz="4400" dirty="0"/>
          </a:p>
        </p:txBody>
      </p:sp>
      <p:sp>
        <p:nvSpPr>
          <p:cNvPr id="3" name="C_2_BD#6fbcbdff5.fixed?pid=186e1703a&amp;color=0,0,0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第1课时</a:t>
            </a:r>
            <a:r>
              <a:rPr lang="en-US" altLang="zh-CN" sz="14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小数乘整数</a:t>
            </a:r>
            <a:endParaRPr lang="en-US" altLang="zh-CN" sz="1400" dirty="0"/>
          </a:p>
        </p:txBody>
      </p:sp>
      <p:sp>
        <p:nvSpPr>
          <p:cNvPr id="4" name="C_2#6fbcbdff5.fixed?pid=186e1703a&amp;color=255,255,255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_1#6f15aa6d9?vop=1&amp;pid=6fbcbdff5&amp;color=0,0,0&amp;bt=1&amp;bbb=1"/>
          <p:cNvSpPr/>
          <p:nvPr/>
        </p:nvSpPr>
        <p:spPr>
          <a:xfrm>
            <a:off x="896112" y="924384"/>
            <a:ext cx="10533888" cy="711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填一填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pic>
        <p:nvPicPr>
          <p:cNvPr id="3" name="QO_3_BD.1_1#6f15aa6d9?vop=1&amp;pid=6fbcbdff5&amp;color=0,0,0&amp;tib=255,255,255&amp;ii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00000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4_BD.2_1#1ba1e6659?sp=1&amp;vop=1&amp;pid=6f15aa6d9&amp;color=0,0,0&amp;bbb=1"/>
              <p:cNvSpPr/>
              <p:nvPr/>
            </p:nvSpPr>
            <p:spPr>
              <a:xfrm>
                <a:off x="896112" y="1618277"/>
                <a:ext cx="10533888" cy="711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6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（1）计算：</a:t>
                </a: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𝟖𝟒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)。</a:t>
                </a:r>
                <a:endParaRPr lang="en-US" altLang="zh-CN" sz="3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QB_4_BD.2_1#1ba1e6659?sp=1&amp;vop=1&amp;pid=6f15aa6d9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618277"/>
                <a:ext cx="10533888" cy="711200"/>
              </a:xfrm>
              <a:prstGeom prst="rect">
                <a:avLst/>
              </a:prstGeom>
              <a:blipFill rotWithShape="1">
                <a:blip r:embed="rId2"/>
                <a:stretch>
                  <a:fillRect l="-1" t="-42" b="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B_4_BD.2_2#1ba1e6659?vop=1&amp;pid=6f15aa6d9&amp;color=0,0,0&amp;tib=255,255,255&amp;vip=2#7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1136" y="2381581"/>
            <a:ext cx="7882128" cy="369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4_AN.3_1#1ba1e6659.bracket?vop=1&amp;pid=6f15aa6d9&amp;color=0,0,0&amp;vpa=1&amp;bbb=1"/>
              <p:cNvSpPr/>
              <p:nvPr/>
            </p:nvSpPr>
            <p:spPr>
              <a:xfrm>
                <a:off x="5376926" y="1801890"/>
                <a:ext cx="844042" cy="47129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4_AN.3_1#1ba1e6659.bracket?vop=1&amp;pid=6f15aa6d9&amp;color=0,0,0&amp;vpa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6926" y="1801890"/>
                <a:ext cx="844042" cy="471297"/>
              </a:xfrm>
              <a:prstGeom prst="rect">
                <a:avLst/>
              </a:prstGeom>
              <a:blipFill rotWithShape="1">
                <a:blip r:embed="rId4"/>
                <a:stretch>
                  <a:fillRect l="-45" t="-84" r="60" b="-77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4_WB.4_1#1ba1e6659.white_block?vop=1&amp;pid=6f15aa6d9&amp;color=0,0,0&amp;vpa=2"/>
          <p:cNvSpPr/>
          <p:nvPr/>
        </p:nvSpPr>
        <p:spPr>
          <a:xfrm>
            <a:off x="6409944" y="2399869"/>
            <a:ext cx="1179576" cy="521208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QB_4_WB.5_1#1ba1e6659.white_block?vop=1&amp;pid=6f15aa6d9&amp;color=0,0,0&amp;vpa=3"/>
          <p:cNvSpPr/>
          <p:nvPr/>
        </p:nvSpPr>
        <p:spPr>
          <a:xfrm>
            <a:off x="8019288" y="4502989"/>
            <a:ext cx="1810512" cy="649224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QB_4_WB.6_1#1ba1e6659.white_block?vop=1&amp;pid=6f15aa6d9&amp;color=0,0,0&amp;vpa=4"/>
          <p:cNvSpPr/>
          <p:nvPr/>
        </p:nvSpPr>
        <p:spPr>
          <a:xfrm>
            <a:off x="6190488" y="4118941"/>
            <a:ext cx="1069848" cy="58521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" name="QB_4_WB.7_1#1ba1e6659.white_block?vop=1&amp;pid=6f15aa6d9&amp;color=0,0,0&amp;vpa=5"/>
          <p:cNvSpPr/>
          <p:nvPr/>
        </p:nvSpPr>
        <p:spPr>
          <a:xfrm>
            <a:off x="2468880" y="4502989"/>
            <a:ext cx="612648" cy="649224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1" name="QB_4_WB.8_1#1ba1e6659.white_block?vop=1&amp;pid=6f15aa6d9&amp;color=0,0,0&amp;vpa=6"/>
          <p:cNvSpPr/>
          <p:nvPr/>
        </p:nvSpPr>
        <p:spPr>
          <a:xfrm>
            <a:off x="3511296" y="4484701"/>
            <a:ext cx="694944" cy="63093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2" name="QB_4_WB.9_1#1ba1e6659.white_block?vop=1&amp;pid=6f15aa6d9&amp;color=0,0,0&amp;vpa=7"/>
          <p:cNvSpPr/>
          <p:nvPr/>
        </p:nvSpPr>
        <p:spPr>
          <a:xfrm>
            <a:off x="6035040" y="5380813"/>
            <a:ext cx="1152144" cy="67665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 wrap="square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  <p:bldP spid="11" grpId="0" animBg="1" build="p"/>
      <p:bldP spid="12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10_1#c56900f0b?sp=1&amp;vop=1&amp;pid=6f15aa6d9&amp;color=0,0,0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（2）根据第一列的积，填写其他各列的积。</a:t>
            </a:r>
            <a:endParaRPr lang="en-US" altLang="zh-CN" sz="3200" dirty="0"/>
          </a:p>
        </p:txBody>
      </p:sp>
      <p:graphicFrame>
        <p:nvGraphicFramePr>
          <p:cNvPr id="5" name="QB_4_BD.10_2#c56900f0b?colgroup=3,5,5,5,5&amp;vop=1&amp;pid=6f15aa6d9&amp;color=0,0,0&amp;bbb=1"/>
          <p:cNvGraphicFramePr>
            <a:graphicFrameLocks noGrp="1"/>
          </p:cNvGraphicFramePr>
          <p:nvPr/>
        </p:nvGraphicFramePr>
        <p:xfrm>
          <a:off x="896113" y="1669874"/>
          <a:ext cx="10536018" cy="2092452"/>
        </p:xfrm>
        <a:graphic>
          <a:graphicData uri="http://schemas.openxmlformats.org/drawingml/2006/table">
            <a:tbl>
              <a:tblPr/>
              <a:tblGrid>
                <a:gridCol w="1690514"/>
                <a:gridCol w="2211376"/>
                <a:gridCol w="2211376"/>
                <a:gridCol w="2211376"/>
                <a:gridCol w="2211376"/>
              </a:tblGrid>
              <a:tr h="697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因数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0.12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7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因数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14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1.4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14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14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7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168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i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i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3200" i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QB_4_AN.11_1#c56900f0b.blank?vop=1&amp;pid=6f15aa6d9&amp;color=0,0,0&amp;vpa=8&amp;bbb=1"/>
          <p:cNvSpPr/>
          <p:nvPr/>
        </p:nvSpPr>
        <p:spPr>
          <a:xfrm>
            <a:off x="5362353" y="3088020"/>
            <a:ext cx="10064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16.8</a:t>
            </a:r>
            <a:endParaRPr lang="en-US" altLang="zh-CN" sz="3200" dirty="0"/>
          </a:p>
        </p:txBody>
      </p:sp>
      <p:sp>
        <p:nvSpPr>
          <p:cNvPr id="3" name="QB_4_AN.12_1#c56900f0b.blank?vop=1&amp;pid=6f15aa6d9&amp;color=0,0,0&amp;vpa=9&amp;bbb=1"/>
          <p:cNvSpPr/>
          <p:nvPr/>
        </p:nvSpPr>
        <p:spPr>
          <a:xfrm>
            <a:off x="7573729" y="3088020"/>
            <a:ext cx="10064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16.8</a:t>
            </a:r>
            <a:endParaRPr lang="en-US" altLang="zh-CN" sz="3200" dirty="0"/>
          </a:p>
        </p:txBody>
      </p:sp>
      <p:sp>
        <p:nvSpPr>
          <p:cNvPr id="6" name="QB_4_AN.13_1#c56900f0b.blank?vop=1&amp;pid=6f15aa6d9&amp;color=0,0,0&amp;vpa=10&amp;bbb=1"/>
          <p:cNvSpPr/>
          <p:nvPr/>
        </p:nvSpPr>
        <p:spPr>
          <a:xfrm>
            <a:off x="9785106" y="3088020"/>
            <a:ext cx="1006475" cy="6223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1.68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3" grpId="0" animBg="1" build="p"/>
      <p:bldP spid="6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3_BD.14_1#6e2ba1a6d?vop=1&amp;pid=6fbcbdff5&amp;color=0,0,0&amp;bt=1&amp;bbb=1"/>
              <p:cNvSpPr/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900" b="1" i="0" kern="0" smtClea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列竖式计算。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800"/>
                  </a:lnSpc>
                  <a:tabLst>
                    <a:tab pos="503174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𝟔𝟖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</a:t>
                </a:r>
                <a:r>
                  <a:rPr lang="en-US" altLang="zh-CN" sz="3200" b="1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𝟏𝟖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𝟏𝟕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1" kern="0" spc="-99900" dirty="0" smtClean="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vl="0" latinLnBrk="1">
                  <a:lnSpc>
                    <a:spcPts val="5800"/>
                  </a:lnSpc>
                  <a:tabLst>
                    <a:tab pos="5031740" algn="l"/>
                  </a:tabLst>
                  <a:defRPr/>
                </a:pP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𝟏𝟖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𝟎𝟓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3200" b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𝟐𝟏𝟔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𝟏𝟐𝟎</m:t>
                    </m:r>
                    <m:r>
                      <a:rPr lang="en-US" altLang="zh-CN" sz="32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1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B_3_BD.14_1#6e2ba1a6d?vop=1&amp;pid=6fbcbdff5&amp;color=0,0,0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900000"/>
                <a:ext cx="10533888" cy="2209800"/>
              </a:xfrm>
              <a:prstGeom prst="rect">
                <a:avLst/>
              </a:prstGeom>
              <a:blipFill rotWithShape="1">
                <a:blip r:embed="rId1"/>
                <a:stretch>
                  <a:fillRect l="-1" t="-9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3_BD.14_1#6e2ba1a6d?vop=1&amp;pid=6fbcbdff5&amp;color=0,0,0&amp;tib=255,255,255&amp;iip=2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6576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6" name="QB_3_AN.15_1#6e2ba1a6d.bracket?vop=1&amp;pid=6fbcbdff5&amp;color=0,0,0&amp;vpa=11&amp;bbb=1"/>
          <p:cNvSpPr/>
          <p:nvPr/>
        </p:nvSpPr>
        <p:spPr>
          <a:xfrm>
            <a:off x="3013139" y="1641680"/>
            <a:ext cx="1006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5.44</a:t>
            </a:r>
            <a:endParaRPr lang="en-US" altLang="zh-CN" sz="3200" dirty="0"/>
          </a:p>
        </p:txBody>
      </p:sp>
      <p:sp>
        <p:nvSpPr>
          <p:cNvPr id="7" name="QB_3_AN.16_1#6e2ba1a6d.bracket?vop=1&amp;pid=6fbcbdff5&amp;color=0,0,0&amp;vpa=12&amp;bbb=1"/>
          <p:cNvSpPr/>
          <p:nvPr/>
        </p:nvSpPr>
        <p:spPr>
          <a:xfrm>
            <a:off x="8287766" y="1641680"/>
            <a:ext cx="12096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314.5</a:t>
            </a:r>
            <a:endParaRPr lang="en-US" altLang="zh-CN" sz="3200" dirty="0"/>
          </a:p>
        </p:txBody>
      </p:sp>
      <p:sp>
        <p:nvSpPr>
          <p:cNvPr id="8" name="QB_3_AN.17_1#6e2ba1a6d.bracket?vop=1&amp;pid=6fbcbdff5&amp;color=0,0,0&amp;vpa=13&amp;bbb=1"/>
          <p:cNvSpPr/>
          <p:nvPr/>
        </p:nvSpPr>
        <p:spPr>
          <a:xfrm>
            <a:off x="3256026" y="2378280"/>
            <a:ext cx="10064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72.9</a:t>
            </a:r>
            <a:endParaRPr lang="en-US" altLang="zh-CN" sz="3200" dirty="0"/>
          </a:p>
        </p:txBody>
      </p:sp>
      <p:sp>
        <p:nvSpPr>
          <p:cNvPr id="9" name="QB_3_AN.18_1#6e2ba1a6d.bracket?vop=1&amp;pid=6fbcbdff5&amp;color=0,0,0&amp;vpa=14&amp;bbb=1"/>
          <p:cNvSpPr/>
          <p:nvPr/>
        </p:nvSpPr>
        <p:spPr>
          <a:xfrm>
            <a:off x="8773541" y="2378280"/>
            <a:ext cx="1209675" cy="736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25.92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  <p:bldP spid="8" grpId="0" animBg="1" build="p"/>
      <p:bldP spid="9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19_1#6b50f1f1f?vop=1&amp;pid=6fbcbdff5&amp;color=0,0,0&amp;bt=1&amp;bbb=1&amp;hb=1"/>
          <p:cNvSpPr/>
          <p:nvPr/>
        </p:nvSpPr>
        <p:spPr>
          <a:xfrm>
            <a:off x="896112" y="900000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将一根绳子连续对折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3次后，每段长均为3.24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分米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这根绳子长多少分米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3200" dirty="0"/>
          </a:p>
        </p:txBody>
      </p:sp>
      <p:pic>
        <p:nvPicPr>
          <p:cNvPr id="3" name="QO_3_BD.19_1#6b50f1f1f?vop=1&amp;pid=6fbcbdff5&amp;color=0,0,0&amp;tib=255,255,255&amp;iip=3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6576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QO_3_BD.19_2#6b50f1f1f?colgroup=25&amp;vop=1&amp;pid=6fbcbdff5&amp;color=0,0,0&amp;bbb=1"/>
              <p:cNvGraphicFramePr>
                <a:graphicFrameLocks noGrp="1"/>
              </p:cNvGraphicFramePr>
              <p:nvPr/>
            </p:nvGraphicFramePr>
            <p:xfrm>
              <a:off x="896112" y="2499184"/>
              <a:ext cx="10533888" cy="1931797"/>
            </p:xfrm>
            <a:graphic>
              <a:graphicData uri="http://schemas.openxmlformats.org/drawingml/2006/table">
                <a:tbl>
                  <a:tblPr/>
                  <a:tblGrid>
                    <a:gridCol w="10533888"/>
                  </a:tblGrid>
                  <a:tr h="1931797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50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全全：“列式为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𝟑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.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𝟐𝟒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×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𝟑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3200" b="1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。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”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50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月月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：“不对</a:t>
                          </a:r>
                          <a:r>
                            <a:rPr lang="en-US" altLang="zh-CN" sz="3200" b="1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应该是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𝟑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.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𝟐𝟒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×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𝟔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3200" b="1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。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”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阳阳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：“不对</a:t>
                          </a:r>
                          <a:r>
                            <a:rPr lang="en-US" altLang="zh-CN" sz="3200" b="1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应该是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𝟑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.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𝟐𝟒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×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𝟖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3200" b="1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。</a:t>
                          </a: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”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QO_3_BD.19_2#6b50f1f1f?colgroup=25&amp;vop=1&amp;pid=6fbcbdff5&amp;color=0,0,0&amp;bbb=1"/>
              <p:cNvGraphicFramePr>
                <a:graphicFrameLocks noGrp="1"/>
              </p:cNvGraphicFramePr>
              <p:nvPr/>
            </p:nvGraphicFramePr>
            <p:xfrm>
              <a:off x="896112" y="2499184"/>
              <a:ext cx="10533888" cy="1931797"/>
            </p:xfrm>
            <a:graphic>
              <a:graphicData uri="http://schemas.openxmlformats.org/drawingml/2006/table">
                <a:tbl>
                  <a:tblPr/>
                  <a:tblGrid>
                    <a:gridCol w="10533888"/>
                  </a:tblGrid>
                  <a:tr h="193167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5" name="QO_3_BD.19_3#6b50f1f1f?vop=1&amp;pid=6fbcbdff5&amp;color=0,0,0&amp;bbb=1"/>
          <p:cNvSpPr/>
          <p:nvPr/>
        </p:nvSpPr>
        <p:spPr>
          <a:xfrm>
            <a:off x="896112" y="4569284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你同意谁的说法？请说明理由并计算。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AN.20_1#6b50f1f1f?vop=1&amp;pid=6fbcbdff5&amp;color=0,0,0&amp;bt=1&amp;bbb=1&amp;hb=1"/>
              <p:cNvSpPr/>
              <p:nvPr/>
            </p:nvSpPr>
            <p:spPr>
              <a:xfrm>
                <a:off x="896112" y="896112"/>
                <a:ext cx="10533888" cy="4419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我同意阳阳的说法。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绳子对折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1次，平均分成2段；对折2次，平均分成4段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对</a:t>
                </a:r>
                <a:endParaRPr lang="en-US" altLang="zh-CN" sz="3200" b="1" i="0" smtClean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折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3次，平均分成8段。每段长均为3.24分米</a:t>
                </a:r>
                <a:r>
                  <a:rPr lang="en-US" altLang="zh-CN" sz="32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整根绳子的长</a:t>
                </a:r>
                <a:endParaRPr lang="en-US" altLang="zh-CN" sz="3200" b="1" i="0" smtClean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度就是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8段的总和，即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分米。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（分米）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：这根绳子长25.92分米。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3_AN.20_1#6b50f1f1f?vop=1&amp;pid=6fbcbdff5&amp;color=0,0,0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4419600"/>
              </a:xfrm>
              <a:prstGeom prst="rect">
                <a:avLst/>
              </a:prstGeom>
              <a:blipFill rotWithShape="1">
                <a:blip r:embed="rId1"/>
                <a:stretch>
                  <a:fillRect l="-1" t="-3" r="-832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21_1#0b710f5b3?vop=1&amp;pid=6fbcbdff5&amp;color=0,0,0&amp;bt=1&amp;bbb=1&amp;hb=1"/>
          <p:cNvSpPr/>
          <p:nvPr/>
        </p:nvSpPr>
        <p:spPr>
          <a:xfrm>
            <a:off x="896112" y="900000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32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900" b="1" i="0" kern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新考向</a:t>
            </a:r>
            <a:r>
              <a:rPr lang="en-US" altLang="zh-CN" sz="3200" b="1" i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信息提取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下图是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A、B、C、D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四种不同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类型的车每千米的耗油量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。（升是一种容量单位）</a:t>
            </a:r>
            <a:endParaRPr lang="en-US" altLang="zh-CN" sz="3200" dirty="0"/>
          </a:p>
        </p:txBody>
      </p:sp>
      <p:pic>
        <p:nvPicPr>
          <p:cNvPr id="3" name="QO_3_BD.21_1#0b710f5b3?vop=1&amp;pid=6fbcbdff5&amp;color=0,0,0&amp;tib=255,255,255&amp;iip=4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2589" y="936576"/>
            <a:ext cx="1243584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3_BD.21_2#0b710f5b3?vop=1&amp;pid=6fbcbdff5&amp;color=0,0,0&amp;tib=255,255,255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06513" y="2499184"/>
            <a:ext cx="7122233" cy="343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22_1#00866b8d6?vop=1&amp;pid=0b710f5b3&amp;color=0,0,0&amp;bt=1&amp;bbb=1&amp;hb=1"/>
          <p:cNvSpPr/>
          <p:nvPr/>
        </p:nvSpPr>
        <p:spPr>
          <a:xfrm>
            <a:off x="896112" y="900000"/>
            <a:ext cx="10533888" cy="14732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（1）小东家和奶奶家相距120千米，小东爸爸开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型车从家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出发去奶奶家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，路上共耗油多少升？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AN.23_1#00866b8d6?vop=1&amp;pid=0b710f5b3&amp;color=0,0,0&amp;bbb=1"/>
              <p:cNvSpPr/>
              <p:nvPr/>
            </p:nvSpPr>
            <p:spPr>
              <a:xfrm>
                <a:off x="896112" y="2429681"/>
                <a:ext cx="10533888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𝟏𝟐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（升）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答</a:t>
                </a: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：路上共耗油12升。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4_AN.23_1#00866b8d6?vop=1&amp;pid=0b710f5b3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429681"/>
                <a:ext cx="10533888" cy="1473200"/>
              </a:xfrm>
              <a:prstGeom prst="rect">
                <a:avLst/>
              </a:prstGeom>
              <a:blipFill rotWithShape="1">
                <a:blip r:embed="rId1"/>
                <a:stretch>
                  <a:fillRect l="-1" t="-12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974</Words>
  <Application>WPS 演示</Application>
  <PresentationFormat>宽屏</PresentationFormat>
  <Paragraphs>103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微软雅黑</vt:lpstr>
      <vt:lpstr>宋体</vt:lpstr>
      <vt:lpstr>Times New Roman</vt:lpstr>
      <vt:lpstr>Times New Roman</vt:lpstr>
      <vt:lpstr>Cambria Math</vt:lpstr>
      <vt:lpstr>楷体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张昀蓓</cp:lastModifiedBy>
  <cp:revision>3</cp:revision>
  <dcterms:created xsi:type="dcterms:W3CDTF">2025-06-23T02:02:00Z</dcterms:created>
  <dcterms:modified xsi:type="dcterms:W3CDTF">2025-06-26T02:29:39Z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3752DFEE16C84DFBA0088164AF210C2A_12</vt:lpwstr>
  </property>
  <property fmtid="{D5CDD505-2E9C-101B-9397-08002B2CF9AE}" pid="3" name="KSOProductBuildVer">
    <vt:lpwstr>2052-12.1.0.21541</vt:lpwstr>
  </property>
</Properties>
</file>