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1_1#bc214c400?htil=1&amp;vop=1&amp;pid=bbef81b59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9056" y="900000"/>
            <a:ext cx="2882884" cy="290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31_2#bc214c400?htil=1&amp;sp=1&amp;vop=1&amp;pid=bbef81b59&amp;color=0,0,0&amp;vtp=1&amp;bt=1&amp;bbb=1&amp;hb=1&amp;hs=1"/>
          <p:cNvSpPr/>
          <p:nvPr/>
        </p:nvSpPr>
        <p:spPr>
          <a:xfrm>
            <a:off x="896112" y="912700"/>
            <a:ext cx="7434072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诗词，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是中华文化宝库中的璀璨明珠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它凝练含蓄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，意境深远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在央视热播的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中国诗词大会》上，常常用“九宫格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查选手的诗词识别能力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32_1#9ac95fa7b?htil=1&amp;vop=1&amp;pid=bc214c400&amp;color=0,0,0&amp;vtp=1&amp;bbb=1&amp;hb=1&amp;hs=1"/>
              <p:cNvSpPr/>
              <p:nvPr/>
            </p:nvSpPr>
            <p:spPr>
              <a:xfrm>
                <a:off x="899991" y="3899833"/>
                <a:ext cx="10536017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（1）如果“九宫格”中“石”字的位置用数对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“声”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的位置用数对表示是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32_1#9ac95fa7b?htil=1&amp;vop=1&amp;pid=bc214c400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91" y="3899833"/>
                <a:ext cx="10536017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2" t="-20" r="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33_1#9ac95fa7b.bracket?vop=1&amp;pid=bc214c400&amp;color=0,0,0&amp;vpa=13&amp;vtp=1&amp;bbb=1"/>
              <p:cNvSpPr/>
              <p:nvPr/>
            </p:nvSpPr>
            <p:spPr>
              <a:xfrm>
                <a:off x="6021267" y="4825887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33_1#9ac95fa7b.bracket?vop=1&amp;pid=bc214c400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267" y="4825887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23" t="-103" r="38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4_1#352d3d711?sp=1&amp;vop=1&amp;pid=bc214c400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（2）请你根据提示的位置信息，将从“九宫格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中识别的一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句诗填写在下面的表格里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5_BD.34_2#352d3d711?colgroup=2,4,4,4,4,4&amp;vop=1&amp;pid=bc214c400&amp;color=0,0,0&amp;vtp=1&amp;bb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469880" cy="1394968"/>
            </p:xfrm>
            <a:graphic>
              <a:graphicData uri="http://schemas.openxmlformats.org/drawingml/2006/table">
                <a:tbl>
                  <a:tblPr/>
                  <a:tblGrid>
                    <a:gridCol w="1234440"/>
                    <a:gridCol w="1847088"/>
                    <a:gridCol w="1847088"/>
                    <a:gridCol w="1847088"/>
                    <a:gridCol w="1847088"/>
                    <a:gridCol w="1847088"/>
                  </a:tblGrid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,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诗句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5_BD.34_2#352d3d711?colgroup=2,4,4,4,4,4&amp;vop=1&amp;pid=bc214c400&amp;color=0,0,0&amp;vtp=1&amp;bb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469880" cy="1394968"/>
            </p:xfrm>
            <a:graphic>
              <a:graphicData uri="http://schemas.openxmlformats.org/drawingml/2006/table">
                <a:tbl>
                  <a:tblPr/>
                  <a:tblGrid>
                    <a:gridCol w="1234440"/>
                    <a:gridCol w="1847088"/>
                    <a:gridCol w="1847088"/>
                    <a:gridCol w="1847088"/>
                    <a:gridCol w="1847088"/>
                    <a:gridCol w="1847088"/>
                  </a:tblGrid>
                  <a:tr h="6972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697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诗句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i="0" smtClean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5_AN.35_1#352d3d711.blank?vop=1&amp;pid=bc214c400&amp;color=0,0,0&amp;vpa=14&amp;vtp=1"/>
          <p:cNvSpPr/>
          <p:nvPr/>
        </p:nvSpPr>
        <p:spPr>
          <a:xfrm>
            <a:off x="2665158" y="3216289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</a:t>
            </a:r>
            <a:endParaRPr lang="en-US" altLang="zh-CN" sz="3200" dirty="0"/>
          </a:p>
        </p:txBody>
      </p:sp>
      <p:sp>
        <p:nvSpPr>
          <p:cNvPr id="5" name="QB_5_AN.36_1#352d3d711.blank?vop=1&amp;pid=bc214c400&amp;color=0,0,0&amp;vpa=15&amp;vtp=1"/>
          <p:cNvSpPr/>
          <p:nvPr/>
        </p:nvSpPr>
        <p:spPr>
          <a:xfrm>
            <a:off x="4512246" y="3216289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闲</a:t>
            </a:r>
            <a:endParaRPr lang="en-US" altLang="zh-CN" sz="3200" dirty="0"/>
          </a:p>
        </p:txBody>
      </p:sp>
      <p:sp>
        <p:nvSpPr>
          <p:cNvPr id="6" name="QB_5_AN.37_1#352d3d711.blank?vop=1&amp;pid=bc214c400&amp;color=0,0,0&amp;vpa=16&amp;vtp=1"/>
          <p:cNvSpPr/>
          <p:nvPr/>
        </p:nvSpPr>
        <p:spPr>
          <a:xfrm>
            <a:off x="6359334" y="3216289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桂</a:t>
            </a:r>
            <a:endParaRPr lang="en-US" altLang="zh-CN" sz="3200" dirty="0"/>
          </a:p>
        </p:txBody>
      </p:sp>
      <p:sp>
        <p:nvSpPr>
          <p:cNvPr id="7" name="QB_5_AN.38_1#352d3d711.blank?vop=1&amp;pid=bc214c400&amp;color=0,0,0&amp;vpa=17&amp;vtp=1"/>
          <p:cNvSpPr/>
          <p:nvPr/>
        </p:nvSpPr>
        <p:spPr>
          <a:xfrm>
            <a:off x="8206422" y="3216289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花</a:t>
            </a:r>
            <a:endParaRPr lang="en-US" altLang="zh-CN" sz="3200" dirty="0"/>
          </a:p>
        </p:txBody>
      </p:sp>
      <p:sp>
        <p:nvSpPr>
          <p:cNvPr id="8" name="QB_5_AN.39_1#352d3d711.blank?vop=1&amp;pid=bc214c400&amp;color=0,0,0&amp;vpa=18&amp;vtp=1"/>
          <p:cNvSpPr/>
          <p:nvPr/>
        </p:nvSpPr>
        <p:spPr>
          <a:xfrm>
            <a:off x="10053510" y="3216289"/>
            <a:ext cx="703263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0_1#89e7f3c2e?sp=1&amp;vop=1&amp;pid=bbef81b59&amp;color=0,0,0&amp;vtp=1&amp;bt=1&amp;bbb=1&amp;hb=1"/>
              <p:cNvSpPr/>
              <p:nvPr/>
            </p:nvSpPr>
            <p:spPr>
              <a:xfrm>
                <a:off x="896112" y="900000"/>
                <a:ext cx="10533888" cy="350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《九章算术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》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记录了我国古代数学家收集并解决的许多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数学难题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，如：求梯形面积时可以找到一条腰的中点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行连接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，然后把阴影部分绕中点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旋转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把梯形转化成三角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（如图）。如果梯形的上底是4厘米，下底是9厘米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10厘米，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那么转化成的三角形的底是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平方厘米。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0_1#89e7f3c2e?sp=1&amp;vop=1&amp;pid=bbef81b5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5052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52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40_2#89e7f3c2e?vop=1&amp;pid=bbef81b5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612" y="4514927"/>
            <a:ext cx="4589176" cy="152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41_1#89e7f3c2e.bracket?vop=1&amp;pid=bbef81b59&amp;color=0,0,0&amp;vpa=19&amp;vtp=1&amp;bbb=1"/>
              <p:cNvSpPr/>
              <p:nvPr/>
            </p:nvSpPr>
            <p:spPr>
              <a:xfrm>
                <a:off x="8031924" y="3293059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41_1#89e7f3c2e.bracket?vop=1&amp;pid=bbef81b59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1924" y="3293059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115" r="64" b="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42_1#89e7f3c2e.bracket?vop=1&amp;pid=bbef81b59&amp;color=0,0,0&amp;vpa=20&amp;vtp=1&amp;bbb=1"/>
              <p:cNvSpPr/>
              <p:nvPr/>
            </p:nvSpPr>
            <p:spPr>
              <a:xfrm>
                <a:off x="1097724" y="388672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42_1#89e7f3c2e.bracket?vop=1&amp;pid=bbef81b59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3886721"/>
                <a:ext cx="69215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64" t="-103" r="64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43_1#89e7f3c2e.bracket?vop=1&amp;pid=bbef81b59&amp;color=0,0,0&amp;vpa=21&amp;vtp=1&amp;bbb=1"/>
              <p:cNvSpPr/>
              <p:nvPr/>
            </p:nvSpPr>
            <p:spPr>
              <a:xfrm>
                <a:off x="4634674" y="388672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43_1#89e7f3c2e.bracket?vop=1&amp;pid=bbef81b59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74" y="3886721"/>
                <a:ext cx="692150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64" t="-103" r="64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4_1#2347e922b?sp=1&amp;vop=1&amp;pid=bbef81b59&amp;color=0,0,0&amp;vtp=1&amp;bt=1&amp;bbb=1&amp;hb=1"/>
          <p:cNvSpPr/>
          <p:nvPr/>
        </p:nvSpPr>
        <p:spPr>
          <a:xfrm>
            <a:off x="896112" y="900000"/>
            <a:ext cx="10533888" cy="1219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猜字谜，趣味盎然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淘气根据猜字谜设计了一个猜数的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，如下：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4_BD.44_2#2347e922b?vop=1&amp;pid=bbef81b5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4016" y="2241628"/>
            <a:ext cx="751636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BD.45_1#2aeab9bf3?vop=1&amp;pid=2347e922b&amp;color=0,0,0&amp;vtp=1&amp;bbb=1"/>
              <p:cNvSpPr/>
              <p:nvPr/>
            </p:nvSpPr>
            <p:spPr>
              <a:xfrm>
                <a:off x="896112" y="4248228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（1）当淘气输入的数为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输出结果是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（2）当淘气输入一个数后，输出的结果是31，则淘气输入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4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5_BD.45_1#2aeab9bf3?vop=1&amp;pid=2347e922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248228"/>
                <a:ext cx="10533888" cy="1828800"/>
              </a:xfrm>
              <a:prstGeom prst="rect">
                <a:avLst/>
              </a:prstGeom>
              <a:blipFill rotWithShape="1">
                <a:blip r:embed="rId2"/>
                <a:stretch>
                  <a:fillRect l="-1" t="-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46_1#2aeab9bf3.bracket?vop=1&amp;pid=2347e922b&amp;color=0,0,0&amp;vpa=22&amp;vtp=1&amp;bbb=1"/>
              <p:cNvSpPr/>
              <p:nvPr/>
            </p:nvSpPr>
            <p:spPr>
              <a:xfrm>
                <a:off x="8451024" y="4334714"/>
                <a:ext cx="118548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46_1#2aeab9bf3.bracket?vop=1&amp;pid=2347e922b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1024" y="4334714"/>
                <a:ext cx="118548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37" t="-40" r="3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48_1#2aeab9bf3.bracket?vop=1&amp;pid=2347e922b&amp;color=0,0,0&amp;vpa=23&amp;vtp=1&amp;bbb=1"/>
          <p:cNvSpPr/>
          <p:nvPr/>
        </p:nvSpPr>
        <p:spPr>
          <a:xfrm>
            <a:off x="2277238" y="5472317"/>
            <a:ext cx="701675" cy="60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49_1#b69679933?vop=1&amp;pid=bbef81b59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徽州毛豆腐是徽州地区传统名菜，已知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2.8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千克黄豆可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以制作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千克的毛豆腐，照这样计算，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千克的黄豆能制作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千克毛豆腐；制作1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千克毛豆腐需要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千克黄豆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49_1#b69679933?vop=1&amp;pid=bbef81b5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50_1#b69679933.bracket?vop=1&amp;pid=bbef81b59&amp;color=0,0,0&amp;vpa=24&amp;vtp=1&amp;bbb=1"/>
              <p:cNvSpPr/>
              <p:nvPr/>
            </p:nvSpPr>
            <p:spPr>
              <a:xfrm>
                <a:off x="1059624" y="2541411"/>
                <a:ext cx="1580261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50_1#b69679933.bracket?vop=1&amp;pid=bbef81b59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624" y="2541411"/>
                <a:ext cx="1580261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8" t="-28" r="12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51_1#b69679933.bracket?vop=1&amp;pid=bbef81b59&amp;color=0,0,0&amp;vpa=25&amp;vtp=1&amp;bbb=1"/>
              <p:cNvSpPr/>
              <p:nvPr/>
            </p:nvSpPr>
            <p:spPr>
              <a:xfrm>
                <a:off x="9290813" y="2541411"/>
                <a:ext cx="1580261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51_1#b69679933.bracket?vop=1&amp;pid=bbef81b59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0813" y="2541411"/>
                <a:ext cx="1580261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8" t="-28" r="32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2_1#7c5f214f5?sp=1&amp;vop=1&amp;pid=bbef81b59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鹳雀楼，巍峨耸立黄河畔。登楼极目，白日依山尽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河入海流之景尽收眼底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，古韵悠悠，诗意满腔。2024年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日，爸爸在直播间下单了3张鹳雀楼门票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一共需要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元。</a:t>
            </a:r>
            <a:endParaRPr lang="en-US" altLang="zh-CN" sz="3200" dirty="0"/>
          </a:p>
        </p:txBody>
      </p:sp>
      <p:sp>
        <p:nvSpPr>
          <p:cNvPr id="3" name="QB_4_AN.53_1#7c5f214f5.bracket?vop=1&amp;pid=bbef81b59&amp;color=0,0,0&amp;vpa=26&amp;vtp=1&amp;bbb=1"/>
          <p:cNvSpPr/>
          <p:nvPr/>
        </p:nvSpPr>
        <p:spPr>
          <a:xfrm>
            <a:off x="1015174" y="3114880"/>
            <a:ext cx="1187260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119.7</a:t>
            </a:r>
            <a:endParaRPr lang="en-US" altLang="zh-CN" sz="3200" dirty="0"/>
          </a:p>
        </p:txBody>
      </p:sp>
      <p:pic>
        <p:nvPicPr>
          <p:cNvPr id="4" name="QB_4_BD.52_2#7c5f214f5?vop=1&amp;pid=bbef81b5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3956128"/>
            <a:ext cx="4901184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4_1#ca4854f63?vop=1&amp;pid=bbef81b59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围棋棋盘是由横、竖各19条线交叉组成的。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在棋盘上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横线和竖线相交形成的交叉点可以用数对来表示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天元在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围棋棋盘正中心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，如果天元的位置用数对表示是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那么棋盘左上角的第一个交叉点用数对表示为(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54_1#ca4854f63?vop=1&amp;pid=bbef81b5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850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AN.55_1#ca4854f63.bracket?vop=1&amp;pid=bbef81b59&amp;color=0,0,0&amp;vpa=27&amp;vtp=1&amp;bbb=1"/>
              <p:cNvSpPr/>
              <p:nvPr/>
            </p:nvSpPr>
            <p:spPr>
              <a:xfrm>
                <a:off x="9270174" y="3287155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AN.55_1#ca4854f63.bracket?vop=1&amp;pid=bbef81b59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0174" y="3287155"/>
                <a:ext cx="108693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1" t="-78" r="23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6_1#2e9f7f28e?sp=1&amp;vop=1&amp;pid=bbef81b59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香包，精巧刺绣蕴古风。内盛香草，驱虫辟邪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佩于身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，芬芳四溢，传递民俗温情。李老师为五（1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班全体同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学准备了如下四种香包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放入箱子中进行抽取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每人只抽取一次且取一个）</a:t>
            </a:r>
            <a:endParaRPr lang="en-US" altLang="zh-CN" sz="3200" dirty="0"/>
          </a:p>
        </p:txBody>
      </p:sp>
      <p:graphicFrame>
        <p:nvGraphicFramePr>
          <p:cNvPr id="19" name="QO_4_BD.56_2#2e9f7f28e?colgroup=9,2,6,2,2&amp;vop=1&amp;pid=bbef81b59&amp;color=0,0,0&amp;vtp=1&amp;bbb=1"/>
          <p:cNvGraphicFramePr>
            <a:graphicFrameLocks noGrp="1"/>
          </p:cNvGraphicFramePr>
          <p:nvPr/>
        </p:nvGraphicFramePr>
        <p:xfrm>
          <a:off x="896112" y="3956128"/>
          <a:ext cx="10497312" cy="1394968"/>
        </p:xfrm>
        <a:graphic>
          <a:graphicData uri="http://schemas.openxmlformats.org/drawingml/2006/table">
            <a:tbl>
              <a:tblPr/>
              <a:tblGrid>
                <a:gridCol w="4096512"/>
                <a:gridCol w="1261872"/>
                <a:gridCol w="2615184"/>
                <a:gridCol w="1261872"/>
                <a:gridCol w="1261872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款式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数量/个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57_1#27c53730a?vop=1&amp;pid=2e9f7f28e&amp;color=0,0,0&amp;vtp=1&amp;bt=1&amp;bbb=1"/>
          <p:cNvSpPr/>
          <p:nvPr/>
        </p:nvSpPr>
        <p:spPr>
          <a:xfrm>
            <a:off x="896112" y="896112"/>
            <a:ext cx="1066482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（1）若通通第一个抽取，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则他最有可能抽中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款香包。</a:t>
            </a:r>
            <a:endParaRPr lang="en-US" altLang="zh-CN" sz="3200" dirty="0"/>
          </a:p>
        </p:txBody>
      </p:sp>
      <p:sp>
        <p:nvSpPr>
          <p:cNvPr id="3" name="QB_5_AN.58_1#27c53730a.bracket?vop=1&amp;pid=2e9f7f28e&amp;color=0,0,0&amp;vpa=28&amp;vtp=1"/>
          <p:cNvSpPr/>
          <p:nvPr/>
        </p:nvSpPr>
        <p:spPr>
          <a:xfrm>
            <a:off x="8970138" y="89611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B_5_BD.59_1#ce3975820?vop=1&amp;pid=2e9f7f28e&amp;color=0,0,0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（2）城城第十一个抽取，前面已经有3位同学抽中D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款香包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位同学抽中B款香包，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则他抽中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款香包的可能性最小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抽中(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款香包的可能性相同。</a:t>
            </a:r>
            <a:endParaRPr lang="en-US" altLang="zh-CN" sz="3200" dirty="0"/>
          </a:p>
        </p:txBody>
      </p:sp>
      <p:sp>
        <p:nvSpPr>
          <p:cNvPr id="5" name="QB_5_AN.60_1#ce3975820.bracket?vop=1&amp;pid=2e9f7f28e&amp;color=0,0,0&amp;vpa=29&amp;vtp=1"/>
          <p:cNvSpPr/>
          <p:nvPr/>
        </p:nvSpPr>
        <p:spPr>
          <a:xfrm>
            <a:off x="6780974" y="23518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p:sp>
        <p:nvSpPr>
          <p:cNvPr id="6" name="QB_5_AN.61_1#ce3975820.bracket?vop=1&amp;pid=2e9f7f28e&amp;color=0,0,0&amp;vpa=30&amp;vtp=1"/>
          <p:cNvSpPr/>
          <p:nvPr/>
        </p:nvSpPr>
        <p:spPr>
          <a:xfrm>
            <a:off x="1818449" y="30884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p:sp>
        <p:nvSpPr>
          <p:cNvPr id="7" name="QB_5_AN.62_1#ce3975820.bracket?vop=1&amp;pid=2e9f7f28e&amp;color=0,0,0&amp;vpa=31&amp;vtp=1"/>
          <p:cNvSpPr/>
          <p:nvPr/>
        </p:nvSpPr>
        <p:spPr>
          <a:xfrm>
            <a:off x="3518662" y="30884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  <p:bldP spid="7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63_1#38a976713?vop=1&amp;pid=bbef81b59&amp;color=0,0,0&amp;vtp=1&amp;bt=1&amp;bbb=1&amp;hb=1"/>
              <p:cNvSpPr/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茜茜给英国的好朋友瑞克发邮件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说她的家乡在山西吉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县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，那里有世界上最大的黄色瀑布，环境优美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夏季最高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气温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，年平均气温约是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℉(℉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为华氏温度单位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欢迎瑞克一家来游玩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用华氏温度表示吉县夏季最高气温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℉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用摄氏温度表示吉县年平均气温是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华氏温度和摄氏温度的换算公式为：华氏温度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摄氏温度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63_1#38a976713?vop=1&amp;pid=bbef81b5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868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4_1#38a976713.bracket?vop=1&amp;pid=bbef81b59&amp;color=0,0,0&amp;vpa=32&amp;vtp=1&amp;bbb=1"/>
          <p:cNvSpPr/>
          <p:nvPr/>
        </p:nvSpPr>
        <p:spPr>
          <a:xfrm>
            <a:off x="1410462" y="38514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91.4</a:t>
            </a:r>
            <a:endParaRPr lang="en-US" altLang="zh-CN" sz="3200" dirty="0"/>
          </a:p>
        </p:txBody>
      </p:sp>
      <p:sp>
        <p:nvSpPr>
          <p:cNvPr id="4" name="QB_4_AN.65_1#38a976713.bracket?vop=1&amp;pid=bbef81b59&amp;color=0,0,0&amp;vpa=33&amp;vtp=1"/>
          <p:cNvSpPr/>
          <p:nvPr/>
        </p:nvSpPr>
        <p:spPr>
          <a:xfrm>
            <a:off x="9640063" y="38514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e8fbe1cc1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e8fbe1cc1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期末主题情境评价卷</a:t>
            </a:r>
            <a:endParaRPr lang="en-US" altLang="zh-CN" sz="1400" dirty="0"/>
          </a:p>
        </p:txBody>
      </p:sp>
      <p:sp>
        <p:nvSpPr>
          <p:cNvPr id="4" name="C_1#e8fbe1cc1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084c35ff?pid=65fdb7dd6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三、选择题。</a:t>
            </a:r>
            <a:endParaRPr lang="en-US" altLang="zh-CN" sz="3200" dirty="0"/>
          </a:p>
        </p:txBody>
      </p:sp>
      <p:sp>
        <p:nvSpPr>
          <p:cNvPr id="3" name="QC_4_BD.66_1#9fd1c3d7f?vop=1&amp;pid=c084c35ff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方程一词，最早出现在我国古代数学书籍《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九章算术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，下列的式子中，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属于方程的是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4_AN.67_1#9fd1c3d7f.bracket?vop=1&amp;pid=c084c35ff&amp;color=0,0,0&amp;vpa=34&amp;vtp=1"/>
          <p:cNvSpPr/>
          <p:nvPr/>
        </p:nvSpPr>
        <p:spPr>
          <a:xfrm>
            <a:off x="7325488" y="23518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66_2#9fd1c3d7f.choices?vop=1&amp;pid=c084c35ff&amp;color=0,0,0&amp;vtp=1&amp;bbb=1"/>
              <p:cNvSpPr/>
              <p:nvPr/>
            </p:nvSpPr>
            <p:spPr>
              <a:xfrm>
                <a:off x="896112" y="31468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66_2#9fd1c3d7f.choices?vop=1&amp;pid=c084c35f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8_1#b7b941153?sp=1&amp;vop=1&amp;pid=c084c35ff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雨水，是二十四节气中的第二个节气。每年公历2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20日前后，当太阳到达黄经330度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我们就会迎来雨水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。从此气温回升，雨量渐增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大地万物在雨水滋润中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苏醒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。如图所示是小亮查到的所在地雨水节气当天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个小时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内的天气预报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，那么上午11：00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的天气情况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4_AN.72_1#6538c3b98.bracket?vop=1&amp;pid=c084c35ff&amp;color=0,0,0&amp;vpa=36&amp;vtp=1"/>
          <p:cNvSpPr/>
          <p:nvPr/>
        </p:nvSpPr>
        <p:spPr>
          <a:xfrm>
            <a:off x="9339517" y="3927045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70_1#b7b941153?vop=1&amp;pid=c084c35f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576" y="900000"/>
            <a:ext cx="9976104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70_2#b7b941153.choices?vop=1&amp;pid=c084c35ff&amp;color=0,0,0&amp;vtp=1&amp;bbb=1"/>
          <p:cNvSpPr/>
          <p:nvPr/>
        </p:nvSpPr>
        <p:spPr>
          <a:xfrm>
            <a:off x="896112" y="3007184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一定下雨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可能下雨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不可能下雨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一定不下雨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71_1#6538c3b98?vop=1&amp;pid=c084c35ff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君君和玲玲在下围棋，观战的小锦发现，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君君执黑先下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第一手下在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处，接着玲玲下在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君君又下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连接这三颗棋子能形成一个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三角形。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71_1#6538c3b98?vop=1&amp;pid=c084c35f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474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72_1#6538c3b98.bracket?vop=1&amp;pid=c084c35ff&amp;color=0,0,0&amp;vpa=36&amp;vtp=1"/>
          <p:cNvSpPr/>
          <p:nvPr/>
        </p:nvSpPr>
        <p:spPr>
          <a:xfrm>
            <a:off x="8555292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4_BD.71_2#6538c3b98.choices?vop=1&amp;pid=c084c35ff&amp;color=0,0,0&amp;vtp=1&amp;bbb=1"/>
          <p:cNvSpPr/>
          <p:nvPr/>
        </p:nvSpPr>
        <p:spPr>
          <a:xfrm>
            <a:off x="896112" y="31052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锐角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直角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钝角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等腰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73_1#0de6070e5?htil=2&amp;vop=1&amp;pid=c084c35ff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5049" y="900000"/>
            <a:ext cx="2984877" cy="363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73_2#0de6070e5?htil=2&amp;sp=1&amp;vop=1&amp;pid=c084c35ff&amp;color=0,0,0&amp;vtp=1&amp;bt=1&amp;bbb=1&amp;hb=1&amp;hs=1"/>
              <p:cNvSpPr/>
              <p:nvPr/>
            </p:nvSpPr>
            <p:spPr>
              <a:xfrm>
                <a:off x="896112" y="912700"/>
                <a:ext cx="7370064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已知编一个“中国结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要用丝绳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,右边的竖式是用来计算编25个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国结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”需要丝绳的长度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箭头所指的部分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表示编(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个“中国结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需要丝绳的长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C_4_BD.73_2#0de6070e5?htil=2&amp;sp=1&amp;vop=1&amp;pid=c084c35ff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12700"/>
                <a:ext cx="7370064" cy="368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r="-138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74_1#0de6070e5.bracket?vop=1&amp;pid=c084c35ff&amp;color=0,0,0&amp;vpa=37&amp;vtp=1"/>
          <p:cNvSpPr/>
          <p:nvPr/>
        </p:nvSpPr>
        <p:spPr>
          <a:xfrm>
            <a:off x="2429637" y="31275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5" name="QC_4_BD.73_3#0de6070e5.choices?htil=2&amp;vop=1&amp;pid=c084c35ff&amp;color=0,0,0&amp;vtp=1&amp;bbb=1&amp;hs=1"/>
          <p:cNvSpPr/>
          <p:nvPr/>
        </p:nvSpPr>
        <p:spPr>
          <a:xfrm>
            <a:off x="899991" y="4631353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1807210" algn="l"/>
                <a:tab pos="3576955" algn="l"/>
                <a:tab pos="557466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75_1#69e5e80e9?htil=3&amp;vop=1&amp;pid=c084c35ff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6240" y="909144"/>
            <a:ext cx="374904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75_2#69e5e80e9?htil=3&amp;sp=1&amp;vop=1&amp;pid=c084c35ff&amp;color=0,0,0&amp;vtp=1&amp;bt=1&amp;bbb=1&amp;hb=1&amp;hs=1"/>
          <p:cNvSpPr/>
          <p:nvPr/>
        </p:nvSpPr>
        <p:spPr>
          <a:xfrm>
            <a:off x="896112" y="900000"/>
            <a:ext cx="6656832" cy="2171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我国古代数学家刘徽利用出入相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补原理来计算平面图形的面积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右边的三角形分割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移补成长方形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dirty="0"/>
          </a:p>
        </p:txBody>
      </p:sp>
      <p:sp>
        <p:nvSpPr>
          <p:cNvPr id="4" name="QC_4_AN.76_1#69e5e80e9.bracket?vop=1&amp;pid=c084c35ff&amp;color=0,0,0&amp;vpa=38&amp;vtp=1"/>
          <p:cNvSpPr/>
          <p:nvPr/>
        </p:nvSpPr>
        <p:spPr>
          <a:xfrm>
            <a:off x="4167066" y="3846366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75_3#69e5e80e9.choices?vop=1&amp;pid=c084c35ff&amp;color=0,0,0&amp;vtp=1&amp;bbb=1"/>
              <p:cNvSpPr/>
              <p:nvPr/>
            </p:nvSpPr>
            <p:spPr>
              <a:xfrm>
                <a:off x="896112" y="4534325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底×高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底×高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4_BD.75_3#69e5e80e9.choices?vop=1&amp;pid=c084c35f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534325"/>
                <a:ext cx="10533888" cy="1447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BD.75_2#69e5e80e9?htil=3&amp;sp=1&amp;vop=1&amp;pid=c084c35ff&amp;color=0,0,0&amp;vtp=1&amp;bt=1&amp;bbb=1&amp;hb=1&amp;hs=1"/>
          <p:cNvSpPr/>
          <p:nvPr/>
        </p:nvSpPr>
        <p:spPr>
          <a:xfrm>
            <a:off x="899991" y="3115481"/>
            <a:ext cx="10536017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保持面积不变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，来计算它的面积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下面符合按上面方法求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三角形面积的是 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77_1#7943aaab5?sp=1&amp;vop=1&amp;pid=c084c35ff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泉州市清源山的红枫景色和迷人的登山路线吸引了大量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游客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。假期，小恒一家乘坐出租车去离酒店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的清源山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赏红叶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，出租车的收费标准如下所示。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下面图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)符合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题中的数量关系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。（图中单位：元）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77_1#7943aaab5?sp=1&amp;vop=1&amp;pid=c084c35f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86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QC_4_BD.77_2#7943aaab5?colgroup=25&amp;vop=1&amp;pid=c084c35ff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956128"/>
              <a:ext cx="10515600" cy="1331468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33146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起步价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及以内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10元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的部分每千米按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元计费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𝐤𝐦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QC_4_BD.77_2#7943aaab5?colgroup=25&amp;vop=1&amp;pid=c084c35ff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3956128"/>
              <a:ext cx="10515600" cy="1331468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3315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C_4_AN.72_1#6538c3b98.bracket?vop=1&amp;pid=c084c35ff&amp;color=0,0,0&amp;vpa=36&amp;vtp=1"/>
          <p:cNvSpPr/>
          <p:nvPr/>
        </p:nvSpPr>
        <p:spPr>
          <a:xfrm>
            <a:off x="9478582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9_1#7943aaab5.choices?vop=1&amp;pid=c084c35ff&amp;color=0,0,0&amp;vtp=1&amp;bt=1&amp;bbb=1"/>
          <p:cNvSpPr/>
          <p:nvPr/>
        </p:nvSpPr>
        <p:spPr>
          <a:xfrm>
            <a:off x="896112" y="896112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3" name="QC_4_BD.79_1#7943aaab5.choice_image?vop=1&amp;pid=c084c35ff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4220" y="932688"/>
            <a:ext cx="4956048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79_1#7943aaab5.choice_image?vop=1&amp;pid=c084c35ff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1139" y="1676908"/>
            <a:ext cx="333756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C_4_BD.79_1#7943aaab5.choice_image?vop=1&amp;pid=c084c35ff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6219" y="2421128"/>
            <a:ext cx="228600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79_1#7943aaab5.choice_image?vop=1&amp;pid=c084c35ff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3364" y="3165348"/>
            <a:ext cx="3337560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3fcb58ab?pid=65fdb7dd6&amp;color=0,0,0&amp;vtp=1&amp;bt=1&amp;bbb=1"/>
          <p:cNvSpPr/>
          <p:nvPr/>
        </p:nvSpPr>
        <p:spPr>
          <a:xfrm>
            <a:off x="896112" y="896113"/>
            <a:ext cx="10533888" cy="64376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四、解决问题。</a:t>
            </a:r>
            <a:endParaRPr lang="en-US" altLang="zh-CN" sz="3200" dirty="0"/>
          </a:p>
        </p:txBody>
      </p:sp>
      <p:sp>
        <p:nvSpPr>
          <p:cNvPr id="3" name="QO_4_BD.80_1#709e98082?vop=1&amp;pid=23fcb58ab&amp;color=0,0,0&amp;vtp=1&amp;bbb=1&amp;hb=1"/>
          <p:cNvSpPr/>
          <p:nvPr/>
        </p:nvSpPr>
        <p:spPr>
          <a:xfrm>
            <a:off x="896112" y="1532856"/>
            <a:ext cx="10533888" cy="32385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香油，又叫芝麻油、麻油，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是中国传统的调味植物油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它是从芝麻中榨取的油脂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，有浓郁的炒芝麻香味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香油味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纯正而耐回味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，是日常生活中必不可少的调味佳品。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克芝麻可以榨油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11.7千克，平均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千克芝麻可以榨油多少千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81_1#709e98082?vop=1&amp;pid=23fcb58ab&amp;color=0,0,0&amp;vtp=1&amp;bbb=1"/>
              <p:cNvSpPr/>
              <p:nvPr/>
            </p:nvSpPr>
            <p:spPr>
              <a:xfrm>
                <a:off x="896112" y="4822156"/>
                <a:ext cx="10533888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：平均1千克芝麻可以榨油0.45千克。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81_1#709e98082?vop=1&amp;pid=23fcb58a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822156"/>
                <a:ext cx="10533888" cy="1295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2_1#e9f1c69e4?vop=1&amp;pid=23fcb58ab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“尺”和“丈”是中国传统的长度单位。</a:t>
            </a:r>
            <a:endParaRPr lang="en-US" altLang="zh-CN" sz="3200" dirty="0"/>
          </a:p>
        </p:txBody>
      </p:sp>
      <p:sp>
        <p:nvSpPr>
          <p:cNvPr id="3" name="QO_5_BD.83_1#9911151db?vop=1&amp;pid=e9f1c69e4&amp;color=0,0,0&amp;vtp=1&amp;bbb=1&amp;hb=1"/>
          <p:cNvSpPr/>
          <p:nvPr/>
        </p:nvSpPr>
        <p:spPr>
          <a:xfrm>
            <a:off x="896112" y="1603927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（1）“丈，十尺也”，十尺为一丈，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一丈约是多少米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一尺约是0.33米）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84_1#9911151db?vop=1&amp;pid=e9f1c69e4&amp;color=0,0,0&amp;vtp=1&amp;bbb=1"/>
              <p:cNvSpPr/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：一丈约是3.3米。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84_1#9911151db?vop=1&amp;pid=e9f1c69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0627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_3_BD#8e154715f?pid=e47c153c3&amp;color=0,0,0&amp;vtp=1&amp;bbb=1"/>
          <p:cNvSpPr/>
          <p:nvPr/>
        </p:nvSpPr>
        <p:spPr>
          <a:xfrm>
            <a:off x="767207" y="970443"/>
            <a:ext cx="10533888" cy="7071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一、计算题。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BD.1_1#b294e5432?sp=1&amp;vop=1&amp;pid=8e154715f&amp;color=0,0,0&amp;vtp=1&amp;bbb=1"/>
              <p:cNvSpPr/>
              <p:nvPr/>
            </p:nvSpPr>
            <p:spPr>
              <a:xfrm>
                <a:off x="767207" y="1647982"/>
                <a:ext cx="10533888" cy="213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412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41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ts val="5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41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4_BD.1_1#b294e5432?sp=1&amp;vop=1&amp;pid=8e154715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1647982"/>
                <a:ext cx="10533888" cy="2133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BD.1_2#b294e5432?sp=1&amp;vop=1&amp;pid=8e154715f&amp;color=0,0,0&amp;vtp=1&amp;bbb=1"/>
              <p:cNvSpPr/>
              <p:nvPr/>
            </p:nvSpPr>
            <p:spPr>
              <a:xfrm>
                <a:off x="767207" y="3832381"/>
                <a:ext cx="10533888" cy="685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241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4_BD.1_2#b294e5432?sp=1&amp;vop=1&amp;pid=8e154715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207" y="3832381"/>
                <a:ext cx="10533888" cy="685800"/>
              </a:xfrm>
              <a:prstGeom prst="rect">
                <a:avLst/>
              </a:prstGeom>
              <a:blipFill rotWithShape="1">
                <a:blip r:embed="rId2"/>
                <a:stretch>
                  <a:fillRect l="-1" t="-2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2_1#b294e5432.bracket?vop=1&amp;pid=8e154715f&amp;color=0,0,0&amp;vpa=1&amp;vtp=1&amp;bbb=1"/>
          <p:cNvSpPr/>
          <p:nvPr/>
        </p:nvSpPr>
        <p:spPr>
          <a:xfrm>
            <a:off x="3036125" y="2363246"/>
            <a:ext cx="10064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0.54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QB_4_AN.3_1#b294e5432.bracket?vop=1&amp;pid=8e154715f&amp;color=0,0,0&amp;vpa=2&amp;vtp=1&amp;bbb=1"/>
          <p:cNvSpPr/>
          <p:nvPr/>
        </p:nvSpPr>
        <p:spPr>
          <a:xfrm>
            <a:off x="7946136" y="2363246"/>
            <a:ext cx="7016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QB_4_AN.4_1#b294e5432.bracket?vop=1&amp;pid=8e154715f&amp;color=0,0,0&amp;vpa=3&amp;vtp=1"/>
          <p:cNvSpPr/>
          <p:nvPr/>
        </p:nvSpPr>
        <p:spPr>
          <a:xfrm>
            <a:off x="3177921" y="3074446"/>
            <a:ext cx="4984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0" name="QB_4_AN.5_1#b294e5432.bracket?vop=1&amp;pid=8e154715f&amp;color=0,0,0&amp;vpa=4&amp;vtp=1&amp;bbb=1"/>
          <p:cNvSpPr/>
          <p:nvPr/>
        </p:nvSpPr>
        <p:spPr>
          <a:xfrm>
            <a:off x="8138224" y="3074446"/>
            <a:ext cx="1006475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0.81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QB_4_AN.6_1#b294e5432.bracket?vop=1&amp;pid=8e154715f&amp;color=0,0,0&amp;vpa=5&amp;vtp=1&amp;bbb=1"/>
              <p:cNvSpPr/>
              <p:nvPr/>
            </p:nvSpPr>
            <p:spPr>
              <a:xfrm>
                <a:off x="2989009" y="3995928"/>
                <a:ext cx="10789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1" name="QB_4_AN.6_1#b294e5432.bracket?vop=1&amp;pid=8e154715f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009" y="3995928"/>
                <a:ext cx="107899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" t="-100" r="18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AN.7_1#b294e5432.bracket?vop=1&amp;pid=8e154715f&amp;color=0,0,0&amp;vpa=6&amp;vtp=1&amp;bbb=1"/>
              <p:cNvSpPr/>
              <p:nvPr/>
            </p:nvSpPr>
            <p:spPr>
              <a:xfrm>
                <a:off x="8495411" y="3995928"/>
                <a:ext cx="109645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4_AN.7_1#b294e5432.bracket?vop=1&amp;pid=8e154715f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5411" y="3995928"/>
                <a:ext cx="1096455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35" t="-100" r="17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5_1#165470013?vop=1&amp;pid=e9f1c69e4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（2）泸定桥是一座历史悠久的古桥，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由十三根锁链固定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横跨在大渡河之上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，全长约31.4丈。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泸定桥全长大约多少米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得数保留整数）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86_1#165470013?vop=1&amp;pid=e9f1c69e4&amp;color=0,0,0&amp;vtp=1&amp;bbb=1"/>
              <p:cNvSpPr/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：泸定桥全长大约104米。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86_1#165470013?vop=1&amp;pid=e9f1c69e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7_1#2d3e44849?vop=1&amp;pid=23fcb58ab&amp;color=0,0,0&amp;vtp=1&amp;bt=1&amp;bbb=1&amp;hb=1"/>
          <p:cNvSpPr/>
          <p:nvPr/>
        </p:nvSpPr>
        <p:spPr>
          <a:xfrm>
            <a:off x="736727" y="686005"/>
            <a:ext cx="10533888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中秋节作为传统节日，承载千年情思。明月高悬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亲眷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，共话家常，分享月饼。其蕴含团圆之意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是中华文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化的璀璨明珠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。为迎“中秋”，某公司为员工购买“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中式茶饮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“中秋月饼”两种礼物。两种礼物共买了60盒，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3325.4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，其中“中秋月饼”买了32盒，花费2295元。平均每盒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式茶饮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”多少钱？</a:t>
            </a:r>
            <a:endParaRPr lang="en-US" altLang="zh-CN" sz="3200" dirty="0"/>
          </a:p>
        </p:txBody>
      </p:sp>
      <p:sp>
        <p:nvSpPr>
          <p:cNvPr id="3" name="QO_4_AN.88_1#2d3e44849?vop=1&amp;pid=23fcb58ab&amp;color=0,0,0&amp;vtp=1&amp;bbb=1"/>
          <p:cNvSpPr/>
          <p:nvPr/>
        </p:nvSpPr>
        <p:spPr>
          <a:xfrm>
            <a:off x="828802" y="5105479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3325.4-2295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）÷（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60-32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=36.8</a:t>
            </a:r>
            <a:r>
              <a:rPr lang="zh-CN" altLang="en-US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（元）</a:t>
            </a:r>
            <a:endParaRPr lang="en-US" altLang="zh-CN" sz="3200" b="1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答：平均每盒“中式茶饮”36.8元。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89_1#a87056580?htil=4&amp;vop=1&amp;pid=23fcb58ab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39" y="909144"/>
            <a:ext cx="4754880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89_2#a87056580?htil=4&amp;sp=1&amp;vop=1&amp;pid=23fcb58ab&amp;color=0,0,0&amp;vtp=1&amp;bt=1&amp;bbb=1&amp;hb=1&amp;hs=1"/>
          <p:cNvSpPr/>
          <p:nvPr/>
        </p:nvSpPr>
        <p:spPr>
          <a:xfrm>
            <a:off x="896112" y="900000"/>
            <a:ext cx="5650992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春节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是中国民间最隆重的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传统节日之一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。张灯结彩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家欢乐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，辞旧迎新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瑞气满华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。春节期间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社区准备装饰</a:t>
            </a:r>
            <a:endParaRPr lang="en-US" altLang="zh-CN" sz="3200" dirty="0"/>
          </a:p>
        </p:txBody>
      </p:sp>
      <p:sp>
        <p:nvSpPr>
          <p:cNvPr id="4" name="QO_4_BD.89_2#a87056580?htil=4&amp;sp=1&amp;vop=1&amp;pid=23fcb58ab&amp;color=0,0,0&amp;vtp=1&amp;bt=1&amp;bbb=1&amp;hb=1&amp;hs=1"/>
          <p:cNvSpPr/>
          <p:nvPr/>
        </p:nvSpPr>
        <p:spPr>
          <a:xfrm>
            <a:off x="899991" y="3816429"/>
            <a:ext cx="10536017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居民活动中心的舞台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舞台四周每隔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3.5米装一盏夜灯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个角都要装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，一共装了40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盏夜灯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。那么舞台的面积是多少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平方米？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90_1#a87056580?vop=1&amp;pid=23fcb58ab&amp;color=0,0,0&amp;vtp=1&amp;bt=1&amp;bb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𝟏𝟏𝟕𝟔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（平方米）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：舞台的面积是1176平方米。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90_1#a87056580?vop=1&amp;pid=23fcb58a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1_1#ce83533f4?sp=1&amp;vop=1&amp;pid=23fcb58ab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茶道，以茶为媒。从煮水候汤到品茗闻香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每一步皆有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，尽显宁静致远、雅致和谐的韵味。如图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买这一套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茶具共花了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85元，其中茶壶的单价是茶杯单价的4倍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和茶杯的单价各是多少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？（用方程解答）</a:t>
            </a:r>
            <a:endParaRPr lang="en-US" altLang="zh-CN" sz="3200" dirty="0"/>
          </a:p>
        </p:txBody>
      </p:sp>
      <p:pic>
        <p:nvPicPr>
          <p:cNvPr id="3" name="QO_4_BD.91_2#ce83533f4?vop=1&amp;pid=23fcb58a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4904" y="3956128"/>
            <a:ext cx="3394595" cy="198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92_1#ce83533f4?vop=1&amp;pid=23fcb58ab&amp;color=0,0,0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解：设茶杯的单价是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元/个，那么茶壶的单价为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元/个。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     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：茶壶的单价是34元/个，茶杯的单价是8.5元/个。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92_1#ce83533f4?vop=1&amp;pid=23fcb58a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93_1#e59a08680?htil=5&amp;vop=1&amp;pid=23fcb58ab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3720" y="909144"/>
            <a:ext cx="4507992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93_2#e59a08680?htil=5&amp;sp=1&amp;vop=1&amp;pid=23fcb58ab&amp;color=0,0,0&amp;vtp=1&amp;bt=1&amp;bbb=1&amp;hb=1&amp;hs=1"/>
          <p:cNvSpPr/>
          <p:nvPr/>
        </p:nvSpPr>
        <p:spPr>
          <a:xfrm>
            <a:off x="896112" y="900000"/>
            <a:ext cx="5888736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中国古代计量时间的工具有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日晷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、圭表、沙漏、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浑天仪等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经历了从简单到复杂的演变过程，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每一次改进都标志着人类文明的</a:t>
            </a:r>
            <a:endParaRPr lang="en-US" altLang="zh-CN" sz="3200" dirty="0"/>
          </a:p>
        </p:txBody>
      </p:sp>
      <p:sp>
        <p:nvSpPr>
          <p:cNvPr id="4" name="QO_4_BD.93_2#e59a08680?htil=5&amp;sp=1&amp;vop=1&amp;pid=23fcb58ab&amp;color=0,0,0&amp;vtp=1&amp;bt=1&amp;bbb=1&amp;hb=1&amp;hs=1"/>
          <p:cNvSpPr/>
          <p:nvPr/>
        </p:nvSpPr>
        <p:spPr>
          <a:xfrm>
            <a:off x="899991" y="3890181"/>
            <a:ext cx="10536017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进步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如图是复刻的沙漏的截面图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，上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下两部分完全相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请计算出这个截面图的面积。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94_1#e59a08680?vop=1&amp;pid=23fcb58ab&amp;color=0,0,0&amp;vtp=1&amp;bt=1&amp;bbb=1"/>
              <p:cNvSpPr/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𝐜𝐦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：这个截面图的面积是27.62平方厘米。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AN.94_1#e59a08680?vop=1&amp;pid=23fcb58a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17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8_1#0939e8485?sp=1&amp;vop=1&amp;pid=8e154715f&amp;color=0,0,0&amp;vtp=1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列竖式计算。（带☆的保留两位小数）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714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spc="-103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71490" algn="l"/>
                  </a:tabLst>
                  <a:defRPr/>
                </a:pP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71490" algn="l"/>
                  </a:tabLst>
                  <a:defRPr/>
                </a:pP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571490" algn="l"/>
                  </a:tabLst>
                  <a:defRPr/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☆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8_1#0939e8485?sp=1&amp;vop=1&amp;pid=8e154715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-66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9_1#0939e8485.bracket?vop=1&amp;pid=8e154715f&amp;color=0,0,0&amp;vpa=7&amp;vtp=1&amp;bbb=1"/>
          <p:cNvSpPr/>
          <p:nvPr/>
        </p:nvSpPr>
        <p:spPr>
          <a:xfrm>
            <a:off x="3407918" y="16416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30.24</a:t>
            </a:r>
            <a:endParaRPr lang="en-US" altLang="zh-CN" sz="3200" dirty="0"/>
          </a:p>
        </p:txBody>
      </p:sp>
      <p:sp>
        <p:nvSpPr>
          <p:cNvPr id="5" name="QB_4_AN.10_1#0939e8485.bracket?vop=1&amp;pid=8e154715f&amp;color=0,0,0&amp;vpa=8&amp;vtp=1&amp;bbb=1"/>
          <p:cNvSpPr/>
          <p:nvPr/>
        </p:nvSpPr>
        <p:spPr>
          <a:xfrm>
            <a:off x="8992108" y="1641680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2.7</a:t>
            </a:r>
            <a:endParaRPr lang="en-US" altLang="zh-CN" sz="3200" dirty="0"/>
          </a:p>
        </p:txBody>
      </p:sp>
      <p:sp>
        <p:nvSpPr>
          <p:cNvPr id="6" name="QB_4_AN.11_1#0939e8485.bracket?vop=1&amp;pid=8e154715f&amp;color=0,0,0&amp;vpa=9&amp;vtp=1&amp;bbb=1"/>
          <p:cNvSpPr/>
          <p:nvPr/>
        </p:nvSpPr>
        <p:spPr>
          <a:xfrm>
            <a:off x="3823843" y="3906725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2.17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2_1#d3f6e54af?vop=1&amp;pid=8e154715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脱式计算，能简算的要简算。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13_1#46352dea8?vop=1&amp;pid=d3f6e54af&amp;color=0,0,0&amp;vtp=1&amp;bbb=1"/>
              <p:cNvSpPr/>
              <p:nvPr/>
            </p:nvSpPr>
            <p:spPr>
              <a:xfrm>
                <a:off x="1232535" y="1604010"/>
                <a:ext cx="1019746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13_1#46352dea8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535" y="1604010"/>
                <a:ext cx="1019746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14_1#46352dea8?vop=1&amp;pid=d3f6e54af&amp;color=0,0,0&amp;vtp=1&amp;bbb=1"/>
              <p:cNvSpPr/>
              <p:nvPr/>
            </p:nvSpPr>
            <p:spPr>
              <a:xfrm>
                <a:off x="896112" y="2290806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14_1#46352dea8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5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15_1#a657671d4?vop=1&amp;pid=d3f6e54af&amp;color=0,0,0&amp;vtp=1&amp;bbb=1"/>
              <p:cNvSpPr/>
              <p:nvPr/>
            </p:nvSpPr>
            <p:spPr>
              <a:xfrm>
                <a:off x="1196340" y="2977515"/>
                <a:ext cx="1023366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15_1#a657671d4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340" y="2977515"/>
                <a:ext cx="10233660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16_1#a657671d4?vop=1&amp;pid=d3f6e54af&amp;color=0,0,0&amp;vtp=1&amp;bbb=1"/>
              <p:cNvSpPr/>
              <p:nvPr/>
            </p:nvSpPr>
            <p:spPr>
              <a:xfrm>
                <a:off x="896112" y="3664564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16_1#a657671d4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64564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8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7_1#6afb430d1?vop=1&amp;pid=d3f6e54af&amp;color=0,0,0&amp;mp=1&amp;vtp=1&amp;bt=1&amp;bbb=1"/>
              <p:cNvSpPr/>
              <p:nvPr/>
            </p:nvSpPr>
            <p:spPr>
              <a:xfrm>
                <a:off x="1252855" y="899795"/>
                <a:ext cx="1017714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5_BD.17_1#6afb430d1?vop=1&amp;pid=d3f6e54a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855" y="899795"/>
                <a:ext cx="1017714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18_1#6afb430d1?vop=1&amp;pid=d3f6e54af&amp;color=0,0,0&amp;vtp=1&amp;bbb=1"/>
              <p:cNvSpPr/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18_1#6afb430d1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8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9_1#8af344fe6?vop=1&amp;pid=d3f6e54af&amp;color=0,0,0&amp;vtp=1&amp;bbb=1"/>
              <p:cNvSpPr/>
              <p:nvPr/>
            </p:nvSpPr>
            <p:spPr>
              <a:xfrm>
                <a:off x="1153160" y="2266950"/>
                <a:ext cx="1027684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BD.19_1#8af344fe6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160" y="2266950"/>
                <a:ext cx="10276840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AN.20_1#8af344fe6?vop=1&amp;pid=d3f6e54af&amp;color=0,0,0&amp;vtp=1&amp;bbb=1"/>
              <p:cNvSpPr/>
              <p:nvPr/>
            </p:nvSpPr>
            <p:spPr>
              <a:xfrm>
                <a:off x="896112" y="2953618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AN.20_1#8af344fe6?vop=1&amp;pid=d3f6e54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53618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1_1#df804e0c4?vop=1&amp;pid=8e154715f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解方程。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22_1#187262d55?vop=1&amp;pid=df804e0c4&amp;color=0,0,0&amp;vtp=1&amp;bbb=1"/>
              <p:cNvSpPr/>
              <p:nvPr/>
            </p:nvSpPr>
            <p:spPr>
              <a:xfrm>
                <a:off x="896112" y="1603927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BD.22_1#187262d55?vop=1&amp;pid=df804e0c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698500"/>
              </a:xfrm>
              <a:prstGeom prst="rect">
                <a:avLst/>
              </a:prstGeom>
              <a:blipFill rotWithShape="1">
                <a:blip r:embed="rId1"/>
                <a:stretch>
                  <a:fillRect l="-1" t="-79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23_1#187262d55?vop=1&amp;pid=df804e0c4&amp;color=0,0,0&amp;vtp=1&amp;bbb=1"/>
              <p:cNvSpPr/>
              <p:nvPr/>
            </p:nvSpPr>
            <p:spPr>
              <a:xfrm>
                <a:off x="896112" y="2290806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5_AN.23_1#187262d55?vop=1&amp;pid=df804e0c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698500"/>
              </a:xfrm>
              <a:prstGeom prst="rect">
                <a:avLst/>
              </a:prstGeom>
              <a:blipFill rotWithShape="1">
                <a:blip r:embed="rId2"/>
                <a:stretch>
                  <a:fillRect l="-1" t="-5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5_BD.24_1#6baa0e6db?vop=1&amp;pid=df804e0c4&amp;color=0,0,0&amp;vtp=1&amp;bbb=1"/>
              <p:cNvSpPr/>
              <p:nvPr/>
            </p:nvSpPr>
            <p:spPr>
              <a:xfrm>
                <a:off x="896112" y="2977685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5_BD.24_1#6baa0e6db?vop=1&amp;pid=df804e0c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77685"/>
                <a:ext cx="10533888" cy="6985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N.25_1#6baa0e6db?vop=1&amp;pid=df804e0c4&amp;color=0,0,0&amp;vtp=1&amp;bbb=1"/>
              <p:cNvSpPr/>
              <p:nvPr/>
            </p:nvSpPr>
            <p:spPr>
              <a:xfrm>
                <a:off x="896112" y="3664564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32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O_5_AN.25_1#6baa0e6db?vop=1&amp;pid=df804e0c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664564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8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bef81b59?pid=65fdb7dd6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26_1#80db47948?vop=1&amp;pid=bbef81b59&amp;color=0,0,0&amp;vtp=1&amp;bbb=1&amp;hb=1"/>
              <p:cNvSpPr/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唐代诗人李白笔下的诗句“飞流直下三千尺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疑是银河落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九天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”广为流传。若唐代的一尺相当于现在的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则诗中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的三千尺相当于现在的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若唐代的一千尺约为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现在的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310米，那么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米约为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4_BD.26_1#80db47948?vop=1&amp;pid=bbef81b5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6" r="-86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27_1#80db47948.bracket?vop=1&amp;pid=bbef81b59&amp;color=0,0,0&amp;vpa=10&amp;vtp=1&amp;bbb=1"/>
              <p:cNvSpPr/>
              <p:nvPr/>
            </p:nvSpPr>
            <p:spPr>
              <a:xfrm>
                <a:off x="5331587" y="3257613"/>
                <a:ext cx="1412875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𝟑𝟎𝟎𝟎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𝒙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27_1#80db47948.bracket?vop=1&amp;pid=bbef81b59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587" y="3257613"/>
                <a:ext cx="1412875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" t="-12" r="9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4_AN.28_1#80db47948.bracket?vop=1&amp;pid=bbef81b59&amp;color=0,0,0&amp;vpa=11&amp;vtp=1&amp;bbb=1"/>
              <p:cNvSpPr/>
              <p:nvPr/>
            </p:nvSpPr>
            <p:spPr>
              <a:xfrm>
                <a:off x="6034849" y="4003357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4_AN.28_1#80db47948.bracket?vop=1&amp;pid=bbef81b59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4849" y="4003357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1" t="-62" r="2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29_1#707862ec7?vop=1&amp;pid=bbef81b59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曾侯乙编钟是战国早期文物，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是我国目前发现数量最多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保存最好的一套大型编钟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。这套编钟一共65件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其中最小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的一件高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20.4厘米，最大的一件高度约是最小的7.52倍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大的一件编钟高约(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厘米。（结果保留整数）</a:t>
            </a:r>
            <a:endParaRPr lang="en-US" altLang="zh-CN" sz="3200" dirty="0"/>
          </a:p>
        </p:txBody>
      </p:sp>
      <p:sp>
        <p:nvSpPr>
          <p:cNvPr id="3" name="QB_4_AN.30_1#707862ec7.bracket?vop=1&amp;pid=bbef81b59&amp;color=0,0,0&amp;vpa=12&amp;vtp=1&amp;bbb=1"/>
          <p:cNvSpPr/>
          <p:nvPr/>
        </p:nvSpPr>
        <p:spPr>
          <a:xfrm>
            <a:off x="4317174" y="3114880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153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4328</Words>
  <Application>WPS 演示</Application>
  <PresentationFormat>宽屏</PresentationFormat>
  <Paragraphs>369</Paragraphs>
  <Slides>38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>华文细黑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5</cp:revision>
  <dcterms:created xsi:type="dcterms:W3CDTF">2025-06-23T02:57:00Z</dcterms:created>
  <dcterms:modified xsi:type="dcterms:W3CDTF">2025-06-26T08:58:00Z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D671E0B6A8AB4F05AED631F405E4F3BC_12</vt:lpwstr>
  </property>
  <property fmtid="{D5CDD505-2E9C-101B-9397-08002B2CF9AE}" pid="3" name="KSOProductBuildVer">
    <vt:lpwstr>2052-12.1.0.21541</vt:lpwstr>
  </property>
</Properties>
</file>