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801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b9ec990009638d9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29_1#7aae05c80?vop=1&amp;pid=85f5f0d2c&amp;color=0,0,0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甲桶中有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𝐤𝐠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油，乙桶中有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油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，如果从甲桶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倒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油到乙桶，甲、乙两桶油的质量相等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。根据以上信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息写出表示两桶油质量关系的方程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2" name="QO_4_BD.29_1#7aae05c80?vop=1&amp;pid=85f5f0d2c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>
                <a:blip r:embed="rId3"/>
                <a:stretch>
                  <a:fillRect l="-2315" r="-1736" b="-58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29_1#7aae05c80?vop=1&amp;pid=85f5f0d2c&amp;color=0,0,0&amp;tib=255,255,255&amp;iip=6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AN.30_1#7aae05c80?vop=1&amp;pid=85f5f0d2c&amp;color=0,0,0&amp;bbb=1"/>
              <p:cNvSpPr/>
              <p:nvPr/>
            </p:nvSpPr>
            <p:spPr>
              <a:xfrm>
                <a:off x="896112" y="3157137"/>
                <a:ext cx="10533888" cy="698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O_4_AN.30_1#7aae05c80?vop=1&amp;pid=85f5f0d2c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7137"/>
                <a:ext cx="10533888" cy="6985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5f5f0d2c.fixed?pid=20d485a84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3_BD#85f5f0d2c.fixed?pid=20d485a84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第5课时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方程的意义</a:t>
            </a:r>
            <a:endParaRPr lang="en-US" altLang="zh-CN" sz="1400" dirty="0"/>
          </a:p>
        </p:txBody>
      </p:sp>
      <p:sp>
        <p:nvSpPr>
          <p:cNvPr id="4" name="C_3#85f5f0d2c.fixed?pid=20d485a84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0b204b2ff?vop=1&amp;pid=85f5f0d2c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观察下列式子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，分一分，填一填。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1_1#0b204b2ff?vop=1&amp;pid=85f5f0d2c&amp;color=0,0,0&amp;tib=255,255,255&amp;ii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1_2#0b204b2ff?sp=1&amp;vop=1&amp;pid=85f5f0d2c&amp;color=0,0,0&amp;bbb=1"/>
              <p:cNvSpPr/>
              <p:nvPr/>
            </p:nvSpPr>
            <p:spPr>
              <a:xfrm>
                <a:off x="896112" y="1607483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285994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②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285994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③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𝟏𝟐</m:t>
                    </m:r>
                  </m:oMath>
                </a14:m>
                <a:r>
                  <a:rPr lang="en-US" altLang="zh-CN" sz="3200" b="1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④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285994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⑤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⑥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O_4_BD.1_2#0b204b2ff?sp=1&amp;vop=1&amp;pid=85f5f0d2c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7483"/>
                <a:ext cx="10533888" cy="22098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BD.2_1#5fc943c2a?vop=1&amp;pid=0b204b2ff&amp;color=0,0,0&amp;bbb=1&amp;hb=1"/>
          <p:cNvSpPr/>
          <p:nvPr/>
        </p:nvSpPr>
        <p:spPr>
          <a:xfrm>
            <a:off x="896112" y="3807030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1）(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)是等式，(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)含有未知数，(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既是等式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，又含有未知数。（填序号）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3_1#5fc943c2a.bracket?vop=1&amp;pid=0b204b2ff&amp;color=0,0,0&amp;vpa=1&amp;bbb=1"/>
              <p:cNvSpPr/>
              <p:nvPr/>
            </p:nvSpPr>
            <p:spPr>
              <a:xfrm>
                <a:off x="2066099" y="3970161"/>
                <a:ext cx="2238375" cy="533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①②③⑤⑥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3_1#5fc943c2a.bracket?vop=1&amp;pid=0b204b2ff&amp;color=0,0,0&amp;vpa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099" y="3970161"/>
                <a:ext cx="2238375" cy="5334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N.4_1#5fc943c2a.bracket?vop=1&amp;pid=0b204b2ff&amp;color=0,0,0&amp;vpa=2&amp;bbb=1"/>
              <p:cNvSpPr/>
              <p:nvPr/>
            </p:nvSpPr>
            <p:spPr>
              <a:xfrm>
                <a:off x="6207887" y="3970161"/>
                <a:ext cx="1425575" cy="533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②③④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5_AN.4_1#5fc943c2a.bracket?vop=1&amp;pid=0b204b2ff&amp;color=0,0,0&amp;vpa=2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7887" y="3970161"/>
                <a:ext cx="1425575" cy="5334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AN.5_1#5fc943c2a.bracket?vop=1&amp;pid=0b204b2ff&amp;color=0,0,0&amp;vpa=3&amp;bbb=1"/>
              <p:cNvSpPr/>
              <p:nvPr/>
            </p:nvSpPr>
            <p:spPr>
              <a:xfrm>
                <a:off x="10359199" y="3970161"/>
                <a:ext cx="1019175" cy="533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②③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5_AN.5_1#5fc943c2a.bracket?vop=1&amp;pid=0b204b2ff&amp;color=0,0,0&amp;vpa=3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9199" y="3970161"/>
                <a:ext cx="1019175" cy="5334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_1#181cfef7c?vop=1&amp;pid=0b204b2ff&amp;color=0,0,0&amp;bt=1&amp;bb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2）(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是方程。（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</a:t>
            </a: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（3）含有(</a:t>
            </a:r>
            <a:r>
              <a:rPr lang="en-US" altLang="zh-CN" sz="3200" b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)的等式是方程；方程一定是(</a:t>
            </a:r>
            <a:r>
              <a:rPr lang="en-US" altLang="zh-CN" sz="3200" b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)，</a:t>
            </a: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但等式不一定是(</a:t>
            </a:r>
            <a:r>
              <a:rPr lang="en-US" altLang="zh-CN" sz="3200" b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7_1#181cfef7c.bracket?vop=1&amp;pid=0b204b2ff&amp;color=0,0,0&amp;vpa=4&amp;bbb=1"/>
              <p:cNvSpPr/>
              <p:nvPr/>
            </p:nvSpPr>
            <p:spPr>
              <a:xfrm>
                <a:off x="2053399" y="1065593"/>
                <a:ext cx="1019175" cy="533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②③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7_1#181cfef7c.bracket?vop=1&amp;pid=0b204b2ff&amp;color=0,0,0&amp;vpa=4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3399" y="1065593"/>
                <a:ext cx="1019175" cy="533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9_1#181cfef7c.bracket?vop=1&amp;pid=0b204b2ff&amp;color=0,0,0&amp;vpa=5&amp;bbb=1"/>
          <p:cNvSpPr/>
          <p:nvPr/>
        </p:nvSpPr>
        <p:spPr>
          <a:xfrm>
            <a:off x="2888424" y="1637792"/>
            <a:ext cx="1519238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未知数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QB_5_AN.10_1#181cfef7c.bracket?vop=1&amp;pid=0b204b2ff&amp;color=0,0,0&amp;vpa=6&amp;bbb=1"/>
          <p:cNvSpPr/>
          <p:nvPr/>
        </p:nvSpPr>
        <p:spPr>
          <a:xfrm>
            <a:off x="9692449" y="1637792"/>
            <a:ext cx="111125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等式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QB_5_AN.11_1#181cfef7c.bracket?vop=1&amp;pid=0b204b2ff&amp;color=0,0,0&amp;vpa=7&amp;bbb=1"/>
          <p:cNvSpPr/>
          <p:nvPr/>
        </p:nvSpPr>
        <p:spPr>
          <a:xfrm>
            <a:off x="3909187" y="2374392"/>
            <a:ext cx="111125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方程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2_1#d163e402c?vop=1&amp;pid=85f5f0d2c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看图列方程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。（教材P66第2题变式）</a:t>
            </a:r>
            <a:endParaRPr lang="en-US" altLang="zh-CN" sz="3200" dirty="0"/>
          </a:p>
        </p:txBody>
      </p:sp>
      <p:pic>
        <p:nvPicPr>
          <p:cNvPr id="3" name="QO_4_BD.12_1#d163e402c?vop=1&amp;pid=85f5f0d2c&amp;color=0,0,0&amp;tib=255,255,255&amp;iip=2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13_1#d7f1324ff?vop=1&amp;pid=d163e402c&amp;color=0,0,0&amp;bbb=1"/>
          <p:cNvSpPr/>
          <p:nvPr/>
        </p:nvSpPr>
        <p:spPr>
          <a:xfrm>
            <a:off x="896112" y="1607483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3200" dirty="0"/>
          </a:p>
        </p:txBody>
      </p:sp>
      <p:pic>
        <p:nvPicPr>
          <p:cNvPr id="5" name="QO_5_BD.13_2#d7f1324ff?vop=1&amp;pid=d163e402c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4037" y="2384377"/>
            <a:ext cx="3787593" cy="251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AN.14_1#d7f1324ff?vop=1&amp;pid=d163e402c&amp;color=0,0,0&amp;bbb=1"/>
              <p:cNvSpPr/>
              <p:nvPr/>
            </p:nvSpPr>
            <p:spPr>
              <a:xfrm>
                <a:off x="896112" y="5039083"/>
                <a:ext cx="10533888" cy="698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O_5_AN.14_1#d7f1324ff?vop=1&amp;pid=d163e402c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039083"/>
                <a:ext cx="10533888" cy="6985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5_1#a1b38ee07?vop=1&amp;pid=d163e402c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3200" dirty="0"/>
          </a:p>
        </p:txBody>
      </p:sp>
      <p:pic>
        <p:nvPicPr>
          <p:cNvPr id="3" name="QO_5_BD.15_2#a1b38ee07?vop=1&amp;pid=d163e402c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1669874"/>
            <a:ext cx="5184648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AN.16_1#a1b38ee07?vop=1&amp;pid=d163e402c&amp;color=0,0,0&amp;bbb=1"/>
              <p:cNvSpPr/>
              <p:nvPr/>
            </p:nvSpPr>
            <p:spPr>
              <a:xfrm>
                <a:off x="896112" y="4933774"/>
                <a:ext cx="10533888" cy="698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O_5_AN.16_1#a1b38ee07?vop=1&amp;pid=d163e402c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933774"/>
                <a:ext cx="10533888" cy="6985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7_1#046daf29a?vop=1&amp;pid=d163e402c&amp;color=0,0,0&amp;bt=1&amp;bbb=1"/>
          <p:cNvSpPr/>
          <p:nvPr/>
        </p:nvSpPr>
        <p:spPr>
          <a:xfrm>
            <a:off x="896112" y="900000"/>
            <a:ext cx="10533888" cy="2260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17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</a:t>
            </a:r>
            <a:r>
              <a:rPr lang="en-US" altLang="zh-CN" sz="9950" b="1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3" name="QO_5_BD.17_1#046daf29a?vop=1&amp;pid=d163e402c&amp;color=0,0,0&amp;tib=255,255,255&amp;iip=3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8748" y="1172034"/>
            <a:ext cx="4965192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18_1#046daf29a?vop=1&amp;pid=d163e402c&amp;color=0,0,0&amp;bbb=1"/>
              <p:cNvSpPr/>
              <p:nvPr/>
            </p:nvSpPr>
            <p:spPr>
              <a:xfrm>
                <a:off x="896112" y="3166176"/>
                <a:ext cx="10533888" cy="698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18_1#046daf29a?vop=1&amp;pid=d163e402c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176"/>
                <a:ext cx="10533888" cy="6985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4_BD.19_1#387ca9240?vop=1&amp;pid=85f5f0d2c&amp;color=0,0,0&amp;bt=1&amp;bbb=1&amp;hb=1"/>
              <p:cNvSpPr/>
              <p:nvPr/>
            </p:nvSpPr>
            <p:spPr>
              <a:xfrm>
                <a:off x="896112" y="978041"/>
                <a:ext cx="10533888" cy="1168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观察下图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，如果乐乐的身高用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米表示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，下面表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示乐乐和爸爸身高的方程中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，对的画“√”，错的画“×”。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4_BD.19_1#387ca9240?vop=1&amp;pid=85f5f0d2c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78041"/>
                <a:ext cx="10533888" cy="1168400"/>
              </a:xfrm>
              <a:prstGeom prst="rect">
                <a:avLst/>
              </a:prstGeom>
              <a:blipFill>
                <a:blip r:embed="rId3"/>
                <a:stretch>
                  <a:fillRect l="-2315" t="-8854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19_1#387ca9240?vop=1&amp;pid=85f5f0d2c&amp;color=0,0,0&amp;tib=255,255,255&amp;iip=4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B_4_BD.19_2#387ca9240?vop=1&amp;pid=85f5f0d2c&amp;color=0,0,0&amp;tib=255,255,255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5472" y="2752484"/>
            <a:ext cx="5944528" cy="207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19_3#387ca9240?vop=1&amp;pid=85f5f0d2c&amp;color=0,0,0&amp;bbb=1"/>
              <p:cNvSpPr/>
              <p:nvPr/>
            </p:nvSpPr>
            <p:spPr>
              <a:xfrm>
                <a:off x="896112" y="2281493"/>
                <a:ext cx="10533888" cy="2336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𝟕𝟓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𝟕𝟓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19_3#387ca9240?vop=1&amp;pid=85f5f0d2c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81493"/>
                <a:ext cx="10533888" cy="2336800"/>
              </a:xfrm>
              <a:prstGeom prst="rect">
                <a:avLst/>
              </a:prstGeom>
              <a:blipFill>
                <a:blip r:embed="rId6"/>
                <a:stretch>
                  <a:fillRect t="-3385" b="-80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20_1#387ca9240.bracket?vop=1&amp;pid=85f5f0d2c&amp;color=0,0,0&amp;vpa=8&amp;bbb=1&amp;rh=37.8"/>
              <p:cNvSpPr/>
              <p:nvPr/>
            </p:nvSpPr>
            <p:spPr>
              <a:xfrm>
                <a:off x="3876421" y="2293404"/>
                <a:ext cx="473266" cy="48006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</m:ra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20_1#387ca9240.bracket?vop=1&amp;pid=85f5f0d2c&amp;color=0,0,0&amp;vpa=8&amp;bbb=1&amp;rh=37.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6421" y="2293404"/>
                <a:ext cx="473266" cy="480060"/>
              </a:xfrm>
              <a:prstGeom prst="rect">
                <a:avLst/>
              </a:prstGeom>
              <a:blipFill>
                <a:blip r:embed="rId7"/>
                <a:stretch>
                  <a:fillRect b="-151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21_1#387ca9240.bracket?vop=1&amp;pid=85f5f0d2c&amp;color=0,0,0&amp;vpa=9&amp;bbb=1&amp;rh=37.8"/>
              <p:cNvSpPr/>
              <p:nvPr/>
            </p:nvSpPr>
            <p:spPr>
              <a:xfrm>
                <a:off x="3876421" y="2881224"/>
                <a:ext cx="473266" cy="48006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​</m:t>
                        </m:r>
                      </m:e>
                    </m:ra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21_1#387ca9240.bracket?vop=1&amp;pid=85f5f0d2c&amp;color=0,0,0&amp;vpa=9&amp;bbb=1&amp;rh=37.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6421" y="2881224"/>
                <a:ext cx="473266" cy="480060"/>
              </a:xfrm>
              <a:prstGeom prst="rect">
                <a:avLst/>
              </a:prstGeom>
              <a:blipFill>
                <a:blip r:embed="rId8"/>
                <a:stretch>
                  <a:fillRect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22_1#387ca9240.bracket?vop=1&amp;pid=85f5f0d2c&amp;color=0,0,0&amp;vpa=10&amp;bbb=1"/>
              <p:cNvSpPr/>
              <p:nvPr/>
            </p:nvSpPr>
            <p:spPr>
              <a:xfrm>
                <a:off x="3863721" y="3510762"/>
                <a:ext cx="496888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22_1#387ca9240.bracket?vop=1&amp;pid=85f5f0d2c&amp;color=0,0,0&amp;vpa=1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721" y="3510762"/>
                <a:ext cx="496888" cy="5080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23_1#387ca9240.bracket?vop=1&amp;pid=85f5f0d2c&amp;color=0,0,0&amp;vpa=11&amp;bbb=1"/>
              <p:cNvSpPr/>
              <p:nvPr/>
            </p:nvSpPr>
            <p:spPr>
              <a:xfrm>
                <a:off x="3863721" y="4084866"/>
                <a:ext cx="496888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23_1#387ca9240.bracket?vop=1&amp;pid=85f5f0d2c&amp;color=0,0,0&amp;vpa=1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721" y="4084866"/>
                <a:ext cx="496888" cy="5080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4_1#afd52573b?vop=1&amp;pid=85f5f0d2c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用方程表示下面的数量关系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24_1#afd52573b?vop=1&amp;pid=85f5f0d2c&amp;color=0,0,0&amp;tib=255,255,255&amp;iip=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25_1#95e3b55cd?vop=1&amp;pid=afd52573b&amp;color=0,0,0&amp;bbb=1"/>
              <p:cNvSpPr/>
              <p:nvPr/>
            </p:nvSpPr>
            <p:spPr>
              <a:xfrm>
                <a:off x="896112" y="1607483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（1）2.5的8倍加上6.3除以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的商，和是23。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4" name="QO_5_BD.25_1#95e3b55cd?vop=1&amp;pid=afd52573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7483"/>
                <a:ext cx="10533888" cy="723900"/>
              </a:xfrm>
              <a:prstGeom prst="rect">
                <a:avLst/>
              </a:prstGeom>
              <a:blipFill>
                <a:blip r:embed="rId4"/>
                <a:stretch>
                  <a:fillRect l="-2315" t="-847" b="-22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AN.26_1#95e3b55cd?vop=1&amp;pid=afd52573b&amp;color=0,0,0&amp;bbb=1"/>
              <p:cNvSpPr/>
              <p:nvPr/>
            </p:nvSpPr>
            <p:spPr>
              <a:xfrm>
                <a:off x="896112" y="2318429"/>
                <a:ext cx="10533888" cy="698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O_5_AN.26_1#95e3b55cd?vop=1&amp;pid=afd52573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18429"/>
                <a:ext cx="10533888" cy="6985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BD.27_1#79b9cb378?vop=1&amp;pid=afd52573b&amp;color=0,0,0&amp;bbb=1"/>
              <p:cNvSpPr/>
              <p:nvPr/>
            </p:nvSpPr>
            <p:spPr>
              <a:xfrm>
                <a:off x="896112" y="3005308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（2）5.5与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的和除以这两个数的差，商是10。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6" name="QO_5_BD.27_1#79b9cb378?vop=1&amp;pid=afd52573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005308"/>
                <a:ext cx="10533888" cy="723900"/>
              </a:xfrm>
              <a:prstGeom prst="rect">
                <a:avLst/>
              </a:prstGeom>
              <a:blipFill>
                <a:blip r:embed="rId6"/>
                <a:stretch>
                  <a:fillRect l="-2315" t="-840" b="-21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AN.28_1#79b9cb378?vop=1&amp;pid=afd52573b&amp;color=0,0,0&amp;bbb=1"/>
              <p:cNvSpPr/>
              <p:nvPr/>
            </p:nvSpPr>
            <p:spPr>
              <a:xfrm>
                <a:off x="896112" y="3707110"/>
                <a:ext cx="10533888" cy="698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O_5_AN.28_1#79b9cb378?vop=1&amp;pid=afd52573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07110"/>
                <a:ext cx="10533888" cy="6985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</Words>
  <Application>Microsoft Office PowerPoint</Application>
  <PresentationFormat>宽屏</PresentationFormat>
  <Paragraphs>56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2025-06-23T02:04:18Z</dcterms:created>
  <dcterms:modified xsi:type="dcterms:W3CDTF">2025-06-23T04:09:42Z</dcterms:modified>
  <cp:category/>
  <cp:contentStatus/>
</cp:coreProperties>
</file>