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0_1#875adb685?vop=1&amp;pid=2e397abdb&amp;color=0,0,0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两点是平行四边形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的两个顶点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另外两个顶点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也在方格点上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且这个平行四边形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18平方厘米。请先确定顶点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将这个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平行四边形画出来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，然后用数对表示出四个顶点的位置。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0_1#875adb685?vop=1&amp;pid=2e397abdb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0_1#875adb685?vop=1&amp;pid=2e397abdb&amp;color=0,0,0&amp;tib=255,255,255&amp;iip=6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0_2#875adb685?htil=4&amp;vop=1&amp;pid=2e397abdb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102" y="3605164"/>
            <a:ext cx="5266944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3_AN.21_1#875adb685?htil=4&amp;vop=1&amp;pid=2e397abdb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6284" y="959690"/>
            <a:ext cx="5266944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1_2#875adb685?htil=4&amp;vop=1&amp;pid=2e397abdb&amp;color=0,0,0&amp;bbb=1"/>
              <p:cNvSpPr/>
              <p:nvPr/>
            </p:nvSpPr>
            <p:spPr>
              <a:xfrm>
                <a:off x="1228852" y="4351098"/>
                <a:ext cx="5266944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 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两点可互换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1_2#875adb685?htil=4&amp;vop=1&amp;pid=2e397abdb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852" y="4351098"/>
                <a:ext cx="5266944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2" t="-5" r="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e397abdb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2e397abdb.fixed?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平行四边形的面积强化练习</a:t>
            </a:r>
            <a:endParaRPr lang="en-US" altLang="zh-CN" sz="1400" dirty="0"/>
          </a:p>
        </p:txBody>
      </p:sp>
      <p:sp>
        <p:nvSpPr>
          <p:cNvPr id="4" name="C_2#2e397abdb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d6b46385b?vop=1&amp;pid=2e397abdb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下面的平行四边形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能求出面积的在括号里写出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，不能求出的在括号里画“×”。</a:t>
            </a:r>
            <a:endParaRPr lang="en-US" altLang="zh-CN" sz="3200" dirty="0"/>
          </a:p>
        </p:txBody>
      </p:sp>
      <p:pic>
        <p:nvPicPr>
          <p:cNvPr id="3" name="QO_3_BD.1_1#d6b46385b?vop=1&amp;pid=2e397abdb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_2#d6b46385b?vop=1&amp;pid=2e397abdb&amp;color=0,0,0&amp;tib=255,255,255&amp;vip=1#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2499184"/>
            <a:ext cx="9015984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2_1#d6b46385b.white_block?vop=1&amp;pid=2e397abdb&amp;color=0,0,0&amp;vpa=1"/>
          <p:cNvSpPr/>
          <p:nvPr/>
        </p:nvSpPr>
        <p:spPr>
          <a:xfrm>
            <a:off x="1883664" y="5150944"/>
            <a:ext cx="3877056" cy="8046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3_1#d6b46385b.white_block?vop=1&amp;pid=2e397abdb&amp;color=0,0,0&amp;vpa=2"/>
          <p:cNvSpPr/>
          <p:nvPr/>
        </p:nvSpPr>
        <p:spPr>
          <a:xfrm>
            <a:off x="8650224" y="5434408"/>
            <a:ext cx="722376" cy="43891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_1#fee09bc17?vop=1&amp;pid=2e397abdb&amp;color=0,0,0&amp;bt=1&amp;bbb=1"/>
          <p:cNvSpPr/>
          <p:nvPr/>
        </p:nvSpPr>
        <p:spPr>
          <a:xfrm>
            <a:off x="896112" y="938989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4_1#fee09bc17?vop=1&amp;pid=2e397abdb&amp;color=0,0,0&amp;tib=255,255,255&amp;iip=2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5_1#a1ac3b47a?vop=1&amp;pid=fee09bc17&amp;color=0,0,0&amp;bbb=1&amp;hb=1"/>
          <p:cNvSpPr/>
          <p:nvPr/>
        </p:nvSpPr>
        <p:spPr>
          <a:xfrm>
            <a:off x="896112" y="1615737"/>
            <a:ext cx="10533888" cy="248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（1）一个平行四边形，它的一条边长20厘米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对应的高是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厘米；另一条边长24厘米，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对应的高是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9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（2）一块平行四边形土地的面积是0.4公顷，底是160米，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9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对应的高是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5" name="QB_4_AN.6_1#a1ac3b47a.bracket?vop=1&amp;pid=fee09bc17&amp;color=0,0,0&amp;vpa=3"/>
          <p:cNvSpPr/>
          <p:nvPr/>
        </p:nvSpPr>
        <p:spPr>
          <a:xfrm>
            <a:off x="8190674" y="2240958"/>
            <a:ext cx="498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4_AN.8_1#a1ac3b47a.bracket?vop=1&amp;pid=fee09bc17&amp;color=0,0,0&amp;vpa=4&amp;bbb=1"/>
          <p:cNvSpPr/>
          <p:nvPr/>
        </p:nvSpPr>
        <p:spPr>
          <a:xfrm>
            <a:off x="3093213" y="3485558"/>
            <a:ext cx="701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25</a:t>
            </a:r>
            <a:endParaRPr lang="en-US" altLang="zh-CN" sz="3200" dirty="0"/>
          </a:p>
        </p:txBody>
      </p:sp>
      <p:sp>
        <p:nvSpPr>
          <p:cNvPr id="8" name="QB_4_BD.9_1#7a257873a?vop=1&amp;pid=fee09bc17&amp;color=0,0,0&amp;bbb=1&amp;hb=1"/>
          <p:cNvSpPr/>
          <p:nvPr/>
        </p:nvSpPr>
        <p:spPr>
          <a:xfrm>
            <a:off x="896112" y="4231937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（3）一个平行四边形的花园，底是100米，高是185米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底不变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，高减少28米，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则这个花园的面积将减少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9" name="QB_4_AN.10_1#7a257873a.bracket?vop=1&amp;pid=fee09bc17&amp;color=0,0,0&amp;vpa=5&amp;bbb=1"/>
          <p:cNvSpPr/>
          <p:nvPr/>
        </p:nvSpPr>
        <p:spPr>
          <a:xfrm>
            <a:off x="9619424" y="4857158"/>
            <a:ext cx="11080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2800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1_1#6392c6157?vop=1&amp;pid=2e397abdb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将正确答案的序号填在括号里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1_1#6392c6157?vop=1&amp;pid=2e397abdb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12_1#84ce402ec?htil=1&amp;vop=1&amp;pid=6392c6157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8633" y="1616627"/>
            <a:ext cx="5175504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12_2#84ce402ec?htil=1&amp;sp=1&amp;vop=1&amp;pid=6392c6157&amp;color=0,0,0&amp;bbb=1&amp;hb=1"/>
          <p:cNvSpPr/>
          <p:nvPr/>
        </p:nvSpPr>
        <p:spPr>
          <a:xfrm>
            <a:off x="896112" y="1607483"/>
            <a:ext cx="52760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图中三个平行四边形的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面积相比，(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6" name="QC_4_AN.13_1#84ce402ec.bracket?vop=1&amp;pid=6392c6157&amp;color=0,0,0&amp;vpa=6"/>
          <p:cNvSpPr/>
          <p:nvPr/>
        </p:nvSpPr>
        <p:spPr>
          <a:xfrm>
            <a:off x="3245612" y="2349163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7" name="QC_4_BD.12_3#84ce402ec.choices?htil=1&amp;vop=1&amp;pid=6392c6157&amp;color=0,0,0&amp;bbb=1"/>
          <p:cNvSpPr/>
          <p:nvPr/>
        </p:nvSpPr>
        <p:spPr>
          <a:xfrm>
            <a:off x="896112" y="3144183"/>
            <a:ext cx="52760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457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②最大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457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一样大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无法比较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_1#086e39eb9?vop=1&amp;pid=6392c6157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（2）一个平行四边形两条相邻的边的长度分别是6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，其中一条边上的高是7厘米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另一条边上的高是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</a:t>
            </a:r>
            <a:endParaRPr lang="en-US" altLang="zh-CN" sz="3200" dirty="0"/>
          </a:p>
        </p:txBody>
      </p:sp>
      <p:sp>
        <p:nvSpPr>
          <p:cNvPr id="3" name="QC_4_AN.15_1#086e39eb9.bracket?vop=1&amp;pid=6392c6157&amp;color=0,0,0&amp;vpa=7"/>
          <p:cNvSpPr/>
          <p:nvPr/>
        </p:nvSpPr>
        <p:spPr>
          <a:xfrm>
            <a:off x="1205674" y="23782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4" name="QC_4_BD.14_2#086e39eb9.choices?vop=1&amp;pid=6392c6157&amp;color=0,0,0&amp;bbb=1"/>
          <p:cNvSpPr/>
          <p:nvPr/>
        </p:nvSpPr>
        <p:spPr>
          <a:xfrm>
            <a:off x="896112" y="31662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954020" algn="l"/>
                <a:tab pos="5361940" algn="l"/>
                <a:tab pos="7795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5.25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6.25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6_1#658b6ea9c?htil=2&amp;vop=1&amp;pid=2e397abdb&amp;color=0,0,0&amp;tib=255,255,255&amp;bt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1143" y="941973"/>
            <a:ext cx="3667427" cy="238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16_2#658b6ea9c?htil=2&amp;vop=1&amp;pid=2e397abdb&amp;color=0,0,0&amp;bbb=1&amp;hb=1&amp;hs=1"/>
          <p:cNvSpPr/>
          <p:nvPr/>
        </p:nvSpPr>
        <p:spPr>
          <a:xfrm>
            <a:off x="896112" y="929273"/>
            <a:ext cx="582472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一块平行四边形麦田，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中间有一条小路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如果每平方米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收小麦约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0.75千克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这块地大约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能收小麦多少千克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4" name="QO_3_BD.16_2#658b6ea9c?htil=2&amp;vop=1&amp;pid=2e397abdb&amp;color=0,0,0&amp;tib=255,255,255&amp;iip=4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17_1#658b6ea9c?vop=1&amp;pid=2e397abdb&amp;color=0,0,0&amp;bbb=1&amp;hs=1"/>
              <p:cNvSpPr/>
              <p:nvPr/>
            </p:nvSpPr>
            <p:spPr>
              <a:xfrm>
                <a:off x="896112" y="3506704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：这块地大约能收小麦731.25千克。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17_1#658b6ea9c?vop=1&amp;pid=2e397abdb&amp;color=0,0,0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06704"/>
                <a:ext cx="10533888" cy="2540000"/>
              </a:xfrm>
              <a:prstGeom prst="rect">
                <a:avLst/>
              </a:prstGeom>
              <a:blipFill rotWithShape="1">
                <a:blip r:embed="rId3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b594488db?vop=1&amp;pid=2e397abdb&amp;color=0,0,0&amp;bt=1&amp;bbb=1&amp;hb=1"/>
          <p:cNvSpPr/>
          <p:nvPr/>
        </p:nvSpPr>
        <p:spPr>
          <a:xfrm>
            <a:off x="896112" y="978041"/>
            <a:ext cx="10533888" cy="1752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探究说理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一个平行四边形（如图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邻两条边分别长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20厘米和15厘米，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其中一条边上的高是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。它的面积是多少？</a:t>
            </a:r>
            <a:endParaRPr lang="en-US" altLang="zh-CN" sz="3200" dirty="0"/>
          </a:p>
        </p:txBody>
      </p:sp>
      <p:pic>
        <p:nvPicPr>
          <p:cNvPr id="3" name="QO_3_BD.18_1#b594488db?vop=1&amp;pid=2e397abdb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3_BD.18_2#b594488db?colgroup=25&amp;vop=1&amp;pid=2e397abdb&amp;color=0,0,0&amp;bbb=1"/>
              <p:cNvGraphicFramePr>
                <a:graphicFrameLocks noGrp="1"/>
              </p:cNvGraphicFramePr>
              <p:nvPr/>
            </p:nvGraphicFramePr>
            <p:xfrm>
              <a:off x="896112" y="2856625"/>
              <a:ext cx="10533888" cy="1191260"/>
            </p:xfrm>
            <a:graphic>
              <a:graphicData uri="http://schemas.openxmlformats.org/drawingml/2006/table">
                <a:tbl>
                  <a:tblPr/>
                  <a:tblGrid>
                    <a:gridCol w="10533888"/>
                  </a:tblGrid>
                  <a:tr h="1191260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小明的算法：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𝟑𝟐𝟎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（平方厘米）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小芳的算法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（平方厘米）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3_BD.18_2#b594488db?colgroup=25&amp;vop=1&amp;pid=2e397abdb&amp;color=0,0,0&amp;bbb=1"/>
              <p:cNvGraphicFramePr>
                <a:graphicFrameLocks noGrp="1"/>
              </p:cNvGraphicFramePr>
              <p:nvPr/>
            </p:nvGraphicFramePr>
            <p:xfrm>
              <a:off x="896112" y="2856625"/>
              <a:ext cx="10533888" cy="1191260"/>
            </p:xfrm>
            <a:graphic>
              <a:graphicData uri="http://schemas.openxmlformats.org/drawingml/2006/table">
                <a:tbl>
                  <a:tblPr/>
                  <a:tblGrid>
                    <a:gridCol w="10533888"/>
                  </a:tblGrid>
                  <a:tr h="11912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O_3_BD.18_3#b594488db?vop=1&amp;pid=2e397abdb&amp;color=0,0,0&amp;bbb=1"/>
          <p:cNvSpPr/>
          <p:nvPr/>
        </p:nvSpPr>
        <p:spPr>
          <a:xfrm>
            <a:off x="896112" y="4177425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谁的算法正确？说说理由，并在图上标出这三个数据。</a:t>
            </a:r>
            <a:endParaRPr lang="en-US" altLang="zh-CN" sz="3200" dirty="0"/>
          </a:p>
        </p:txBody>
      </p:sp>
      <p:pic>
        <p:nvPicPr>
          <p:cNvPr id="6" name="QO_3_BD.18_4#b594488db?vop=1&amp;pid=2e397abdb&amp;color=0,0,0&amp;tib=255,255,255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0073" y="4883989"/>
            <a:ext cx="1844255" cy="12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AN.19_1#b594488db?htil=3&amp;vop=1&amp;pid=2e397abdb&amp;color=0,0,0&amp;tib=255,255,255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226" y="1042416"/>
            <a:ext cx="406908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AN.19_2#b594488db?htil=3&amp;vop=1&amp;pid=2e397abdb&amp;color=0,0,0&amp;bt=1&amp;bbb=1&amp;hb=1"/>
          <p:cNvSpPr/>
          <p:nvPr/>
        </p:nvSpPr>
        <p:spPr>
          <a:xfrm>
            <a:off x="896112" y="896112"/>
            <a:ext cx="6345936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小芳的算法正确，理由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在直角三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角形中斜边最长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，所以高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厘米对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应的底边只能是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合理即可）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WPS 演示</Application>
  <PresentationFormat>宽屏</PresentationFormat>
  <Paragraphs>76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2025-06-23T02:02:00Z</dcterms:created>
  <dcterms:modified xsi:type="dcterms:W3CDTF">2025-06-26T06:49:21Z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1F881BD4D27A4B4D9DD55F18360D2256_12</vt:lpwstr>
  </property>
  <property fmtid="{D5CDD505-2E9C-101B-9397-08002B2CF9AE}" pid="3" name="KSOProductBuildVer">
    <vt:lpwstr>2052-12.1.0.21541</vt:lpwstr>
  </property>
</Properties>
</file>