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6_1#4db009381?vop=1&amp;pid=1fbad0bf1&amp;color=0,0,0&amp;vtp=1&amp;bt=1&amp;bbb=1&amp;hb=1"/>
              <p:cNvSpPr/>
              <p:nvPr/>
            </p:nvSpPr>
            <p:spPr>
              <a:xfrm>
                <a:off x="896112" y="900000"/>
                <a:ext cx="10533888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一个梯形上底和下底的和是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𝐝𝐦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个梯形的高是(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𝐝𝐦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6_1#4db009381?vop=1&amp;pid=1fbad0bf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85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7_1#4db009381.bracket?vop=1&amp;pid=1fbad0bf1&amp;color=0,0,0&amp;vpa=8&amp;vtp=1&amp;bbb=1"/>
          <p:cNvSpPr/>
          <p:nvPr/>
        </p:nvSpPr>
        <p:spPr>
          <a:xfrm>
            <a:off x="3501199" y="16543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18_1#c28c79e2a?vop=1&amp;pid=f7510d887&amp;color=0,0,0&amp;vtp=1&amp;bbb=1&amp;hb=1"/>
              <p:cNvSpPr/>
              <p:nvPr/>
            </p:nvSpPr>
            <p:spPr>
              <a:xfrm>
                <a:off x="727202" y="690147"/>
                <a:ext cx="10533888" cy="1752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王爷爷和吴奶奶都用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长的篱笆分别围成了一块靠着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一面墙的梯形菜地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（如图）。谁围的菜地面积大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大多少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平方米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18_1#c28c79e2a?vop=1&amp;pid=f7510d88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202" y="690147"/>
                <a:ext cx="10533888" cy="1752600"/>
              </a:xfrm>
              <a:prstGeom prst="rect">
                <a:avLst/>
              </a:prstGeom>
              <a:blipFill rotWithShape="1">
                <a:blip r:embed="rId1"/>
                <a:stretch>
                  <a:fillRect l="-1" t="-31" r="-145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4_BD.18_2#c28c79e2a?vop=1&amp;pid=f7510d88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6913" y="1885124"/>
            <a:ext cx="6113355" cy="179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19_1#c28c79e2a?vop=1&amp;pid=f7510d887&amp;color=0,0,0&amp;vtp=1&amp;bt=1&amp;bbb=1"/>
              <p:cNvSpPr/>
              <p:nvPr/>
            </p:nvSpPr>
            <p:spPr>
              <a:xfrm>
                <a:off x="925957" y="3429205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吴奶奶围的菜地：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王爷爷围的菜地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：王爷爷围的菜地面积大，大30平方米。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4_AN.19_1#c28c79e2a?vop=1&amp;pid=f7510d88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957" y="3429205"/>
                <a:ext cx="10533888" cy="2946400"/>
              </a:xfrm>
              <a:prstGeom prst="rect">
                <a:avLst/>
              </a:prstGeom>
              <a:blipFill rotWithShape="1">
                <a:blip r:embed="rId3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0_1#c950b2d19?vop=1&amp;pid=aebf55271&amp;color=0,0,0&amp;vtp=1&amp;bbb=1&amp;hb=1"/>
              <p:cNvSpPr/>
              <p:nvPr/>
            </p:nvSpPr>
            <p:spPr>
              <a:xfrm>
                <a:off x="767207" y="1064988"/>
                <a:ext cx="10533888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如图（每个小方格的面积是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），估算图中树叶面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积的方法不合适的是(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20_1#c950b2d19?vop=1&amp;pid=aebf5527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1064988"/>
                <a:ext cx="10533888" cy="14097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1_1#c950b2d19.bracket?vop=1&amp;pid=aebf55271&amp;color=0,0,0&amp;vpa=9&amp;vtp=1"/>
          <p:cNvSpPr/>
          <p:nvPr/>
        </p:nvSpPr>
        <p:spPr>
          <a:xfrm>
            <a:off x="4748657" y="1782157"/>
            <a:ext cx="588963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pic>
        <p:nvPicPr>
          <p:cNvPr id="6" name="QC_4_BD.20_2#c950b2d19?htil=2&amp;vop=1&amp;pid=aebf5527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9755" y="1783333"/>
            <a:ext cx="213055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20_3#c950b2d19.choices?htil=2&amp;vop=1&amp;pid=aebf55271&amp;color=0,0,0&amp;vtp=1&amp;bbb=1&amp;hb=1"/>
              <p:cNvSpPr/>
              <p:nvPr/>
            </p:nvSpPr>
            <p:spPr>
              <a:xfrm>
                <a:off x="767080" y="2538095"/>
                <a:ext cx="8702675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的三角形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的梯形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4_BD.20_3#c950b2d19.choices?htil=2&amp;vop=1&amp;pid=aebf5527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080" y="2538095"/>
                <a:ext cx="8702675" cy="2095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4_BD.22_1#c950b2d19.choices?vop=1&amp;pid=aebf55271&amp;color=0,0,0&amp;mp=1&amp;vtp=1&amp;bt=1&amp;bbb=1&amp;hb=1"/>
              <p:cNvSpPr/>
              <p:nvPr/>
            </p:nvSpPr>
            <p:spPr>
              <a:xfrm>
                <a:off x="767207" y="3948635"/>
                <a:ext cx="10533888" cy="2260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6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方格纸的面积是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，树叶的面积约占方格纸的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方格纸上树叶满格的一共有19格，不满格的有18格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满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1格的都按半格计算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C_4_BD.22_1#c950b2d19.choices?vop=1&amp;pid=aebf55271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3948635"/>
                <a:ext cx="10533888" cy="2260600"/>
              </a:xfrm>
              <a:prstGeom prst="rect">
                <a:avLst/>
              </a:prstGeom>
              <a:blipFill rotWithShape="1">
                <a:blip r:embed="rId4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1#85138ef43?htil=3&amp;vop=1&amp;pid=aebf55271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0311" y="909144"/>
            <a:ext cx="221284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23_2#85138ef43?htil=3&amp;vop=1&amp;pid=aebf55271&amp;color=0,0,0&amp;vtp=1&amp;bt=1&amp;bbb=1&amp;hb=1"/>
          <p:cNvSpPr/>
          <p:nvPr/>
        </p:nvSpPr>
        <p:spPr>
          <a:xfrm>
            <a:off x="896112" y="900000"/>
            <a:ext cx="8193024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张师傅在杭州开店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一次他承接了一个小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区一批相同的铝合金窗户工程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，共计120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扇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形状如下图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一扇窗户的面积是多少平方米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每平方米的报价是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张师傅一共可以收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到多少工程款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？（单位：分米）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4_1#85138ef43?vop=1&amp;pid=aebf55271&amp;color=0,0,0&amp;vtp=1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（分米）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（平方分米）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76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平方分米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平方米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𝟕𝟐𝟗𝟔𝟎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：一扇窗户的面积是0.76平方米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张师傅一共可以收到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72960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元工程款。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24_1#85138ef43?vop=1&amp;pid=aebf5527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5_1#661106e94?htil=4&amp;vop=1&amp;pid=aebf55271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909144"/>
            <a:ext cx="3657600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25_2#661106e94?htil=4&amp;vop=1&amp;pid=aebf55271&amp;color=0,0,0&amp;vtp=1&amp;bt=1&amp;bbb=1&amp;hb=1&amp;hs=1"/>
          <p:cNvSpPr/>
          <p:nvPr/>
        </p:nvSpPr>
        <p:spPr>
          <a:xfrm>
            <a:off x="896112" y="900000"/>
            <a:ext cx="6748272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古代步兵作战进攻时常用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锥形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”，其前部是一个等腰三角形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紧跟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着的是一个长方形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一次岳飞与金兵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，金兵派出一个锥形阵（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4" name="QO_4_BD.25_2#661106e94?htil=4&amp;vop=1&amp;pid=aebf55271&amp;color=0,0,0&amp;vtp=1&amp;bt=1&amp;bbb=1&amp;hb=1&amp;hs=1"/>
          <p:cNvSpPr/>
          <p:nvPr/>
        </p:nvSpPr>
        <p:spPr>
          <a:xfrm>
            <a:off x="899991" y="3816429"/>
            <a:ext cx="10536017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来进攻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。你能求出它的面积吗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要击退锥形阵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除了将士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勇敢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还必须有足够的弓箭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，每100平方米需要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支箭，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在这次战斗中岳飞至少要准备多少支箭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6_1#661106e94?vop=1&amp;pid=aebf55271&amp;color=0,0,0&amp;vtp=1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𝟐𝟒𝟑𝟔𝟎𝟎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（支）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：它的面积是87000平方米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在这次战斗中岳飞至少要准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备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243600支箭。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26_1#661106e94?vop=1&amp;pid=aebf5527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d89e8476.fixed?pid=98cdef9f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7d89e8476.fixed?pid=98cdef9f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第六单元易错专练</a:t>
            </a:r>
            <a:endParaRPr lang="en-US" altLang="zh-CN" sz="1400" dirty="0"/>
          </a:p>
        </p:txBody>
      </p:sp>
      <p:sp>
        <p:nvSpPr>
          <p:cNvPr id="4" name="C_2#7d89e8476.fixed?pid=98cdef9f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C_4_BD.1_1#205685a28?htil=1&amp;vop=1&amp;pid=4a407537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7440" y="1293588"/>
            <a:ext cx="4773168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2#205685a28?htil=1&amp;vop=1&amp;pid=4a407537e&amp;color=0,0,0&amp;vtp=1&amp;bbb=1&amp;hb=1"/>
              <p:cNvSpPr/>
              <p:nvPr/>
            </p:nvSpPr>
            <p:spPr>
              <a:xfrm>
                <a:off x="900557" y="1284444"/>
                <a:ext cx="5632704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如图所示的平行四边形中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未知的高应是(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1_2#205685a28?htil=1&amp;vop=1&amp;pid=4a407537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557" y="1284444"/>
                <a:ext cx="5632704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2" t="-32" r="7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AN.2_1#205685a28.bracket?vop=1&amp;pid=4a407537e&amp;color=0,0,0&amp;vpa=1&amp;vtp=1"/>
          <p:cNvSpPr/>
          <p:nvPr/>
        </p:nvSpPr>
        <p:spPr>
          <a:xfrm>
            <a:off x="3658044" y="2026124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7" name="QC_4_BD.1_3#205685a28.choices?htil=1&amp;vop=1&amp;pid=4a407537e&amp;color=0,0,0&amp;vtp=1&amp;bbb=1"/>
          <p:cNvSpPr/>
          <p:nvPr/>
        </p:nvSpPr>
        <p:spPr>
          <a:xfrm>
            <a:off x="900557" y="2760091"/>
            <a:ext cx="5632704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1474470" algn="l"/>
                <a:tab pos="2911475" algn="l"/>
                <a:tab pos="437324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2.6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2.7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_1#fb7d59f07?vop=1&amp;pid=4a407537e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小刚把一个底是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𝐝𝐦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𝐝𝐦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的平行四边形框架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拉成一个长方形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长方形的面积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3_1#fb7d59f07?vop=1&amp;pid=4a407537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4_1#fb7d59f07.bracket?vop=1&amp;pid=4a407537e&amp;color=0,0,0&amp;vpa=2&amp;vtp=1"/>
          <p:cNvSpPr/>
          <p:nvPr/>
        </p:nvSpPr>
        <p:spPr>
          <a:xfrm>
            <a:off x="6930199" y="16416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3_2#fb7d59f07.choices?vop=1&amp;pid=4a407537e&amp;color=0,0,0&amp;vtp=1&amp;bbb=1"/>
              <p:cNvSpPr/>
              <p:nvPr/>
            </p:nvSpPr>
            <p:spPr>
              <a:xfrm>
                <a:off x="896112" y="2429681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不能确定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3_2#fb7d59f07.choices?vop=1&amp;pid=4a40753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98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_1#cf790e839?vop=1&amp;pid=4a407537e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如图所示，平行四边形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𝑩𝑪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底的高是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为底的高是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_1#cf790e839?vop=1&amp;pid=4a407537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_2#cf790e839?vop=1&amp;pid=4a407537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858" y="2495629"/>
            <a:ext cx="3571540" cy="185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_1#cf790e839?vop=1&amp;pid=4a407537e&amp;color=0,0,0&amp;vtp=1&amp;bbb=1"/>
              <p:cNvSpPr/>
              <p:nvPr/>
            </p:nvSpPr>
            <p:spPr>
              <a:xfrm>
                <a:off x="896112" y="4482315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𝑪𝑫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_1#cf790e839?vop=1&amp;pid=4a40753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82315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4_BD.7_1#fd33ece7b?vop=1&amp;pid=41c9aac8c&amp;color=0,0,0&amp;vtp=1&amp;bbb=1&amp;hb=1"/>
          <p:cNvSpPr/>
          <p:nvPr/>
        </p:nvSpPr>
        <p:spPr>
          <a:xfrm>
            <a:off x="767207" y="1209577"/>
            <a:ext cx="10533888" cy="116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有两个面积相同的平行四边形里各有一个三角形，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这两个三角形的面积之间的关系是(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5" name="QC_4_BD.7_2#fd33ece7b?vop=1&amp;pid=41c9aac8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3502" y="2507423"/>
            <a:ext cx="6279586" cy="165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4_AN.8_1#fd33ece7b.bracket?vop=1&amp;pid=41c9aac8c&amp;color=0,0,0&amp;vpa=3&amp;vtp=1"/>
          <p:cNvSpPr/>
          <p:nvPr/>
        </p:nvSpPr>
        <p:spPr>
          <a:xfrm>
            <a:off x="7196583" y="1797651"/>
            <a:ext cx="588963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7_3#fd33ece7b.choices?vop=1&amp;pid=41c9aac8c&amp;color=0,0,0&amp;vtp=1&amp;bbb=1"/>
              <p:cNvSpPr/>
              <p:nvPr/>
            </p:nvSpPr>
            <p:spPr>
              <a:xfrm>
                <a:off x="767207" y="4293197"/>
                <a:ext cx="10533888" cy="6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74620" algn="l"/>
                    <a:tab pos="5311140" algn="l"/>
                    <a:tab pos="776986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无法确定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4_BD.7_3#fd33ece7b.choices?vop=1&amp;pid=41c9aac8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4293197"/>
                <a:ext cx="10533888" cy="635000"/>
              </a:xfrm>
              <a:prstGeom prst="rect">
                <a:avLst/>
              </a:prstGeom>
              <a:blipFill rotWithShape="1">
                <a:blip r:embed="rId2"/>
                <a:stretch>
                  <a:fillRect l="-1" t="-94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9_1#383fbdf77?vop=1&amp;pid=41c9aac8c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一个三角形和一个平行四边形的面积相等，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高也相等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若平行四边形的底为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则三角形的底为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若平行四边形的面积是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12平方厘米，高为2厘米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则三角形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的底是(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</a:t>
            </a:r>
            <a:endParaRPr lang="en-US" altLang="zh-CN" sz="3200" dirty="0"/>
          </a:p>
        </p:txBody>
      </p:sp>
      <p:sp>
        <p:nvSpPr>
          <p:cNvPr id="3" name="QB_4_AN.10_1#383fbdf77.bracket?vop=1&amp;pid=41c9aac8c&amp;color=0,0,0&amp;vpa=4&amp;vtp=1&amp;bbb=1"/>
          <p:cNvSpPr/>
          <p:nvPr/>
        </p:nvSpPr>
        <p:spPr>
          <a:xfrm>
            <a:off x="9008238" y="16416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</a:t>
            </a:r>
            <a:endParaRPr lang="en-US" altLang="zh-CN" sz="3200" dirty="0"/>
          </a:p>
        </p:txBody>
      </p:sp>
      <p:sp>
        <p:nvSpPr>
          <p:cNvPr id="4" name="QB_4_AN.11_1#383fbdf77.bracket?vop=1&amp;pid=41c9aac8c&amp;color=0,0,0&amp;vpa=5&amp;vtp=1&amp;bbb=1"/>
          <p:cNvSpPr/>
          <p:nvPr/>
        </p:nvSpPr>
        <p:spPr>
          <a:xfrm>
            <a:off x="2277238" y="31148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2_1#5adba4408?vop=1&amp;pid=1fbad0bf1&amp;color=0,0,0&amp;vtp=1&amp;bbb=1&amp;hb=1"/>
              <p:cNvSpPr/>
              <p:nvPr/>
            </p:nvSpPr>
            <p:spPr>
              <a:xfrm>
                <a:off x="767207" y="1089499"/>
                <a:ext cx="10533888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一块三角形铁皮的面积是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它的高是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12_1#5adba4408?vop=1&amp;pid=1fbad0bf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1089499"/>
                <a:ext cx="10533888" cy="14859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r="-699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3_1#5adba4408.bracket?vop=1&amp;pid=1fbad0bf1&amp;color=0,0,0&amp;vpa=6&amp;vtp=1"/>
          <p:cNvSpPr/>
          <p:nvPr/>
        </p:nvSpPr>
        <p:spPr>
          <a:xfrm>
            <a:off x="924369" y="18438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4_1#e9f2ea7cd?vop=1&amp;pid=1fbad0bf1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一个直角三角形的三条边分别是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它斜边上的高是(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4_1#e9f2ea7cd?vop=1&amp;pid=1fbad0bf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5_1#e9f2ea7cd.bracket?vop=1&amp;pid=1fbad0bf1&amp;color=0,0,0&amp;vpa=7&amp;vtp=1&amp;bbb=1"/>
          <p:cNvSpPr/>
          <p:nvPr/>
        </p:nvSpPr>
        <p:spPr>
          <a:xfrm>
            <a:off x="3858387" y="1641680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1691</Words>
  <Application>WPS 演示</Application>
  <PresentationFormat>宽屏</PresentationFormat>
  <Paragraphs>108</Paragraphs>
  <Slides>17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2025-06-23T04:01:00Z</dcterms:created>
  <dcterms:modified xsi:type="dcterms:W3CDTF">2025-06-26T06:59:57Z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499D4282CDCF41E4B5F57F8818213992_12</vt:lpwstr>
  </property>
  <property fmtid="{D5CDD505-2E9C-101B-9397-08002B2CF9AE}" pid="3" name="KSOProductBuildVer">
    <vt:lpwstr>2052-12.1.0.21541</vt:lpwstr>
  </property>
</Properties>
</file>