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0_1#dacf2eae9?vop=1&amp;pid=96b7c5ddf&amp;color=0,0,0&amp;vtp=1&amp;bt=1&amp;bbb=1"/>
          <p:cNvSpPr/>
          <p:nvPr/>
        </p:nvSpPr>
        <p:spPr>
          <a:xfrm>
            <a:off x="896112" y="896112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看图列方程并求解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30_1#dacf2eae9?vop=1&amp;pid=96b7c5ddf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5223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31_1#4eda1b645?vop=1&amp;pid=dacf2eae9&amp;color=0,0,0&amp;vtp=1&amp;bbb=1"/>
          <p:cNvSpPr/>
          <p:nvPr/>
        </p:nvSpPr>
        <p:spPr>
          <a:xfrm>
            <a:off x="896112" y="1571654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5" name="QO_5_BD.31_2#4eda1b645?vop=1&amp;pid=dacf2eae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322702"/>
            <a:ext cx="2990088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32_1#4eda1b645?vop=1&amp;pid=dacf2eae9&amp;color=0,0,0&amp;vtp=1&amp;bbb=1"/>
              <p:cNvSpPr/>
              <p:nvPr/>
            </p:nvSpPr>
            <p:spPr>
              <a:xfrm>
                <a:off x="896112" y="4354702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32_1#4eda1b645?vop=1&amp;pid=dacf2e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54702"/>
                <a:ext cx="10533888" cy="1828800"/>
              </a:xfrm>
              <a:prstGeom prst="rect">
                <a:avLst/>
              </a:prstGeom>
              <a:blipFill rotWithShape="1">
                <a:blip r:embed="rId3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_1#724c2cdc4?vop=1&amp;pid=dacf2eae9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5_BD.33_2#724c2cdc4?vop=1&amp;pid=dacf2eae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0361" y="1669875"/>
            <a:ext cx="4266966" cy="184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4_1#724c2cdc4?vop=1&amp;pid=dacf2eae9&amp;color=0,0,0&amp;vtp=1&amp;bbb=1"/>
              <p:cNvSpPr/>
              <p:nvPr/>
            </p:nvSpPr>
            <p:spPr>
              <a:xfrm>
                <a:off x="896112" y="3648941"/>
                <a:ext cx="10533888" cy="219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AN.34_1#724c2cdc4?vop=1&amp;pid=dacf2eae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48941"/>
                <a:ext cx="10533888" cy="2197100"/>
              </a:xfrm>
              <a:prstGeom prst="rect">
                <a:avLst/>
              </a:prstGeom>
              <a:blipFill rotWithShape="1">
                <a:blip r:embed="rId2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b4453ef54?vop=1&amp;pid=96b7c5ddf&amp;color=0,0,0&amp;vtp=1&amp;bt=1&amp;bbb=1"/>
          <p:cNvSpPr/>
          <p:nvPr/>
        </p:nvSpPr>
        <p:spPr>
          <a:xfrm>
            <a:off x="896112" y="896112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用方程表示下面的数量关系并求解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35_1#b4453ef54?vop=1&amp;pid=96b7c5ddf&amp;color=0,0,0&amp;tib=255,255,255&amp;iip=8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15607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36_1#027ea0bf8?vop=1&amp;pid=b4453ef54&amp;color=0,0,0&amp;vtp=1&amp;bbb=1"/>
          <p:cNvSpPr/>
          <p:nvPr/>
        </p:nvSpPr>
        <p:spPr>
          <a:xfrm>
            <a:off x="896112" y="1552731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5" name="QO_5_BD.36_2#027ea0bf8?vop=1&amp;pid=b4453ef5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284856"/>
            <a:ext cx="441655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37_1#027ea0bf8?vop=1&amp;pid=b4453ef54&amp;color=0,0,0&amp;vtp=1&amp;bbb=1"/>
              <p:cNvSpPr/>
              <p:nvPr/>
            </p:nvSpPr>
            <p:spPr>
              <a:xfrm>
                <a:off x="896112" y="3999356"/>
                <a:ext cx="10533888" cy="201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𝟗𝟖𝟖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𝟗𝟖𝟖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37_1#027ea0bf8?vop=1&amp;pid=b4453ef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99356"/>
                <a:ext cx="10533888" cy="20193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_1#d20b179a9?vop=1&amp;pid=b4453ef5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5_BD.38_2#d20b179a9?vop=1&amp;pid=b4453ef5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897" y="1669875"/>
            <a:ext cx="2287919" cy="186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9_1#d20b179a9?vop=1&amp;pid=b4453ef54&amp;color=0,0,0&amp;vtp=1&amp;bbb=1"/>
              <p:cNvSpPr/>
              <p:nvPr/>
            </p:nvSpPr>
            <p:spPr>
              <a:xfrm>
                <a:off x="896112" y="3665769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9_1#d20b179a9?vop=1&amp;pid=b4453ef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65769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0_1#344b5782d?vop=1&amp;pid=b4453ef54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（3）某地有荒山7800公顷，其中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公顷改种优质草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500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公顷营造优质林。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40_1#344b5782d?vop=1&amp;pid=b4453ef5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1_1#344b5782d?vop=1&amp;pid=b4453ef54&amp;color=0,0,0&amp;vtp=1&amp;bbb=1"/>
              <p:cNvSpPr/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41_1#344b5782d?vop=1&amp;pid=b4453ef5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2_1#b6b81a360?vop=1&amp;pid=96b7c5ddf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的解相同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你能求出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42_1#b6b81a360?vop=1&amp;pid=96b7c5d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838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42_1#b6b81a360?vop=1&amp;pid=96b7c5ddf&amp;color=0,0,0&amp;tib=255,255,255&amp;iip=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3_1#b6b81a360?vop=1&amp;pid=96b7c5ddf&amp;color=0,0,0&amp;vtp=1&amp;bbb=1&amp;hb=1"/>
              <p:cNvSpPr/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，把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代入方程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43_1#b6b81a360?vop=1&amp;pid=96b7c5dd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6b7c5ddf.fixed?pid=20d485a8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_3_BD#96b7c5ddf.fixed?pid=20d485a84&amp;color=0,0,0&amp;vtp=1&amp;bbb=1"/>
              <p:cNvSpPr/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lIns="0" tIns="0" rIns="0" bIns="0" rtlCol="0" anchor="ctr"/>
              <a:lstStyle/>
              <a:p>
                <a:pPr algn="ctr" latinLnBrk="1">
                  <a:lnSpc>
                    <a:spcPts val="1700"/>
                  </a:lnSpc>
                </a:pP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第7课时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解形如</a:t>
                </a:r>
                <a14:m>
                  <m:oMath xmlns:m="http://schemas.openxmlformats.org/officeDocument/2006/math"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士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14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14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的方程</a:t>
                </a:r>
                <a:endParaRPr lang="en-US" altLang="zh-CN" sz="1400" dirty="0"/>
              </a:p>
            </p:txBody>
          </p:sp>
        </mc:Choice>
        <mc:Fallback>
          <p:sp>
            <p:nvSpPr>
              <p:cNvPr id="3" name="C_3_BD#96b7c5ddf.fixed?pid=20d485a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80" y="3520440"/>
                <a:ext cx="3849624" cy="310896"/>
              </a:xfrm>
              <a:prstGeom prst="rect">
                <a:avLst/>
              </a:prstGeom>
              <a:blipFill rotWithShape="1">
                <a:blip r:embed="rId1"/>
                <a:stretch>
                  <a:fillRect r="7" b="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_3#96b7c5ddf.fixed?pid=20d485a8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c5f101d45?vop=1&amp;pid=96b7c5ddf&amp;color=0,0,0&amp;vtp=1&amp;bt=1&amp;bbb=1"/>
          <p:cNvSpPr/>
          <p:nvPr/>
        </p:nvSpPr>
        <p:spPr>
          <a:xfrm>
            <a:off x="896112" y="896112"/>
            <a:ext cx="107505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里填上运算符号，在□里填上合适的数。</a:t>
            </a:r>
            <a:endParaRPr lang="en-US" altLang="zh-CN" sz="3200" dirty="0"/>
          </a:p>
        </p:txBody>
      </p:sp>
      <p:pic>
        <p:nvPicPr>
          <p:cNvPr id="3" name="QO_4_BD.1_1#c5f101d45?vop=1&amp;pid=96b7c5ddf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1#c5f101d45?vop=1&amp;pid=96b7c5ddf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9917" y="1042416"/>
            <a:ext cx="585216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2_1#78d5c3e4e?sp=1&amp;vop=1&amp;pid=c5f101d45&amp;color=0,0,0&amp;vtp=1&amp;bbb=1"/>
              <p:cNvSpPr/>
              <p:nvPr/>
            </p:nvSpPr>
            <p:spPr>
              <a:xfrm>
                <a:off x="2016760" y="1610360"/>
                <a:ext cx="9413240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BD.2_1#78d5c3e4e?sp=1&amp;vop=1&amp;pid=c5f101d4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760" y="1610360"/>
                <a:ext cx="9413240" cy="7239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5_BD.2_2#78d5c3e4e?vop=1&amp;pid=c5f101d45&amp;color=0,0,0&amp;vtp=1&amp;bbb=1"/>
          <p:cNvSpPr/>
          <p:nvPr/>
        </p:nvSpPr>
        <p:spPr>
          <a:xfrm>
            <a:off x="896112" y="2250948"/>
            <a:ext cx="10533888" cy="191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84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O_5_BD.2_2#78d5c3e4e?vop=1&amp;pid=c5f101d45&amp;color=0,0,0&amp;tib=255,255,255&amp;iip=3&amp;vip=1#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1550" y="2479548"/>
            <a:ext cx="527608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O_5_WB.3_1#78d5c3e4e.white_block?vop=1&amp;pid=c5f101d45&amp;color=0,0,0&amp;vpa=1&amp;vtp=1"/>
          <p:cNvSpPr/>
          <p:nvPr/>
        </p:nvSpPr>
        <p:spPr>
          <a:xfrm>
            <a:off x="3011710" y="2744724"/>
            <a:ext cx="365760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4_1#78d5c3e4e.white_block?vop=1&amp;pid=c5f101d45&amp;color=0,0,0&amp;vpa=2&amp;vtp=1"/>
          <p:cNvSpPr/>
          <p:nvPr/>
        </p:nvSpPr>
        <p:spPr>
          <a:xfrm>
            <a:off x="3862102" y="2653284"/>
            <a:ext cx="475488" cy="4480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5_WB.5_1#78d5c3e4e.white_block?vop=1&amp;pid=c5f101d45&amp;color=0,0,0&amp;vpa=3&amp;vtp=1"/>
          <p:cNvSpPr/>
          <p:nvPr/>
        </p:nvSpPr>
        <p:spPr>
          <a:xfrm>
            <a:off x="5398294" y="2790444"/>
            <a:ext cx="475488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5_WB.6_1#78d5c3e4e.white_block?vop=1&amp;pid=c5f101d45&amp;color=0,0,0&amp;vpa=4&amp;vtp=1"/>
          <p:cNvSpPr/>
          <p:nvPr/>
        </p:nvSpPr>
        <p:spPr>
          <a:xfrm>
            <a:off x="6148102" y="2653284"/>
            <a:ext cx="502920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7_1#78d5c3e4e.white_block?vop=1&amp;pid=c5f101d45&amp;color=0,0,0&amp;vpa=5&amp;vtp=1"/>
          <p:cNvSpPr/>
          <p:nvPr/>
        </p:nvSpPr>
        <p:spPr>
          <a:xfrm>
            <a:off x="4904518" y="3549396"/>
            <a:ext cx="502920" cy="4937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8_1#ae38ec487?vop=1&amp;pid=c5f101d45&amp;color=0,0,0&amp;mp=1&amp;vtp=1&amp;bt=1&amp;bbb=1"/>
              <p:cNvSpPr/>
              <p:nvPr/>
            </p:nvSpPr>
            <p:spPr>
              <a:xfrm>
                <a:off x="1739900" y="899795"/>
                <a:ext cx="9690100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8_1#ae38ec487?vop=1&amp;pid=c5f101d45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900" y="899795"/>
                <a:ext cx="9690100" cy="723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8_2#ae38ec487?vop=1&amp;pid=c5f101d45&amp;color=0,0,0&amp;mp=1&amp;vtp=1&amp;bbb=1"/>
          <p:cNvSpPr/>
          <p:nvPr/>
        </p:nvSpPr>
        <p:spPr>
          <a:xfrm>
            <a:off x="896112" y="1533730"/>
            <a:ext cx="1053388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44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805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O_5_BD.8_2#ae38ec487?vop=1&amp;pid=c5f101d45&amp;color=0,0,0&amp;mp=1&amp;tib=255,255,255&amp;iip=4&amp;vip=6#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5835" y="1755472"/>
            <a:ext cx="454456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WB.9_1#ae38ec487.white_block?vop=1&amp;pid=c5f101d45&amp;color=0,0,0&amp;mp=1&amp;vpa=6&amp;vtp=1"/>
          <p:cNvSpPr/>
          <p:nvPr/>
        </p:nvSpPr>
        <p:spPr>
          <a:xfrm>
            <a:off x="2850547" y="2048080"/>
            <a:ext cx="329184" cy="3017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WB.10_1#ae38ec487.white_block?vop=1&amp;pid=c5f101d45&amp;color=0,0,0&amp;mp=1&amp;vpa=7&amp;vtp=1"/>
          <p:cNvSpPr/>
          <p:nvPr/>
        </p:nvSpPr>
        <p:spPr>
          <a:xfrm>
            <a:off x="3536347" y="1974928"/>
            <a:ext cx="484632" cy="38404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5_WB.11_1#ae38ec487.white_block?vop=1&amp;pid=c5f101d45&amp;color=0,0,0&amp;mp=1&amp;vpa=8&amp;vtp=1"/>
          <p:cNvSpPr/>
          <p:nvPr/>
        </p:nvSpPr>
        <p:spPr>
          <a:xfrm>
            <a:off x="5026819" y="2048080"/>
            <a:ext cx="274320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2_1#ae38ec487.white_block?vop=1&amp;pid=c5f101d45&amp;color=0,0,0&amp;mp=1&amp;vpa=9&amp;vtp=1"/>
          <p:cNvSpPr/>
          <p:nvPr/>
        </p:nvSpPr>
        <p:spPr>
          <a:xfrm>
            <a:off x="5676043" y="2011504"/>
            <a:ext cx="448056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5_WB.13_1#ae38ec487.white_block?vop=1&amp;pid=c5f101d45&amp;color=0,0,0&amp;mp=1&amp;vpa=10&amp;vtp=1"/>
          <p:cNvSpPr/>
          <p:nvPr/>
        </p:nvSpPr>
        <p:spPr>
          <a:xfrm>
            <a:off x="4496467" y="2816176"/>
            <a:ext cx="493776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4_1#fc235df90?vop=1&amp;pid=96b7c5ddf&amp;color=0,0,0&amp;vtp=1&amp;bt=1&amp;bbb=1"/>
          <p:cNvSpPr/>
          <p:nvPr/>
        </p:nvSpPr>
        <p:spPr>
          <a:xfrm>
            <a:off x="896112" y="896112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哪个是方程的解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？在下面画横线。</a:t>
            </a:r>
            <a:endParaRPr lang="en-US" altLang="zh-CN" sz="3200" dirty="0"/>
          </a:p>
        </p:txBody>
      </p:sp>
      <p:pic>
        <p:nvPicPr>
          <p:cNvPr id="3" name="QO_4_BD.14_1#fc235df90?vop=1&amp;pid=96b7c5ddf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999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5_1#b4c740ccb?vop=1&amp;pid=fc235df90&amp;color=0,0,0&amp;vtp=1&amp;bbb=1"/>
              <p:cNvSpPr/>
              <p:nvPr/>
            </p:nvSpPr>
            <p:spPr>
              <a:xfrm>
                <a:off x="896112" y="1572797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7238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15_1#b4c740ccb?vop=1&amp;pid=fc235df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2797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1" t="-7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17_1#6a2ccd8c7?vop=1&amp;pid=fc235df90&amp;color=0,0,0&amp;vtp=1&amp;bbb=1"/>
              <p:cNvSpPr/>
              <p:nvPr/>
            </p:nvSpPr>
            <p:spPr>
              <a:xfrm>
                <a:off x="896112" y="2908265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7238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5_BD.17_1#6a2ccd8c7?vop=1&amp;pid=fc235df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08265"/>
                <a:ext cx="10533888" cy="685800"/>
              </a:xfrm>
              <a:prstGeom prst="rect">
                <a:avLst/>
              </a:prstGeom>
              <a:blipFill rotWithShape="1">
                <a:blip r:embed="rId3"/>
                <a:stretch>
                  <a:fillRect l="-1" t="-87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BD.19_1#0c3e95620?vop=1&amp;pid=fc235df90&amp;color=0,0,0&amp;vtp=1&amp;bbb=1"/>
              <p:cNvSpPr/>
              <p:nvPr/>
            </p:nvSpPr>
            <p:spPr>
              <a:xfrm>
                <a:off x="896112" y="4243733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7238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O_5_BD.19_1#0c3e95620?vop=1&amp;pid=fc235df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43733"/>
                <a:ext cx="10533888" cy="685800"/>
              </a:xfrm>
              <a:prstGeom prst="rect">
                <a:avLst/>
              </a:prstGeom>
              <a:blipFill rotWithShape="1">
                <a:blip r:embed="rId4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/>
          <p:cNvCxnSpPr/>
          <p:nvPr/>
        </p:nvCxnSpPr>
        <p:spPr>
          <a:xfrm flipV="1">
            <a:off x="6690360" y="2291715"/>
            <a:ext cx="1618615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581140" y="3590925"/>
            <a:ext cx="1618615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199755" y="4933315"/>
            <a:ext cx="1618615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1_1#571855cf2?vop=1&amp;pid=96b7c5ddf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解下列方程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的要检验。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1_1#571855cf2?vop=1&amp;pid=96b7c5dd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1_1#571855cf2?vop=1&amp;pid=96b7c5ddf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22_1#c1e7d87fa?vop=1&amp;pid=571855cf2&amp;color=0,0,0&amp;vtp=1&amp;bbb=1"/>
              <p:cNvSpPr/>
              <p:nvPr/>
            </p:nvSpPr>
            <p:spPr>
              <a:xfrm>
                <a:off x="2910840" y="1610360"/>
                <a:ext cx="851916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22_1#c1e7d87fa?vop=1&amp;pid=571855c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840" y="1610360"/>
                <a:ext cx="8519160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3_1#c1e7d87fa?vop=1&amp;pid=571855cf2&amp;color=0,0,0&amp;vtp=1&amp;bbb=1"/>
              <p:cNvSpPr/>
              <p:nvPr/>
            </p:nvSpPr>
            <p:spPr>
              <a:xfrm>
                <a:off x="896112" y="2297078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23_1#c1e7d87fa?vop=1&amp;pid=571855c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7078"/>
                <a:ext cx="10533888" cy="1460500"/>
              </a:xfrm>
              <a:prstGeom prst="rect">
                <a:avLst/>
              </a:prstGeom>
              <a:blipFill rotWithShape="1">
                <a:blip r:embed="rId4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4_1#115fe85f1?vop=1&amp;pid=571855cf2&amp;color=0,0,0&amp;vtp=1&amp;bt=1&amp;bbb=1"/>
              <p:cNvSpPr/>
              <p:nvPr/>
            </p:nvSpPr>
            <p:spPr>
              <a:xfrm>
                <a:off x="2354580" y="899795"/>
                <a:ext cx="9075420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4_1#115fe85f1?vop=1&amp;pid=571855c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580" y="899795"/>
                <a:ext cx="9075420" cy="596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5_1#115fe85f1?vop=1&amp;pid=571855cf2&amp;color=0,0,0&amp;vtp=1&amp;bbb=1"/>
              <p:cNvSpPr/>
              <p:nvPr/>
            </p:nvSpPr>
            <p:spPr>
              <a:xfrm>
                <a:off x="896112" y="1510073"/>
                <a:ext cx="10533888" cy="4356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是方程的解。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5_1#115fe85f1?vop=1&amp;pid=571855c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10073"/>
                <a:ext cx="10533888" cy="4356100"/>
              </a:xfrm>
              <a:prstGeom prst="rect">
                <a:avLst/>
              </a:prstGeom>
              <a:blipFill rotWithShape="1">
                <a:blip r:embed="rId2"/>
                <a:stretch>
                  <a:fillRect l="-1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6_1#67ff5fd48?vop=1&amp;pid=571855cf2&amp;color=0,0,0&amp;vtp=1&amp;bt=1&amp;bbb=1"/>
              <p:cNvSpPr/>
              <p:nvPr/>
            </p:nvSpPr>
            <p:spPr>
              <a:xfrm>
                <a:off x="2493645" y="899795"/>
                <a:ext cx="893635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6_1#67ff5fd48?vop=1&amp;pid=571855c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645" y="899795"/>
                <a:ext cx="893635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7_1#67ff5fd48?vop=1&amp;pid=571855cf2&amp;color=0,0,0&amp;vtp=1&amp;bbb=1"/>
              <p:cNvSpPr/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7_1#67ff5fd48?vop=1&amp;pid=571855c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1460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8_1#966ed43b0?vop=1&amp;pid=571855cf2&amp;color=0,0,0&amp;vtp=1&amp;bt=1&amp;bbb=1"/>
              <p:cNvSpPr/>
              <p:nvPr/>
            </p:nvSpPr>
            <p:spPr>
              <a:xfrm>
                <a:off x="2266315" y="899795"/>
                <a:ext cx="9163685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※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8_1#966ed43b0?vop=1&amp;pid=571855c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6315" y="899795"/>
                <a:ext cx="9163685" cy="5969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9_1#966ed43b0?vop=1&amp;pid=571855cf2&amp;color=0,0,0&amp;vtp=1&amp;bbb=1"/>
              <p:cNvSpPr/>
              <p:nvPr/>
            </p:nvSpPr>
            <p:spPr>
              <a:xfrm>
                <a:off x="896112" y="1510073"/>
                <a:ext cx="10533888" cy="4356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：方程左边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方程右边</a:t>
                </a:r>
                <a:endParaRPr lang="en-US" altLang="zh-CN" sz="3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是方程的解。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29_1#966ed43b0?vop=1&amp;pid=571855c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10073"/>
                <a:ext cx="10533888" cy="4356100"/>
              </a:xfrm>
              <a:prstGeom prst="rect">
                <a:avLst/>
              </a:prstGeom>
              <a:blipFill rotWithShape="1">
                <a:blip r:embed="rId2"/>
                <a:stretch>
                  <a:fillRect l="-1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1984</Words>
  <Application>WPS 演示</Application>
  <PresentationFormat>宽屏</PresentationFormat>
  <Paragraphs>97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微软雅黑</vt:lpstr>
      <vt:lpstr>宋体</vt:lpstr>
      <vt:lpstr>Cambria Math</vt:lpstr>
      <vt:lpstr>Times New Roman</vt:lpstr>
      <vt:lpstr>Times New Roman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2025-06-23T04:12:00Z</dcterms:created>
  <dcterms:modified xsi:type="dcterms:W3CDTF">2025-06-26T05:50:34Z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0DF41DDF863348ACBF067500A4E6D51D_12</vt:lpwstr>
  </property>
  <property fmtid="{D5CDD505-2E9C-101B-9397-08002B2CF9AE}" pid="3" name="KSOProductBuildVer">
    <vt:lpwstr>2052-12.1.0.21541</vt:lpwstr>
  </property>
</Properties>
</file>