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e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.xml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4" Type="http://schemas.openxmlformats.org/officeDocument/2006/relationships/notesSlide" Target="../notesSlides/notesSlide6.xml"/><Relationship Id="rId13" Type="http://schemas.openxmlformats.org/officeDocument/2006/relationships/slideLayout" Target="../slideLayouts/slideLayout5.xml"/><Relationship Id="rId12" Type="http://schemas.openxmlformats.org/officeDocument/2006/relationships/image" Target="../media/image16.png"/><Relationship Id="rId11" Type="http://schemas.openxmlformats.org/officeDocument/2006/relationships/image" Target="../media/image15.png"/><Relationship Id="rId10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11.jpeg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7_1#803bd2a91?vop=1&amp;pid=85accae4f&amp;color=0,0,0&amp;vtp=1&amp;bt=1&amp;bbb=1"/>
          <p:cNvSpPr/>
          <p:nvPr/>
        </p:nvSpPr>
        <p:spPr>
          <a:xfrm>
            <a:off x="896112" y="900000"/>
            <a:ext cx="10533888" cy="2133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小红、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小丽和小萍三人比赛踢毽子。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6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（1）小红踢的比小丽的2倍多6下。(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3200">
              <a:solidFill>
                <a:srgbClr val="000000"/>
              </a:solidFill>
            </a:endParaRPr>
          </a:p>
          <a:p>
            <a:pPr lvl="0" latinLnBrk="1">
              <a:lnSpc>
                <a:spcPts val="56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（2）小红踢的比小萍的1.5倍少12下。（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5" name="QB_3_BD.17_4#803bd2a91?sp=1&amp;vop=1&amp;pid=85accae4f&amp;color=0,0,0&amp;vtp=1&amp;bbb=1&amp;hb=1"/>
          <p:cNvSpPr/>
          <p:nvPr/>
        </p:nvSpPr>
        <p:spPr>
          <a:xfrm>
            <a:off x="896112" y="3217081"/>
            <a:ext cx="10533888" cy="2844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（3）小红踢了48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下。(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 latinLnBrk="1">
              <a:lnSpc>
                <a:spcPts val="56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请你选择以上信息中的两条提出一个数学问题，并用方程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6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解答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。（在所需要的信息后面画“√”）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 latinLnBrk="1">
              <a:lnSpc>
                <a:spcPts val="56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所提问题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：小丽踢了多少下？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18_1#803bd2a91.bracket?vop=1&amp;pid=85accae4f&amp;color=0,0,0&amp;vpa=3&amp;vtp=1&amp;bbb=1&amp;rh=37.8"/>
              <p:cNvSpPr/>
              <p:nvPr/>
            </p:nvSpPr>
            <p:spPr>
              <a:xfrm>
                <a:off x="7431849" y="1727405"/>
                <a:ext cx="473266" cy="4800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</m:rad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18_1#803bd2a91.bracket?vop=1&amp;pid=85accae4f&amp;color=0,0,0&amp;vpa=3&amp;vtp=1&amp;bbb=1&amp;rh=37.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1849" y="1727405"/>
                <a:ext cx="473266" cy="480060"/>
              </a:xfrm>
              <a:prstGeom prst="rect">
                <a:avLst/>
              </a:prstGeom>
              <a:blipFill rotWithShape="1">
                <a:blip r:embed="rId1"/>
                <a:stretch>
                  <a:fillRect l="-94" t="-43" b="-13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3_AN.19_1#803bd2a91.bracket?vop=1&amp;pid=85accae4f&amp;color=0,0,0&amp;vpa=4&amp;vtp=1&amp;bbb=1&amp;rh=37.8"/>
              <p:cNvSpPr/>
              <p:nvPr/>
            </p:nvSpPr>
            <p:spPr>
              <a:xfrm>
                <a:off x="4983924" y="3330081"/>
                <a:ext cx="473266" cy="4800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</m:rad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3_AN.19_1#803bd2a91.bracket?vop=1&amp;pid=85accae4f&amp;color=0,0,0&amp;vpa=4&amp;vtp=1&amp;bbb=1&amp;rh=37.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3924" y="3330081"/>
                <a:ext cx="473266" cy="480060"/>
              </a:xfrm>
              <a:prstGeom prst="rect">
                <a:avLst/>
              </a:prstGeom>
              <a:blipFill rotWithShape="1">
                <a:blip r:embed="rId1"/>
                <a:stretch>
                  <a:fillRect l="-94" t="-29" b="-13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AN.20_1#803bd2a91?vop=1&amp;pid=85accae4f&amp;color=0,0,0&amp;vtp=1&amp;bt=1&amp;bbb=1"/>
              <p:cNvSpPr/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解：设小丽踢了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下。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：小丽踢了21下。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AN.20_1#803bd2a91?vop=1&amp;pid=85accae4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S.21_1#803bd2a91?vop=1&amp;pid=85accae4f&amp;color=0,0,0&amp;vtp=1&amp;bbb=1"/>
          <p:cNvSpPr/>
          <p:nvPr/>
        </p:nvSpPr>
        <p:spPr>
          <a:xfrm>
            <a:off x="896112" y="3864781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（答案不唯一）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5accae4f.fixed?pid=084c66ba0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简易方程</a:t>
            </a:r>
            <a:endParaRPr lang="en-US" altLang="zh-CN" sz="4400" dirty="0"/>
          </a:p>
        </p:txBody>
      </p:sp>
      <p:sp>
        <p:nvSpPr>
          <p:cNvPr id="3" name="C_2_BD#85accae4f.fixed?pid=084c66ba0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阶段综合复习八</a:t>
            </a:r>
            <a:endParaRPr lang="en-US" altLang="zh-CN" sz="1400" dirty="0"/>
          </a:p>
        </p:txBody>
      </p:sp>
      <p:sp>
        <p:nvSpPr>
          <p:cNvPr id="4" name="C_2#85accae4f.fixed?pid=084c66ba0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aafa5a769?vop=1&amp;pid=85accae4f&amp;color=0,0,0&amp;vtp=1&amp;bt=1&amp;bbb=1&amp;hb=1"/>
          <p:cNvSpPr/>
          <p:nvPr/>
        </p:nvSpPr>
        <p:spPr>
          <a:xfrm>
            <a:off x="896112" y="900000"/>
            <a:ext cx="10533888" cy="1244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一条公路长600米，修路队计划5天修完，已经修了240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还剩多少米没修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3" name="QB_4_BD.2_1#e5d0da0f1?vop=1&amp;pid=aafa5a769&amp;color=0,0,0&amp;vtp=1&amp;bbb=1"/>
          <p:cNvSpPr/>
          <p:nvPr/>
        </p:nvSpPr>
        <p:spPr>
          <a:xfrm>
            <a:off x="896112" y="2201081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数量关系：</a:t>
            </a:r>
            <a:r>
              <a:rPr lang="en-US" altLang="zh-CN" sz="32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3_1#e5d0da0f1.blank?vop=1&amp;pid=aafa5a769&amp;color=0,0,0&amp;vpa=1&amp;vtp=1&amp;bbb=1"/>
              <p:cNvSpPr/>
              <p:nvPr/>
            </p:nvSpPr>
            <p:spPr>
              <a:xfrm>
                <a:off x="2940813" y="2206830"/>
                <a:ext cx="57975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已修路长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没修路长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公路全长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4_AN.3_1#e5d0da0f1.blank?vop=1&amp;pid=aafa5a769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0813" y="2206830"/>
                <a:ext cx="5797550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2" t="-40" r="2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4_BD.4_1#ec93281b0?vop=1&amp;pid=aafa5a769&amp;color=0,0,0&amp;vtp=1&amp;bbb=1"/>
          <p:cNvSpPr/>
          <p:nvPr/>
        </p:nvSpPr>
        <p:spPr>
          <a:xfrm>
            <a:off x="896112" y="2881293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列方程解答：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4_AN.5_1#ec93281b0?vop=1&amp;pid=aafa5a769&amp;color=0,0,0&amp;vtp=1&amp;bbb=1"/>
              <p:cNvSpPr/>
              <p:nvPr/>
            </p:nvSpPr>
            <p:spPr>
              <a:xfrm>
                <a:off x="896112" y="3561505"/>
                <a:ext cx="10533888" cy="2438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解：设还剩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米没修。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：还剩360米没修。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O_4_AN.5_1#ec93281b0?vop=1&amp;pid=aafa5a76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561505"/>
                <a:ext cx="10533888" cy="2438400"/>
              </a:xfrm>
              <a:prstGeom prst="rect">
                <a:avLst/>
              </a:prstGeom>
              <a:blipFill rotWithShape="1">
                <a:blip r:embed="rId2"/>
                <a:stretch>
                  <a:fillRect l="-1" t="-1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6_1#e57cb8e7b?htil=1&amp;vop=1&amp;pid=05e5cdbd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1728" y="909144"/>
            <a:ext cx="501091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6_2#e57cb8e7b?htil=1&amp;sp=1&amp;vop=1&amp;pid=05e5cdbd4&amp;color=0,0,0&amp;vtp=1&amp;bt=1&amp;bbb=1&amp;hb=1"/>
          <p:cNvSpPr/>
          <p:nvPr/>
        </p:nvSpPr>
        <p:spPr>
          <a:xfrm>
            <a:off x="896112" y="900000"/>
            <a:ext cx="5385816" cy="2171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）某时刻物体的影长是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其高度的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2.3倍，如图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，求物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体的高度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7_1#e57cb8e7b?htil=1&amp;vop=1&amp;pid=05e5cdbd4&amp;color=0,0,0&amp;vtp=1&amp;bbb=1"/>
              <p:cNvSpPr/>
              <p:nvPr/>
            </p:nvSpPr>
            <p:spPr>
              <a:xfrm>
                <a:off x="896112" y="3128181"/>
                <a:ext cx="5385816" cy="2844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解：设物体的高度是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米。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36.8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：物体的高度是16米。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AN.7_1#e57cb8e7b?htil=1&amp;vop=1&amp;pid=05e5cdbd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28181"/>
                <a:ext cx="5385816" cy="2844800"/>
              </a:xfrm>
              <a:prstGeom prst="rect">
                <a:avLst/>
              </a:prstGeom>
              <a:blipFill rotWithShape="1">
                <a:blip r:embed="rId2"/>
                <a:stretch>
                  <a:fillRect l="-2" t="-6" r="9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_1#2eaa280dd?vop=1&amp;pid=05e5cdbd4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（2）世界杯小组赛，一名球员进球破门时，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球速高达122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/时，比专业运动员骑自行车平均速度的3倍还多2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千米。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专业运动员骑自行车平均每小时行多少千米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9_1#2eaa280dd?vop=1&amp;pid=05e5cdbd4&amp;color=0,0,0&amp;vtp=1&amp;bbb=1"/>
              <p:cNvSpPr/>
              <p:nvPr/>
            </p:nvSpPr>
            <p:spPr>
              <a:xfrm>
                <a:off x="896112" y="3153581"/>
                <a:ext cx="10533888" cy="2844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解：设专业运动员骑自行车平均每小时行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千米。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：专业运动员骑自行车平均每小时行40千米。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9_1#2eaa280dd?vop=1&amp;pid=05e5cdbd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3581"/>
                <a:ext cx="10533888" cy="28448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10_1#c6a96f711?vop=1&amp;pid=85accae4f&amp;color=0,0,0&amp;vtp=1&amp;bt=1&amp;bbb=1&amp;hb=1"/>
              <p:cNvSpPr/>
              <p:nvPr/>
            </p:nvSpPr>
            <p:spPr>
              <a:xfrm>
                <a:off x="896112" y="62187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珠穆朗玛峰高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𝟖𝟖𝟒𝟖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，比黄山主峰莲花峰高度的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4倍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还多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𝟏𝟑𝟖𝟗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。黄山主峰莲花峰高多少米？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四位同学的列式如下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10_1#c6a96f711?vop=1&amp;pid=85accae4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62187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1133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3_BD.10_3#c6a96f711?vop=1&amp;pid=85accae4f&amp;color=0,0,0&amp;vtp=1&amp;bbb=1"/>
              <p:cNvSpPr/>
              <p:nvPr/>
            </p:nvSpPr>
            <p:spPr>
              <a:xfrm>
                <a:off x="896112" y="3099704"/>
                <a:ext cx="10533888" cy="977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7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806190" algn="l"/>
                  </a:tabLst>
                  <a:defRPr/>
                </a:pPr>
                <a:r>
                  <a:rPr lang="en-US" altLang="zh-CN" sz="43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</a:t>
                </a:r>
                <a:r>
                  <a:rPr lang="en-US" altLang="zh-CN" sz="32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乐乐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3200" b="1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𝟖𝟖𝟒𝟖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𝟏𝟑𝟖𝟗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3_BD.10_3#c6a96f711?vop=1&amp;pid=85accae4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099704"/>
                <a:ext cx="10533888" cy="977900"/>
              </a:xfrm>
              <a:prstGeom prst="rect">
                <a:avLst/>
              </a:prstGeom>
              <a:blipFill rotWithShape="1">
                <a:blip r:embed="rId2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10_1#c6a96f711?vop=1&amp;pid=85accae4f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240" y="3358515"/>
            <a:ext cx="676910" cy="68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BD.10_2#c6a96f711?vop=1&amp;pid=85accae4f&amp;color=0,0,0&amp;vtp=1&amp;bbb=1"/>
              <p:cNvSpPr/>
              <p:nvPr/>
            </p:nvSpPr>
            <p:spPr>
              <a:xfrm>
                <a:off x="896112" y="2427683"/>
                <a:ext cx="10533888" cy="990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7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806190" algn="l"/>
                  </a:tabLst>
                  <a:defRPr/>
                </a:pPr>
                <a:r>
                  <a:rPr lang="en-US" altLang="zh-CN" sz="44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欢欢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3200" b="1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𝟖𝟖𝟒𝟖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𝟏𝟑𝟖𝟗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BD.10_2#c6a96f711?vop=1&amp;pid=85accae4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7683"/>
                <a:ext cx="10533888" cy="990600"/>
              </a:xfrm>
              <a:prstGeom prst="rect">
                <a:avLst/>
              </a:prstGeom>
              <a:blipFill rotWithShape="1">
                <a:blip r:embed="rId4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3_BD.10_4#c6a96f711?vop=1&amp;pid=85accae4f&amp;color=0,0,0&amp;mp=1&amp;vtp=1&amp;bt=1&amp;bbb=1"/>
              <p:cNvSpPr/>
              <p:nvPr>
                <p:custDataLst>
                  <p:tags r:id="rId5"/>
                </p:custDataLst>
              </p:nvPr>
            </p:nvSpPr>
            <p:spPr>
              <a:xfrm>
                <a:off x="1072515" y="3590925"/>
                <a:ext cx="10290810" cy="977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marL="0" marR="0" lvl="0" indent="0" defTabSz="914400" eaLnBrk="1" fontAlgn="auto" latinLnBrk="1" hangingPunct="1">
                  <a:lnSpc>
                    <a:spcPts val="7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806190" algn="l"/>
                  </a:tabLst>
                  <a:defRPr/>
                </a:pPr>
                <a:r>
                  <a:rPr lang="en-US" altLang="zh-CN" sz="43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</a:t>
                </a:r>
                <a:r>
                  <a:rPr lang="en-US" altLang="zh-CN" sz="32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聪聪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3200" b="1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解：设黄山主峰莲花峰高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O_3_BD.10_4#c6a96f711?vop=1&amp;pid=85accae4f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6"/>
                </p:custDataLst>
              </p:nvPr>
            </p:nvSpPr>
            <p:spPr>
              <a:xfrm>
                <a:off x="1072515" y="3590925"/>
                <a:ext cx="10290810" cy="97790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O_3_BD.10_5#c6a96f711?vop=1&amp;pid=85accae4f&amp;color=0,0,0&amp;mp=1&amp;vtp=1&amp;bbb=1"/>
              <p:cNvSpPr/>
              <p:nvPr/>
            </p:nvSpPr>
            <p:spPr>
              <a:xfrm>
                <a:off x="1752600" y="4387850"/>
                <a:ext cx="9619615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marL="0" marR="0" lvl="0" indent="0" algn="l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806190" algn="l"/>
                  </a:tabLst>
                  <a:defRPr/>
                </a:pPr>
                <a:r>
                  <a:rPr lang="en-US" altLang="zh-CN" sz="3200" b="1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𝟏𝟑𝟖𝟗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𝟖𝟖𝟒𝟖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10" name="QO_3_BD.10_5#c6a96f711?vop=1&amp;pid=85accae4f&amp;color=0,0,0&amp;mp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4387850"/>
                <a:ext cx="9619615" cy="72390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O_3_BD.10_6#c6a96f711?vop=1&amp;pid=85accae4f&amp;color=0,0,0&amp;mp=1&amp;vtp=1&amp;bbb=1"/>
              <p:cNvSpPr/>
              <p:nvPr>
                <p:custDataLst>
                  <p:tags r:id="rId9"/>
                </p:custDataLst>
              </p:nvPr>
            </p:nvSpPr>
            <p:spPr>
              <a:xfrm>
                <a:off x="1036320" y="4817745"/>
                <a:ext cx="10403205" cy="927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marL="0" marR="0" lvl="0" indent="0" defTabSz="914400" eaLnBrk="1" fontAlgn="auto" latinLnBrk="1" hangingPunct="1">
                  <a:lnSpc>
                    <a:spcPts val="7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806190" algn="l"/>
                  </a:tabLst>
                  <a:defRPr/>
                </a:pPr>
                <a:r>
                  <a:rPr lang="en-US" altLang="zh-CN" sz="415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</a:t>
                </a:r>
                <a:r>
                  <a:rPr lang="en-US" altLang="zh-CN" sz="32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明明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3200" b="1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解：设黄山主峰莲花峰高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O_3_BD.10_6#c6a96f711?vop=1&amp;pid=85accae4f&amp;color=0,0,0&amp;mp=1&amp;vtp=1&amp;bbb=1"/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10"/>
                </p:custDataLst>
              </p:nvPr>
            </p:nvSpPr>
            <p:spPr>
              <a:xfrm>
                <a:off x="1036320" y="4817745"/>
                <a:ext cx="10403205" cy="92710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O_3_BD.10_7#c6a96f711?vop=1&amp;pid=85accae4f&amp;color=0,0,0&amp;mp=1&amp;vtp=1&amp;bbb=1"/>
              <p:cNvSpPr/>
              <p:nvPr/>
            </p:nvSpPr>
            <p:spPr>
              <a:xfrm>
                <a:off x="1686687" y="5548060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806190" algn="l"/>
                  </a:tabLst>
                  <a:defRPr/>
                </a:pPr>
                <a:r>
                  <a:rPr lang="en-US" altLang="zh-CN" sz="3200" b="1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𝟖𝟖𝟒𝟖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𝟏𝟑𝟖𝟗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12" name="QO_3_BD.10_7#c6a96f711?vop=1&amp;pid=85accae4f&amp;color=0,0,0&amp;mp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6687" y="5548060"/>
                <a:ext cx="10533888" cy="723900"/>
              </a:xfrm>
              <a:prstGeom prst="rect">
                <a:avLst/>
              </a:prstGeom>
              <a:blipFill rotWithShape="1">
                <a:blip r:embed="rId12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QO_3_BD.10_1#c6a96f711?vop=1&amp;pid=85accae4f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8255" y="5111750"/>
            <a:ext cx="676910" cy="68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4" name="QO_3_BD.10_1#c6a96f711?vop=1&amp;pid=85accae4f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8255" y="3990340"/>
            <a:ext cx="676910" cy="68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5" name="QO_3_BD.10_1#c6a96f711?vop=1&amp;pid=85accae4f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8255" y="2735580"/>
            <a:ext cx="676910" cy="68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0_3#c6a96f711?vop=1&amp;pid=85accae4f&amp;color=0,0,0&amp;mp=1&amp;tib=255,255,255&amp;iip=3&amp;vtp=1" descr="preencoded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3758" y="3859530"/>
            <a:ext cx="864355" cy="87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O_3_BD.10_5#c6a96f711?vop=1&amp;pid=85accae4f&amp;color=0,0,0&amp;mp=1&amp;tib=255,255,255&amp;iip=4&amp;vtp=1" descr="preencoded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5207" y="3859545"/>
            <a:ext cx="823334" cy="83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T_4_AN.12_1#ef78b8db8.bracket?vop=1&amp;pid=c6a96f711&amp;color=0,0,0&amp;vpa=2&amp;vtp=1&amp;bbb=1"/>
          <p:cNvSpPr/>
          <p:nvPr>
            <p:custDataLst>
              <p:tags r:id="rId4"/>
            </p:custDataLst>
          </p:nvPr>
        </p:nvSpPr>
        <p:spPr>
          <a:xfrm>
            <a:off x="5217955" y="4057808"/>
            <a:ext cx="452622" cy="4765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√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9" name="QT_4_AN.12_1#ef78b8db8.bracket?vop=1&amp;pid=c6a96f711&amp;color=0,0,0&amp;vpa=2&amp;vtp=1&amp;bbb=1"/>
          <p:cNvSpPr/>
          <p:nvPr>
            <p:custDataLst>
              <p:tags r:id="rId5"/>
            </p:custDataLst>
          </p:nvPr>
        </p:nvSpPr>
        <p:spPr>
          <a:xfrm>
            <a:off x="3959627" y="4057816"/>
            <a:ext cx="533023" cy="4765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√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0" name="QT_4_BD.11_1#ef78b8db8?vop=1&amp;pid=c6a96f711&amp;color=0,0,0&amp;vtp=1&amp;bt=1&amp;bbb=1&amp;hb=1"/>
          <p:cNvSpPr/>
          <p:nvPr/>
        </p:nvSpPr>
        <p:spPr>
          <a:xfrm>
            <a:off x="829437" y="874522"/>
            <a:ext cx="10533888" cy="22860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l" latinLnBrk="1">
              <a:lnSpc>
                <a:spcPts val="9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（1）请判断四位同学的解法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，对的在</a:t>
            </a:r>
            <a:r>
              <a:rPr lang="en-US" altLang="zh-CN" sz="500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里画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“√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”，错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9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的在</a:t>
            </a:r>
            <a:r>
              <a:rPr lang="en-US" altLang="zh-CN" sz="500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里画“×”。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11" name="QT_4_BD.11_1#ef78b8db8?vop=1&amp;pid=c6a96f711&amp;color=0,0,0&amp;tib=255,255,255&amp;iip=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5041" y="874522"/>
            <a:ext cx="1133856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2" name="QT_4_BD.11_1#ef78b8db8?vop=1&amp;pid=c6a96f711&amp;color=0,0,0&amp;tib=255,255,255&amp;iip=6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0016" y="2017522"/>
            <a:ext cx="1133856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6" name="QO_3_BD.10_5#c6a96f711?vop=1&amp;pid=85accae4f&amp;color=0,0,0&amp;mp=1&amp;tib=255,255,255&amp;iip=4&amp;vtp=1" descr="preencoded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2502" y="3860180"/>
            <a:ext cx="823334" cy="83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7" name="QO_3_BD.10_5#c6a96f711?vop=1&amp;pid=85accae4f&amp;color=0,0,0&amp;mp=1&amp;tib=255,255,255&amp;iip=4&amp;vtp=1" descr="preencoded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0432" y="3860815"/>
            <a:ext cx="823334" cy="83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8" name="QT_4_AN.12_1#ef78b8db8.bracket?vop=1&amp;pid=c6a96f711&amp;color=0,0,0&amp;vpa=2&amp;vtp=1&amp;bbb=1"/>
          <p:cNvSpPr/>
          <p:nvPr>
            <p:custDataLst>
              <p:tags r:id="rId8"/>
            </p:custDataLst>
          </p:nvPr>
        </p:nvSpPr>
        <p:spPr>
          <a:xfrm>
            <a:off x="6395487" y="4058451"/>
            <a:ext cx="533023" cy="476576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√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9" name="QT_4_AN.12_1#ef78b8db8.bracket?vop=1&amp;pid=c6a96f711&amp;color=0,0,0&amp;vpa=2&amp;vtp=1&amp;bbb=1"/>
          <p:cNvSpPr/>
          <p:nvPr>
            <p:custDataLst>
              <p:tags r:id="rId9"/>
            </p:custDataLst>
          </p:nvPr>
        </p:nvSpPr>
        <p:spPr>
          <a:xfrm>
            <a:off x="2783607" y="4059086"/>
            <a:ext cx="533023" cy="476576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4000"/>
              </a:lnSpc>
            </a:pPr>
            <a:r>
              <a:rPr lang="zh-CN" altLang="en-US" sz="3200" dirty="0">
                <a:solidFill>
                  <a:srgbClr val="FF0000"/>
                </a:solidFill>
              </a:rPr>
              <a:t>×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  <p:bldP spid="9" grpId="0" animBg="1" build="p"/>
      <p:bldP spid="18" grpId="0" animBg="1" build="p"/>
      <p:bldP spid="19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O_4_BD.13_1#9fa7259a9?vop=1&amp;pid=c6a96f711&amp;color=0,0,0&amp;vtp=1&amp;bbb=1"/>
          <p:cNvSpPr/>
          <p:nvPr/>
        </p:nvSpPr>
        <p:spPr>
          <a:xfrm>
            <a:off x="828802" y="1231900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（2）你喜欢谁的解法？说一说他的解题思路。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4_AN.14_1#9fa7259a9?vop=1&amp;pid=c6a96f711&amp;color=0,0,0&amp;vtp=1&amp;bbb=1&amp;hb=1"/>
              <p:cNvSpPr/>
              <p:nvPr/>
            </p:nvSpPr>
            <p:spPr>
              <a:xfrm>
                <a:off x="828802" y="1935763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答案不唯一，如：喜欢聪聪的解法，他是根据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“黄山主峰莲</a:t>
                </a:r>
                <a:endParaRPr lang="en-US" altLang="zh-CN" sz="3200" b="1" i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花峰的高度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𝟏𝟑𝟖𝟗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珠穆朗玛峰的高度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”设未知数</a:t>
                </a:r>
                <a:endParaRPr lang="en-US" altLang="zh-CN" sz="3200" b="1" i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列方程解答的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QO_4_AN.14_1#9fa7259a9?vop=1&amp;pid=c6a96f71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802" y="1935763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1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5_1#77aa4715a?vop=1&amp;pid=c6a96f711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（3）请你选择一种正确的解题方法，并把它补充完整。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16_1#77aa4715a?vop=1&amp;pid=c6a96f711&amp;color=0,0,0&amp;vtp=1&amp;bbb=1"/>
              <p:cNvSpPr/>
              <p:nvPr/>
            </p:nvSpPr>
            <p:spPr>
              <a:xfrm>
                <a:off x="896112" y="1603927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答案不唯一，如：选择聪聪。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𝟏𝟑𝟖𝟗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𝟖𝟖𝟒𝟖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𝟏𝟖𝟔𝟒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：黄山主峰莲花峰高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𝟏𝟖𝟔𝟒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16_1#77aa4715a?vop=1&amp;pid=c6a96f71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19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ags/tag1.xml><?xml version="1.0" encoding="utf-8"?>
<p:tagLst xmlns:p="http://schemas.openxmlformats.org/presentationml/2006/main">
  <p:tag name="KSO_WM_DIAGRAM_VIRTUALLY_FRAME" val="{&quot;height&quot;:201.3600787401575,&quot;left&quot;:70.56,&quot;top&quot;:70.2,&quot;width&quot;:829.4399999999999}"/>
</p:tagLst>
</file>

<file path=ppt/tags/tag10.xml><?xml version="1.0" encoding="utf-8"?>
<p:tagLst xmlns:p="http://schemas.openxmlformats.org/presentationml/2006/main">
  <p:tag name="KSO_WM_DIAGRAM_VIRTUALLY_FRAME" val="{&quot;height&quot;:185.71007874015748,&quot;left&quot;:37.709999999999994,&quot;top&quot;:214.9,&quot;width&quot;:106.29}"/>
</p:tagLst>
</file>

<file path=ppt/tags/tag11.xml><?xml version="1.0" encoding="utf-8"?>
<p:tagLst xmlns:p="http://schemas.openxmlformats.org/presentationml/2006/main">
  <p:tag name="KSO_WM_DIAGRAM_VIRTUALLY_FRAME" val="{&quot;height&quot;:185.71007874015748,&quot;left&quot;:37.709999999999994,&quot;top&quot;:214.9,&quot;width&quot;:106.29}"/>
</p:tagLst>
</file>

<file path=ppt/tags/tag12.xml><?xml version="1.0" encoding="utf-8"?>
<p:tagLst xmlns:p="http://schemas.openxmlformats.org/presentationml/2006/main">
  <p:tag name="KSO_WM_DIAGRAM_VIRTUALLY_FRAME" val="{&quot;height&quot;:185.71007874015748,&quot;left&quot;:37.709999999999994,&quot;top&quot;:214.9,&quot;width&quot;:106.29}"/>
</p:tagLst>
</file>

<file path=ppt/tags/tag2.xml><?xml version="1.0" encoding="utf-8"?>
<p:tagLst xmlns:p="http://schemas.openxmlformats.org/presentationml/2006/main">
  <p:tag name="KSO_WM_DIAGRAM_VIRTUALLY_FRAME" val="{&quot;height&quot;:201.3600787401575,&quot;left&quot;:70.56,&quot;top&quot;:70.2,&quot;width&quot;:829.4399999999999}"/>
</p:tagLst>
</file>

<file path=ppt/tags/tag3.xml><?xml version="1.0" encoding="utf-8"?>
<p:tagLst xmlns:p="http://schemas.openxmlformats.org/presentationml/2006/main">
  <p:tag name="KSO_WM_DIAGRAM_VIRTUALLY_FRAME" val="{&quot;height&quot;:201.3600787401575,&quot;left&quot;:70.56,&quot;top&quot;:70.2,&quot;width&quot;:829.4399999999999}"/>
</p:tagLst>
</file>

<file path=ppt/tags/tag4.xml><?xml version="1.0" encoding="utf-8"?>
<p:tagLst xmlns:p="http://schemas.openxmlformats.org/presentationml/2006/main">
  <p:tag name="KSO_WM_DIAGRAM_VIRTUALLY_FRAME" val="{&quot;height&quot;:201.3600787401575,&quot;left&quot;:70.56,&quot;top&quot;:70.2,&quot;width&quot;:829.4399999999999}"/>
</p:tagLst>
</file>

<file path=ppt/tags/tag5.xml><?xml version="1.0" encoding="utf-8"?>
<p:tagLst xmlns:p="http://schemas.openxmlformats.org/presentationml/2006/main">
  <p:tag name="KSO_WM_DIAGRAM_VIRTUALLY_FRAME" val="{&quot;height&quot;:185.71007874015748,&quot;left&quot;:37.709999999999994,&quot;top&quot;:214.9,&quot;width&quot;:106.29}"/>
</p:tagLst>
</file>

<file path=ppt/tags/tag6.xml><?xml version="1.0" encoding="utf-8"?>
<p:tagLst xmlns:p="http://schemas.openxmlformats.org/presentationml/2006/main">
  <p:tag name="KSO_WM_DIAGRAM_VIRTUALLY_FRAME" val="{&quot;height&quot;:185.71007874015748,&quot;left&quot;:37.709999999999994,&quot;top&quot;:214.9,&quot;width&quot;:106.29}"/>
</p:tagLst>
</file>

<file path=ppt/tags/tag7.xml><?xml version="1.0" encoding="utf-8"?>
<p:tagLst xmlns:p="http://schemas.openxmlformats.org/presentationml/2006/main">
  <p:tag name="KSO_WM_DIAGRAM_VIRTUALLY_FRAME" val="{&quot;height&quot;:185.71007874015748,&quot;left&quot;:37.709999999999994,&quot;top&quot;:214.9,&quot;width&quot;:106.29}"/>
</p:tagLst>
</file>

<file path=ppt/tags/tag8.xml><?xml version="1.0" encoding="utf-8"?>
<p:tagLst xmlns:p="http://schemas.openxmlformats.org/presentationml/2006/main">
  <p:tag name="KSO_WM_DIAGRAM_VIRTUALLY_FRAME" val="{&quot;height&quot;:185.71007874015748,&quot;left&quot;:37.709999999999994,&quot;top&quot;:214.9,&quot;width&quot;:106.29}"/>
</p:tagLst>
</file>

<file path=ppt/tags/tag9.xml><?xml version="1.0" encoding="utf-8"?>
<p:tagLst xmlns:p="http://schemas.openxmlformats.org/presentationml/2006/main">
  <p:tag name="KSO_WM_DIAGRAM_VIRTUALLY_FRAME" val="{&quot;height&quot;:185.71007874015748,&quot;left&quot;:37.709999999999994,&quot;top&quot;:214.9,&quot;width&quot;:106.29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1278</Words>
  <Application>WPS 演示</Application>
  <PresentationFormat>宽屏</PresentationFormat>
  <Paragraphs>98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楷体</vt:lpstr>
      <vt:lpstr>Cambria Math</vt:lpstr>
      <vt:lpstr>Calibri</vt:lpstr>
      <vt:lpstr>Arial Unicode MS</vt:lpstr>
      <vt:lpstr>等线</vt:lpstr>
      <vt:lpstr>黑体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4</cp:revision>
  <dcterms:created xsi:type="dcterms:W3CDTF">2025-06-23T03:30:00Z</dcterms:created>
  <dcterms:modified xsi:type="dcterms:W3CDTF">2025-06-26T06:32:19Z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98AE2BEA97754B5D8DBF2D0BD3015A59_12</vt:lpwstr>
  </property>
  <property fmtid="{D5CDD505-2E9C-101B-9397-08002B2CF9AE}" pid="3" name="KSOProductBuildVer">
    <vt:lpwstr>2052-12.1.0.21541</vt:lpwstr>
  </property>
</Properties>
</file>