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9.png"/><Relationship Id="rId1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1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0_1#e08cba618?vop=1&amp;pid=7502c69a6&amp;color=0,0,0&amp;vtp=1&amp;bt=1&amp;bbb=1"/>
          <p:cNvSpPr/>
          <p:nvPr/>
        </p:nvSpPr>
        <p:spPr>
          <a:xfrm>
            <a:off x="896112" y="900000"/>
            <a:ext cx="10533888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102室本次的电表读数是多少？（列方程解答）</a:t>
            </a:r>
            <a:endParaRPr lang="en-US" altLang="zh-CN" sz="3200" dirty="0"/>
          </a:p>
        </p:txBody>
      </p:sp>
      <p:pic>
        <p:nvPicPr>
          <p:cNvPr id="3" name="QO_3_BD.20_2#e08cba618?vop=1&amp;pid=7502c69a6&amp;color=0,0,0&amp;tib=255,255,255&amp;vip=8#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1631773"/>
            <a:ext cx="900684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WB.21_1#e08cba618.white_block?vop=1&amp;pid=7502c69a6&amp;color=0,0,0&amp;vpa=8&amp;vtp=1"/>
          <p:cNvSpPr/>
          <p:nvPr/>
        </p:nvSpPr>
        <p:spPr>
          <a:xfrm>
            <a:off x="4325112" y="3094813"/>
            <a:ext cx="1106424" cy="27432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22_1#e08cba618?vop=1&amp;pid=7502c69a6&amp;color=0,0,0&amp;vtp=1&amp;bbb=1"/>
              <p:cNvSpPr/>
              <p:nvPr/>
            </p:nvSpPr>
            <p:spPr>
              <a:xfrm>
                <a:off x="896112" y="3676473"/>
                <a:ext cx="10533888" cy="2336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解：设102室本次的电表读数是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千瓦时。</a:t>
                </a:r>
                <a:endParaRPr lang="en-US" altLang="zh-CN" sz="32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𝟒𝟏𝟎𝟓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𝟒𝟏𝟖𝟓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：102室本次的电表读数是4185千瓦时。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3_AN.22_1#e08cba618?vop=1&amp;pid=7502c69a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76473"/>
                <a:ext cx="10533888" cy="2336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3_1#5b414acee?vop=1&amp;pid=7502c69a6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母题3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两列火车从相距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的两地同时相向开出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甲车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每小时行驶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，乙车每小时行驶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经过几个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小时两车相遇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？（教材P80练习十七第9题）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3_1#5b414acee?vop=1&amp;pid=7502c69a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24_1#5b414acee?vop=1&amp;pid=7502c69a6&amp;color=0,0,0&amp;vtp=1&amp;bbb=1"/>
              <p:cNvSpPr/>
              <p:nvPr/>
            </p:nvSpPr>
            <p:spPr>
              <a:xfrm>
                <a:off x="896112" y="3153581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解：设经过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个小时两车相遇。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：经过1.5个小时两车相遇。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24_1#5b414acee?vop=1&amp;pid=7502c69a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3581"/>
                <a:ext cx="10533888" cy="28448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5_1#55e20b4ed?vop=1&amp;pid=7502c69a6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甲、乙两车分别从A、B两地同时出发，相向而行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5小时相遇。乙车平均每小时行多少千米？（列方程解答）</a:t>
            </a:r>
            <a:endParaRPr lang="en-US" altLang="zh-CN" sz="3200" spc="-50" dirty="0"/>
          </a:p>
        </p:txBody>
      </p:sp>
      <p:pic>
        <p:nvPicPr>
          <p:cNvPr id="3" name="QO_3_BD.25_2#55e20b4ed?vop=1&amp;pid=7502c69a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1176" y="2495628"/>
            <a:ext cx="723290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6_1#55e20b4ed?vop=1&amp;pid=7502c69a6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解：设乙车平均每小时行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：乙车平均每小时行50千米。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26_1#55e20b4ed?vop=1&amp;pid=7502c69a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7_1#b8e577e39?vop=1&amp;pid=7502c69a6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母题4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甲、乙两艘轮船同时从A地出发开往B地。经过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时后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，甲船落后乙船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。甲船每小时行驶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乙船每小时行驶多少千米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？（教材P80练习十七第11题）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7_1#b8e577e39?vop=1&amp;pid=7502c69a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98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7_2#b8e577e39?vop=1&amp;pid=7502c69a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336" y="3232228"/>
            <a:ext cx="694944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8_1#b8e577e39?vop=1&amp;pid=7502c69a6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解：设乙船每小时行驶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：乙船每小时行驶35.7千米。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28_1#b8e577e39?vop=1&amp;pid=7502c69a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9_1#a3f3e7b6e?vop=1&amp;pid=7502c69a6&amp;color=0,0,0&amp;vtp=1&amp;bt=1&amp;bbb=1&amp;hb=1"/>
              <p:cNvSpPr/>
              <p:nvPr/>
            </p:nvSpPr>
            <p:spPr>
              <a:xfrm>
                <a:off x="896112" y="900000"/>
                <a:ext cx="1053388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某公园的环形步道周长约为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爸爸和全全从步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道某处同时出发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，背向而行，全全每小时行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爸爸每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，经过几小时后两人第二次相距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列方程解答）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9_1#a3f3e7b6e?vop=1&amp;pid=7502c69a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5400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r="-72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30_1#a3f3e7b6e?vop=1&amp;pid=7502c69a6&amp;color=0,0,0&amp;vtp=1&amp;bbb=1"/>
              <p:cNvSpPr/>
              <p:nvPr/>
            </p:nvSpPr>
            <p:spPr>
              <a:xfrm>
                <a:off x="896112" y="3509181"/>
                <a:ext cx="10533888" cy="248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解：设经过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小时后两人第二次相距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：经过2小时后两人第二次相距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30_1#a3f3e7b6e?vop=1&amp;pid=7502c69a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09181"/>
                <a:ext cx="10533888" cy="2489200"/>
              </a:xfrm>
              <a:prstGeom prst="rect">
                <a:avLst/>
              </a:prstGeom>
              <a:blipFill rotWithShape="1">
                <a:blip r:embed="rId2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_BD#e2db7b25e?pid=d2f582879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3136392" cy="530352"/>
          </a:xfrm>
          <a:prstGeom prst="rect">
            <a:avLst/>
          </a:prstGeom>
        </p:spPr>
      </p:pic>
      <p:pic>
        <p:nvPicPr>
          <p:cNvPr id="3" name="QO_3_BD.31_1#6e4abbe84?htil=1&amp;vop=1&amp;pid=e2db7b25e&amp;color=0,0,0&amp;tib=255,255,255&amp;vtp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5702" y="1571244"/>
            <a:ext cx="2770632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31_2#6e4abbe84?htil=1&amp;vop=1&amp;pid=e2db7b25e&amp;color=0,0,0&amp;vtp=1&amp;bbb=1&amp;hb=1&amp;hs=1"/>
              <p:cNvSpPr/>
              <p:nvPr/>
            </p:nvSpPr>
            <p:spPr>
              <a:xfrm>
                <a:off x="896112" y="1562100"/>
                <a:ext cx="7635240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图中大平行四边形的面积是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是上、下两边的中点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你能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求出图中小平行四边形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（涂色部分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？（教材P88练习十九第11题）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BD.31_2#6e4abbe84?htil=1&amp;vop=1&amp;pid=e2db7b25e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62100"/>
                <a:ext cx="7635240" cy="2946400"/>
              </a:xfrm>
              <a:prstGeom prst="rect">
                <a:avLst/>
              </a:prstGeom>
              <a:blipFill rotWithShape="1">
                <a:blip r:embed="rId3"/>
                <a:stretch>
                  <a:fillRect l="-2" r="-1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32_1#6e4abbe84?vop=1&amp;pid=e2db7b25e&amp;color=0,0,0&amp;vtp=1&amp;bbb=1&amp;hs=1"/>
              <p:cNvSpPr/>
              <p:nvPr/>
            </p:nvSpPr>
            <p:spPr>
              <a:xfrm>
                <a:off x="896112" y="456580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（平方厘米）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：图中小平行四边形（涂色部分）的面积是24平方厘米。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32_1#6e4abbe84?vop=1&amp;pid=e2db7b25e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65807"/>
                <a:ext cx="10533888" cy="1473200"/>
              </a:xfrm>
              <a:prstGeom prst="rect">
                <a:avLst/>
              </a:prstGeom>
              <a:blipFill rotWithShape="1">
                <a:blip r:embed="rId4"/>
                <a:stretch>
                  <a:fillRect l="-1" t="-11" r="-790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3_1#470428ba3?htil=2&amp;vop=1&amp;pid=e2db7b25e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1776" y="909144"/>
            <a:ext cx="4069080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33_2#470428ba3?htil=2&amp;vop=1&amp;pid=e2db7b25e&amp;color=0,0,0&amp;vtp=1&amp;bt=1&amp;bbb=1&amp;hb=1&amp;hs=1"/>
              <p:cNvSpPr/>
              <p:nvPr/>
            </p:nvSpPr>
            <p:spPr>
              <a:xfrm>
                <a:off x="896112" y="900000"/>
                <a:ext cx="6336792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zh-CN" altLang="en-US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面大平行四边形的面积是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四个点分别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、下两边平均分成三段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你能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求出图中小平行四边形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阴影部分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33_2#470428ba3?htil=2&amp;vop=1&amp;pid=e2db7b25e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336792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-487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4_1#470428ba3?vop=1&amp;pid=e2db7b25e&amp;color=0,0,0&amp;vtp=1&amp;bbb=1&amp;hs=1"/>
              <p:cNvSpPr/>
              <p:nvPr/>
            </p:nvSpPr>
            <p:spPr>
              <a:xfrm>
                <a:off x="896112" y="4580553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（平方厘米）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：图中小平行四边形（阴影部分）的面积为40平方厘米。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34_1#470428ba3?vop=1&amp;pid=e2db7b25e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80553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21" r="-790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5_1#5aa061d22?htil=3&amp;vop=1&amp;pid=e2db7b25e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2848" y="909144"/>
            <a:ext cx="5138928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35_2#5aa061d22?htil=3&amp;vop=1&amp;pid=e2db7b25e&amp;color=0,0,0&amp;vtp=1&amp;bt=1&amp;bbb=1&amp;hb=1&amp;hs=1"/>
              <p:cNvSpPr/>
              <p:nvPr/>
            </p:nvSpPr>
            <p:spPr>
              <a:xfrm>
                <a:off x="896112" y="900000"/>
                <a:ext cx="5266944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图中的平行四边形被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分成两个三角形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它们的面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积都是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𝟐𝟕𝟎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，求平行四边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35_2#5aa061d22?htil=3&amp;vop=1&amp;pid=e2db7b25e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5266944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6_1#5aa061d22?vop=1&amp;pid=e2db7b25e&amp;color=0,0,0&amp;vtp=1&amp;bbb=1"/>
              <p:cNvSpPr/>
              <p:nvPr/>
            </p:nvSpPr>
            <p:spPr>
              <a:xfrm>
                <a:off x="896112" y="3825093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 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：平行四边形的周长是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36_1#5aa061d22?vop=1&amp;pid=e2db7b25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25093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22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3_BD.35_2#5aa061d22?htil=3&amp;vop=1&amp;pid=e2db7b25e&amp;color=0,0,0&amp;vtp=1&amp;bt=1&amp;bbb=1&amp;hb=1&amp;hs=1"/>
          <p:cNvSpPr/>
          <p:nvPr/>
        </p:nvSpPr>
        <p:spPr>
          <a:xfrm>
            <a:off x="899991" y="3116594"/>
            <a:ext cx="10536017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形的周长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。（教材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P92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练习二十第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9题）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2f582879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d2f582879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教材典型母题变式练（二）</a:t>
            </a:r>
            <a:endParaRPr lang="en-US" altLang="zh-CN" sz="1400" dirty="0"/>
          </a:p>
        </p:txBody>
      </p:sp>
      <p:sp>
        <p:nvSpPr>
          <p:cNvPr id="4" name="C_1#d2f582879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7_1#011c56f62?htil=4&amp;vop=1&amp;pid=e2db7b25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6805" y="909144"/>
            <a:ext cx="4096512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37_2#011c56f62?htil=4&amp;vop=1&amp;pid=e2db7b25e&amp;color=0,0,0&amp;vtp=1&amp;bt=1&amp;bbb=1&amp;hb=1"/>
              <p:cNvSpPr/>
              <p:nvPr/>
            </p:nvSpPr>
            <p:spPr>
              <a:xfrm>
                <a:off x="896112" y="900000"/>
                <a:ext cx="6300216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图中的平行四边形被分成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两个三角形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，面积都是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𝟓𝟒𝟎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平行四边形的周长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37_2#011c56f62?htil=4&amp;vop=1&amp;pid=e2db7b25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300216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-142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8_1#011c56f62?htil=4&amp;vop=1&amp;pid=e2db7b25e&amp;color=0,0,0&amp;vtp=1&amp;bbb=1"/>
              <p:cNvSpPr/>
              <p:nvPr/>
            </p:nvSpPr>
            <p:spPr>
              <a:xfrm>
                <a:off x="896112" y="3128181"/>
                <a:ext cx="6300216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：平行四边形的周长是139.5米。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38_1#011c56f62?htil=4&amp;vop=1&amp;pid=e2db7b25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28181"/>
                <a:ext cx="6300216" cy="2895600"/>
              </a:xfrm>
              <a:prstGeom prst="rect">
                <a:avLst/>
              </a:prstGeom>
              <a:blipFill rotWithShape="1">
                <a:blip r:embed="rId3"/>
                <a:stretch>
                  <a:fillRect l="-2" t="-6" r="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9_1#7e117831f?htil=5&amp;vop=1&amp;pid=e2db7b25e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3336" y="909144"/>
            <a:ext cx="3008376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39_2#7e117831f?htil=5&amp;vop=1&amp;pid=e2db7b25e&amp;color=0,0,0&amp;vtp=1&amp;bt=1&amp;bbb=1&amp;hb=1&amp;hs=1"/>
              <p:cNvSpPr/>
              <p:nvPr/>
            </p:nvSpPr>
            <p:spPr>
              <a:xfrm>
                <a:off x="896112" y="900000"/>
                <a:ext cx="7388352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母题3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生活中圆木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钢管等经常像下图这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样堆放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这样就可以用下面的方法求总根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：（顶层根数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底层根数）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层数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计算图中圆木的总根数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。（教材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P96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练习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二十一第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8题）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39_2#7e117831f?htil=5&amp;vop=1&amp;pid=e2db7b25e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7388352" cy="36830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-387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40_1#7e117831f?vop=1&amp;pid=e2db7b25e&amp;color=0,0,0&amp;vtp=1&amp;bbb=1&amp;hs=1"/>
              <p:cNvSpPr/>
              <p:nvPr/>
            </p:nvSpPr>
            <p:spPr>
              <a:xfrm>
                <a:off x="896112" y="4594206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（根）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：图中圆木的总根数是20根。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40_1#7e117831f?vop=1&amp;pid=e2db7b25e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94206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4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1_1#fb45a40bb?htil=6&amp;vop=1&amp;pid=e2db7b25e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1928" y="909144"/>
            <a:ext cx="5138928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41_2#fb45a40bb?htil=6&amp;vop=1&amp;pid=e2db7b25e&amp;color=0,0,0&amp;vtp=1&amp;bt=1&amp;bbb=1&amp;hb=1&amp;hs=1"/>
          <p:cNvSpPr/>
          <p:nvPr/>
        </p:nvSpPr>
        <p:spPr>
          <a:xfrm>
            <a:off x="896112" y="900000"/>
            <a:ext cx="5266944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乐乐的爸爸在一家建筑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公司的仓库里工作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有一天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乐乐到仓库里找爸爸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42_1#fb45a40bb?vop=1&amp;pid=e2db7b25e&amp;color=0,0,0&amp;vtp=1&amp;bbb=1"/>
              <p:cNvSpPr/>
              <p:nvPr/>
            </p:nvSpPr>
            <p:spPr>
              <a:xfrm>
                <a:off x="896112" y="38772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（根）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：一共有185根。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42_1#fb45a40bb?vop=1&amp;pid=e2db7b25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7722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3_BD.41_2#fb45a40bb?htil=6&amp;vop=1&amp;pid=e2db7b25e&amp;color=0,0,0&amp;vtp=1&amp;bt=1&amp;bbb=1&amp;hb=1&amp;hs=1"/>
          <p:cNvSpPr/>
          <p:nvPr/>
        </p:nvSpPr>
        <p:spPr>
          <a:xfrm>
            <a:off x="899991" y="3166281"/>
            <a:ext cx="10536017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放着一大堆钢管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），你能帮乐乐算出一共有多少根吗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_BD#a2afee767?pid=d2f582879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4105656" cy="530352"/>
          </a:xfrm>
          <a:prstGeom prst="rect">
            <a:avLst/>
          </a:prstGeom>
        </p:spPr>
      </p:pic>
      <p:sp>
        <p:nvSpPr>
          <p:cNvPr id="3" name="QO_3_BD.43_1#f5dc9f83c?vop=1&amp;pid=a2afee767&amp;color=0,0,0&amp;vtp=1&amp;bbb=1&amp;hb=1"/>
          <p:cNvSpPr/>
          <p:nvPr/>
        </p:nvSpPr>
        <p:spPr>
          <a:xfrm>
            <a:off x="896112" y="15621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母题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围棋盘的最外层每边能放19枚棋子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最外层一共可以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摆放多少枚棋子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？（教材P108练习二十四第13题）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44_1#f5dc9f83c?vop=1&amp;pid=a2afee767&amp;color=0,0,0&amp;vtp=1&amp;bbb=1"/>
              <p:cNvSpPr/>
              <p:nvPr/>
            </p:nvSpPr>
            <p:spPr>
              <a:xfrm>
                <a:off x="896112" y="30963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（枚）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：最外层一共可以摆放72枚棋子。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44_1#f5dc9f83c?vop=1&amp;pid=a2afee76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96353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5_1#6f36a6521?htil=7&amp;vop=1&amp;pid=a2afee76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6545" y="2766060"/>
            <a:ext cx="3029585" cy="171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45_2#6f36a6521?htil=7&amp;vop=1&amp;pid=a2afee767&amp;color=0,0,0&amp;vtp=1&amp;bt=1&amp;bbb=1&amp;hb=1"/>
          <p:cNvSpPr/>
          <p:nvPr/>
        </p:nvSpPr>
        <p:spPr>
          <a:xfrm>
            <a:off x="896112" y="900000"/>
            <a:ext cx="6044184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如下图，最外层共有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枚棋子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一共有多少枚棋子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列式解答）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46_1#6f36a6521?htil=7&amp;vop=1&amp;pid=a2afee767&amp;color=0,0,0&amp;vtp=1&amp;bbb=1"/>
              <p:cNvSpPr/>
              <p:nvPr/>
            </p:nvSpPr>
            <p:spPr>
              <a:xfrm>
                <a:off x="896112" y="3166281"/>
                <a:ext cx="6044184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（枚）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（枚）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：一共有81枚棋子。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46_1#6f36a6521?htil=7&amp;vop=1&amp;pid=a2afee76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6044184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8" r="6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_BD#7502c69a6?pid=d2f582879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2496312" cy="530352"/>
          </a:xfrm>
          <a:prstGeom prst="rect">
            <a:avLst/>
          </a:prstGeom>
        </p:spPr>
      </p:pic>
      <p:sp>
        <p:nvSpPr>
          <p:cNvPr id="3" name="QO_3_BD.1_1#309bc2428?vop=1&amp;pid=7502c69a6&amp;color=0,0,0&amp;vtp=1&amp;bbb=1"/>
          <p:cNvSpPr/>
          <p:nvPr/>
        </p:nvSpPr>
        <p:spPr>
          <a:xfrm>
            <a:off x="896112" y="15621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母题1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（教材P61练习十三第10题）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4" name="QO_3#309bc2428?vop=1&amp;pid=7502c69a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8224" y="2336546"/>
            <a:ext cx="4178808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2_1#f555260c6?vop=1&amp;pid=309bc2428&amp;color=0,0,0&amp;vtp=1&amp;bbb=1"/>
              <p:cNvSpPr/>
              <p:nvPr/>
            </p:nvSpPr>
            <p:spPr>
              <a:xfrm>
                <a:off x="896112" y="3733546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（1）像这样摆下去，摆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个正方形需要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根小棒。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（2）用第（1）题中的式子计算摆21个正方形需要的小棒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根数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2_1#f555260c6?vop=1&amp;pid=309bc242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33546"/>
                <a:ext cx="10533888" cy="2209800"/>
              </a:xfrm>
              <a:prstGeom prst="rect">
                <a:avLst/>
              </a:prstGeom>
              <a:blipFill rotWithShape="1">
                <a:blip r:embed="rId3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_1#f555260c6.blank?vop=1&amp;pid=309bc2428&amp;color=0,0,0&amp;vpa=1&amp;vtp=1&amp;bbb=1"/>
              <p:cNvSpPr/>
              <p:nvPr/>
            </p:nvSpPr>
            <p:spPr>
              <a:xfrm>
                <a:off x="7990649" y="3836479"/>
                <a:ext cx="143948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3_1#f555260c6.blank?vop=1&amp;pid=309bc2428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0649" y="3836479"/>
                <a:ext cx="1439482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31" t="-87" r="26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5_1#f555260c6.blank?vop=1&amp;pid=309bc2428&amp;color=0,0,0&amp;vpa=2&amp;vtp=1&amp;bbb=1"/>
              <p:cNvSpPr/>
              <p:nvPr/>
            </p:nvSpPr>
            <p:spPr>
              <a:xfrm>
                <a:off x="2181987" y="5296154"/>
                <a:ext cx="7412038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B_4_AN.5_1#f555260c6.blank?vop=1&amp;pid=309bc2428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987" y="5296154"/>
                <a:ext cx="7412038" cy="533400"/>
              </a:xfrm>
              <a:prstGeom prst="rect">
                <a:avLst/>
              </a:prstGeom>
              <a:blipFill rotWithShape="1">
                <a:blip r:embed="rId5"/>
                <a:stretch>
                  <a:fillRect l="-2" t="-48" r="6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_1#bde781594?sp=1&amp;vop=1&amp;pid=7502c69a6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变式1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如下图这样用小棒拼搭六边形。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3#bde781594?vop=1&amp;pid=7502c69a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10497312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7_1#3e55e9dc1?vop=1&amp;pid=bde781594&amp;color=0,0,0&amp;vtp=1&amp;bbb=1&amp;hb=1"/>
              <p:cNvSpPr/>
              <p:nvPr/>
            </p:nvSpPr>
            <p:spPr>
              <a:xfrm>
                <a:off x="896112" y="2749374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（1）摆第一个图形需要6根小棒，摆第二个图形需要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小棒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摆第七个图形需要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根小棒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（2）摆第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个图形需要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根小棒，当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需要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根小棒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7_1#3e55e9dc1?vop=1&amp;pid=bde78159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749374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8_1#3e55e9dc1.bracket?vop=1&amp;pid=bde781594&amp;color=0,0,0&amp;vpa=3&amp;vtp=1&amp;bbb=1"/>
          <p:cNvSpPr/>
          <p:nvPr/>
        </p:nvSpPr>
        <p:spPr>
          <a:xfrm>
            <a:off x="5949124" y="3491054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10_1#3e55e9dc1.bracket?vop=1&amp;pid=bde781594&amp;color=0,0,0&amp;vpa=4&amp;vtp=1&amp;bbb=1"/>
              <p:cNvSpPr/>
              <p:nvPr/>
            </p:nvSpPr>
            <p:spPr>
              <a:xfrm>
                <a:off x="5274437" y="4393071"/>
                <a:ext cx="143948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10_1#3e55e9dc1.bracket?vop=1&amp;pid=bde781594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4437" y="4393071"/>
                <a:ext cx="143948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9" t="-28" r="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4_AN.11_1#3e55e9dc1.bracket?vop=1&amp;pid=bde781594&amp;color=0,0,0&amp;vpa=5&amp;vtp=1&amp;bbb=1"/>
          <p:cNvSpPr/>
          <p:nvPr/>
        </p:nvSpPr>
        <p:spPr>
          <a:xfrm>
            <a:off x="1869249" y="4964254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341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8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2_1#68fa509f9?vop=1&amp;pid=7502c69a6&amp;color=0,0,0&amp;vtp=1&amp;bt=1&amp;bbb=1&amp;hb=1"/>
          <p:cNvSpPr/>
          <p:nvPr/>
        </p:nvSpPr>
        <p:spPr>
          <a:xfrm>
            <a:off x="896112" y="900000"/>
            <a:ext cx="10533888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变式2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桃花村的村民在每年春耕开始前，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都要举行长桌宴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张长方形桌能坐6人，他们把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张这样的长方形桌拼在了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4_BD.13_1#2644cddc1?sp=1&amp;vop=1&amp;pid=68fa509f9&amp;color=0,0,0&amp;vtp=1&amp;bbb=1"/>
          <p:cNvSpPr/>
          <p:nvPr/>
        </p:nvSpPr>
        <p:spPr>
          <a:xfrm>
            <a:off x="896112" y="3102781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（1）填一填。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B_4_BD.13_2#2644cddc1?colgroup=3,2,3,5,8&amp;vop=1&amp;pid=68fa509f9&amp;color=0,0,0&amp;vtp=1&amp;bbb=1"/>
              <p:cNvGraphicFramePr>
                <a:graphicFrameLocks noGrp="1"/>
              </p:cNvGraphicFramePr>
              <p:nvPr/>
            </p:nvGraphicFramePr>
            <p:xfrm>
              <a:off x="896112" y="3845193"/>
              <a:ext cx="10479024" cy="2107122"/>
            </p:xfrm>
            <a:graphic>
              <a:graphicData uri="http://schemas.openxmlformats.org/drawingml/2006/table">
                <a:tbl>
                  <a:tblPr/>
                  <a:tblGrid>
                    <a:gridCol w="1673352"/>
                    <a:gridCol w="1225296"/>
                    <a:gridCol w="1746504"/>
                    <a:gridCol w="2386584"/>
                    <a:gridCol w="3447288"/>
                  </a:tblGrid>
                  <a:tr h="70262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3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35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022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桌子/张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022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人数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B_4_BD.13_2#2644cddc1?colgroup=3,2,3,5,8&amp;vop=1&amp;pid=68fa509f9&amp;color=0,0,0&amp;vtp=1&amp;bbb=1"/>
              <p:cNvGraphicFramePr>
                <a:graphicFrameLocks noGrp="1"/>
              </p:cNvGraphicFramePr>
              <p:nvPr/>
            </p:nvGraphicFramePr>
            <p:xfrm>
              <a:off x="896112" y="3845193"/>
              <a:ext cx="10479024" cy="2107122"/>
            </p:xfrm>
            <a:graphic>
              <a:graphicData uri="http://schemas.openxmlformats.org/drawingml/2006/table">
                <a:tbl>
                  <a:tblPr/>
                  <a:tblGrid>
                    <a:gridCol w="1673352"/>
                    <a:gridCol w="1225296"/>
                    <a:gridCol w="1746504"/>
                    <a:gridCol w="2386584"/>
                    <a:gridCol w="3447288"/>
                  </a:tblGrid>
                  <a:tr h="70262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3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335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01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桌子/张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7022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人数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QB_4_BD.13_3#2644cddc1.table_image?tii=1&amp;vop=1&amp;pid=68fa509f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3871895"/>
            <a:ext cx="932688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4_BD.13_4#2644cddc1.table_image?tii=2&amp;vop=1&amp;pid=68fa509f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9644" y="3913043"/>
            <a:ext cx="1316736" cy="56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4_BD.13_5#2644cddc1.table_image?tii=3&amp;vop=1&amp;pid=68fa509f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3580" y="3899327"/>
            <a:ext cx="1901952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B_4_BD.13_6#2644cddc1.table_image?tii=4&amp;vop=1&amp;pid=68fa509f9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2168" y="3867323"/>
            <a:ext cx="2898648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B_4_AN.14_1#2644cddc1.blank?vop=1&amp;pid=68fa509f9&amp;color=0,0,0&amp;vpa=6&amp;vtp=1&amp;bbb=1"/>
          <p:cNvSpPr/>
          <p:nvPr/>
        </p:nvSpPr>
        <p:spPr>
          <a:xfrm>
            <a:off x="6345618" y="5246354"/>
            <a:ext cx="70167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15_1#2644cddc1.blank?vop=1&amp;pid=68fa509f9&amp;color=0,0,0&amp;vpa=7&amp;vtp=1&amp;bbb=1"/>
              <p:cNvSpPr/>
              <p:nvPr/>
            </p:nvSpPr>
            <p:spPr>
              <a:xfrm>
                <a:off x="8938705" y="5389830"/>
                <a:ext cx="142836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15_1#2644cddc1.blank?vop=1&amp;pid=68fa509f9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8705" y="5389830"/>
                <a:ext cx="1428369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31" t="-115" r="4" b="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10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6_1#4a01eefb7?vop=1&amp;pid=68fa509f9&amp;color=0,0,0&amp;mp=1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时，能坐多少人？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6_1#4a01eefb7?vop=1&amp;pid=68fa509f9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7_1#4a01eefb7?vop=1&amp;pid=68fa509f9&amp;color=0,0,0&amp;vtp=1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：能坐402人。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17_1#4a01eefb7?vop=1&amp;pid=68fa509f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1#16bdb6084?vop=1&amp;pid=7502c69a6&amp;color=0,0,0&amp;vtp=1&amp;bt=1&amp;bbb=1"/>
          <p:cNvSpPr/>
          <p:nvPr/>
        </p:nvSpPr>
        <p:spPr>
          <a:xfrm>
            <a:off x="896112" y="900000"/>
            <a:ext cx="1102341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母题2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小朋友，你会看水表吗？（教材P75练习十六第11题）</a:t>
            </a:r>
            <a:endParaRPr lang="en-US" altLang="zh-CN" sz="3200" dirty="0"/>
          </a:p>
        </p:txBody>
      </p:sp>
      <p:graphicFrame>
        <p:nvGraphicFramePr>
          <p:cNvPr id="8" name="QO_3_BD.18_2#16bdb6084?colgroup=25&amp;vop=1&amp;pid=7502c69a6&amp;color=0,0,0&amp;vtp=1&amp;bbb=1&amp;hb=1"/>
          <p:cNvGraphicFramePr>
            <a:graphicFrameLocks noGrp="1"/>
          </p:cNvGraphicFramePr>
          <p:nvPr/>
        </p:nvGraphicFramePr>
        <p:xfrm>
          <a:off x="896112" y="1669874"/>
          <a:ext cx="10515600" cy="1331468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133146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水表上的读数表示水表安装以后的用水总吨数</a:t>
                      </a:r>
                      <a:r>
                        <a:rPr lang="en-US" altLang="zh-CN" sz="32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两次读数</a:t>
                      </a:r>
                      <a:endParaRPr lang="en-US" altLang="zh-CN" sz="3200" b="1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的差就是这段时间的用水吨数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3#16bdb6084?sp=1&amp;vop=1&amp;pid=7502c69a6&amp;color=0,0,0&amp;mp=1&amp;vtp=1&amp;bt=1&amp;bb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2号楼第二季度水费收取表</a:t>
            </a:r>
            <a:endParaRPr lang="en-US" altLang="zh-CN" sz="3200" dirty="0"/>
          </a:p>
          <a:p>
            <a:pPr algn="r"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：2.5元/吨</a:t>
            </a:r>
            <a:endParaRPr lang="en-US" altLang="zh-CN" sz="3200" dirty="0"/>
          </a:p>
        </p:txBody>
      </p:sp>
      <p:graphicFrame>
        <p:nvGraphicFramePr>
          <p:cNvPr id="9" name="QO_3_BD.18_4#16bdb6084?colgroup=5,7,7,5&amp;vop=1&amp;pid=7502c69a6&amp;color=0,0,0&amp;mp=1&amp;vtp=1&amp;bbb=1"/>
          <p:cNvGraphicFramePr>
            <a:graphicFrameLocks noGrp="1"/>
          </p:cNvGraphicFramePr>
          <p:nvPr/>
        </p:nvGraphicFramePr>
        <p:xfrm>
          <a:off x="896112" y="2495628"/>
          <a:ext cx="10497312" cy="2092452"/>
        </p:xfrm>
        <a:graphic>
          <a:graphicData uri="http://schemas.openxmlformats.org/drawingml/2006/table">
            <a:tbl>
              <a:tblPr/>
              <a:tblGrid>
                <a:gridCol w="2203704"/>
                <a:gridCol w="3044952"/>
                <a:gridCol w="3044952"/>
                <a:gridCol w="2203704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室号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上次读数/吨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本次读数/吨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水费/元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2756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2788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3102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3156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5#16bdb6084?vop=1&amp;pid=7502c69a6&amp;color=0,0,0&amp;mp=1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102室本次的水表读数是多少？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19_1#16bdb6084?vop=1&amp;pid=7502c69a6&amp;color=0,0,0&amp;vtp=1&amp;bbb=1"/>
              <p:cNvSpPr/>
              <p:nvPr/>
            </p:nvSpPr>
            <p:spPr>
              <a:xfrm>
                <a:off x="896112" y="1610199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解：设102室本次的水表读数是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吨。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(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−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𝟑𝟏𝟎𝟐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)×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𝟏𝟑𝟓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：102室本次的水表读数是3156吨。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19_1#16bdb6084?vop=1&amp;pid=7502c69a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22" b="-33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2766</Words>
  <Application>WPS 演示</Application>
  <PresentationFormat>宽屏</PresentationFormat>
  <Paragraphs>221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2025-06-23T02:53:00Z</dcterms:created>
  <dcterms:modified xsi:type="dcterms:W3CDTF">2025-06-26T08:43:44Z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5F461E9E27814FFB8EB58870F2D46676_12</vt:lpwstr>
  </property>
  <property fmtid="{D5CDD505-2E9C-101B-9397-08002B2CF9AE}" pid="3" name="KSOProductBuildVer">
    <vt:lpwstr>2052-12.1.0.21541</vt:lpwstr>
  </property>
</Properties>
</file>