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74356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e0ee0d4000948c4de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21_1#5cf6dcbc4?vop=1&amp;pid=724443a6a&amp;color=0,0,0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（2）依依要想摸到蓝珠子的次数多一些，可以选择几号箱子？</a:t>
            </a:r>
            <a:endParaRPr lang="en-US" altLang="zh-CN" sz="3200" spc="-100" dirty="0"/>
          </a:p>
        </p:txBody>
      </p:sp>
      <p:sp>
        <p:nvSpPr>
          <p:cNvPr id="3" name="QO_4_AN.22_1#5cf6dcbc4?vop=1&amp;pid=724443a6a&amp;color=0,0,0&amp;bbb=1&amp;hb=1"/>
          <p:cNvSpPr/>
          <p:nvPr/>
        </p:nvSpPr>
        <p:spPr>
          <a:xfrm>
            <a:off x="896112" y="1603927"/>
            <a:ext cx="10533888" cy="2209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4个箱子中，1号箱子中蓝珠子的个数对比红</a:t>
            </a:r>
            <a:r>
              <a:rPr lang="en-US" altLang="zh-CN" sz="3200" b="1" i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、</a:t>
            </a:r>
            <a:r>
              <a:rPr lang="en-US" altLang="zh-CN" sz="3200" b="1" i="0" smtClean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白两种颜色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的珠子是最多的</a:t>
            </a: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，所以要想摸到蓝珠子的次数多一些</a:t>
            </a:r>
            <a:r>
              <a:rPr lang="en-US" altLang="zh-CN" sz="3200" b="1" i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，</a:t>
            </a:r>
            <a:r>
              <a:rPr lang="en-US" altLang="zh-CN" sz="3200" b="1" i="0" smtClean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可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以选择</a:t>
            </a: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1号箱子。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b9b0288d9.fixed?pid=97f53cd5b&amp;color=237,125,49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4</a:t>
            </a:r>
            <a:r>
              <a:rPr lang="en-US" altLang="zh-CN" sz="4400" b="1" i="0" dirty="0">
                <a:solidFill>
                  <a:srgbClr val="ED7D3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可能性</a:t>
            </a:r>
            <a:endParaRPr lang="en-US" altLang="zh-CN" sz="4400" dirty="0"/>
          </a:p>
        </p:txBody>
      </p:sp>
      <p:sp>
        <p:nvSpPr>
          <p:cNvPr id="3" name="C_2_BD#b9b0288d9.fixed?pid=97f53cd5b&amp;color=0,0,0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阶段综合复习五</a:t>
            </a:r>
            <a:endParaRPr lang="en-US" altLang="zh-CN" sz="1400" dirty="0"/>
          </a:p>
        </p:txBody>
      </p:sp>
      <p:sp>
        <p:nvSpPr>
          <p:cNvPr id="4" name="C_2#b9b0288d9.fixed?pid=97f53cd5b&amp;color=255,255,255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  <a:ln/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_1#cb51c1676?vop=1&amp;pid=b9b0288d9&amp;color=0,0,0&amp;bt=1&amp;bbb=1"/>
          <p:cNvSpPr/>
          <p:nvPr/>
        </p:nvSpPr>
        <p:spPr>
          <a:xfrm>
            <a:off x="896112" y="900000"/>
            <a:ext cx="10533888" cy="711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填空题。</a:t>
            </a:r>
            <a:endParaRPr lang="en-US" altLang="zh-CN" sz="3200" dirty="0"/>
          </a:p>
        </p:txBody>
      </p:sp>
      <p:sp>
        <p:nvSpPr>
          <p:cNvPr id="3" name="QB_4_BD.2_1#a6d588c87?vop=1&amp;pid=cb51c1676&amp;color=0,0,0&amp;bbb=1&amp;hb=1"/>
          <p:cNvSpPr/>
          <p:nvPr/>
        </p:nvSpPr>
        <p:spPr>
          <a:xfrm>
            <a:off x="896112" y="1599291"/>
            <a:ext cx="10533888" cy="4419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（1）一个盒子里装有20张形状、大小相同的卡片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其中有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张上面写着“八音坐唱”，3张上面写着“勒尤”，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张上面写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着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“布依戏”，6张上面写着“查白歌节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老师打算请一位同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学从中随机抽出一张作为国家级非物质文化遗产欣赏课的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内容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那么抽出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的可能性最大，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抽出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和(</a:t>
            </a:r>
            <a:r>
              <a:rPr lang="en-US" altLang="zh-CN" sz="32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的可能性相同。</a:t>
            </a:r>
            <a:endParaRPr lang="en-US" altLang="zh-CN" sz="3200" dirty="0"/>
          </a:p>
        </p:txBody>
      </p:sp>
      <p:sp>
        <p:nvSpPr>
          <p:cNvPr id="4" name="QB_4_AN.3_1#a6d588c87.bracket?vop=1&amp;pid=cb51c1676&amp;color=0,0,0&amp;vpa=1&amp;bbb=1"/>
          <p:cNvSpPr/>
          <p:nvPr/>
        </p:nvSpPr>
        <p:spPr>
          <a:xfrm>
            <a:off x="3909187" y="4555660"/>
            <a:ext cx="1927225" cy="736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八音坐唱</a:t>
            </a:r>
            <a:endParaRPr lang="en-US" altLang="zh-CN" sz="3200" dirty="0"/>
          </a:p>
        </p:txBody>
      </p:sp>
      <p:sp>
        <p:nvSpPr>
          <p:cNvPr id="5" name="QB_4_AN.4_1#a6d588c87.bracket?vop=1&amp;pid=cb51c1676&amp;color=0,0,0&amp;vpa=2&amp;bbb=1"/>
          <p:cNvSpPr/>
          <p:nvPr/>
        </p:nvSpPr>
        <p:spPr>
          <a:xfrm>
            <a:off x="9898824" y="4555660"/>
            <a:ext cx="1111250" cy="736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勒尤</a:t>
            </a:r>
            <a:endParaRPr lang="en-US" altLang="zh-CN" sz="3200" dirty="0"/>
          </a:p>
        </p:txBody>
      </p:sp>
      <p:sp>
        <p:nvSpPr>
          <p:cNvPr id="6" name="QB_4_AN.5_1#a6d588c87.bracket?vop=1&amp;pid=cb51c1676&amp;color=0,0,0&amp;vpa=3&amp;bbb=1"/>
          <p:cNvSpPr/>
          <p:nvPr/>
        </p:nvSpPr>
        <p:spPr>
          <a:xfrm>
            <a:off x="1461262" y="5292261"/>
            <a:ext cx="1519238" cy="736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布依戏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6_1#df0b8e5e2?vop=1&amp;pid=cb51c1676&amp;color=0,0,0&amp;bt=1&amp;bbb=1&amp;hb=1"/>
          <p:cNvSpPr/>
          <p:nvPr/>
        </p:nvSpPr>
        <p:spPr>
          <a:xfrm>
            <a:off x="896112" y="900000"/>
            <a:ext cx="10533888" cy="2209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（2）盒子中有7个红球，1个黑球和5个绿球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从中摸出一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个球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最有可能摸到的是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球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如果想使摸到绿球的可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能性最大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至少需要添加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个绿球。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sp>
        <p:nvSpPr>
          <p:cNvPr id="3" name="QB_4_AN.7_1#df0b8e5e2.bracket?vop=1&amp;pid=cb51c1676&amp;color=0,0,0&amp;vpa=4"/>
          <p:cNvSpPr/>
          <p:nvPr/>
        </p:nvSpPr>
        <p:spPr>
          <a:xfrm>
            <a:off x="5541137" y="1641680"/>
            <a:ext cx="703263" cy="736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红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4_AN.8_1#df0b8e5e2.bracket?vop=1&amp;pid=cb51c1676&amp;color=0,0,0&amp;vpa=5&amp;bbb=1"/>
              <p:cNvSpPr/>
              <p:nvPr/>
            </p:nvSpPr>
            <p:spPr>
              <a:xfrm>
                <a:off x="5610987" y="2541411"/>
                <a:ext cx="449263" cy="508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4_AN.8_1#df0b8e5e2.bracket?vop=1&amp;pid=cb51c1676&amp;color=0,0,0&amp;vpa=5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10987" y="2541411"/>
                <a:ext cx="449263" cy="5080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4_BD.9_1#87fe30174?sp=1&amp;vop=1&amp;pid=cb51c1676&amp;color=0,0,0&amp;bbb=1&amp;hb=1"/>
          <p:cNvSpPr/>
          <p:nvPr/>
        </p:nvSpPr>
        <p:spPr>
          <a:xfrm>
            <a:off x="896112" y="3166281"/>
            <a:ext cx="10533888" cy="2209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（3）新考向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学科融合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将“十有八九”“微乎其微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”“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万无一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失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”按可能性从大到小排列。</a:t>
            </a:r>
            <a:endParaRPr lang="en-US" altLang="zh-CN" sz="3200" dirty="0">
              <a:solidFill>
                <a:srgbClr val="000000"/>
              </a:solidFill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4_AN.10_1#87fe30174.blank?vop=1&amp;pid=cb51c1676&amp;color=0,0,0&amp;vpa=6&amp;bbb=1"/>
              <p:cNvSpPr/>
              <p:nvPr/>
            </p:nvSpPr>
            <p:spPr>
              <a:xfrm>
                <a:off x="951674" y="4724986"/>
                <a:ext cx="6210300" cy="508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万无一失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&gt;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十有八九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&gt;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微乎其微</a:t>
                </a:r>
                <a:endParaRPr lang="en-US" altLang="zh-CN" sz="32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QB_4_AN.10_1#87fe30174.blank?vop=1&amp;pid=cb51c1676&amp;color=0,0,0&amp;vpa=6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1674" y="4724986"/>
                <a:ext cx="6210300" cy="508000"/>
              </a:xfrm>
              <a:prstGeom prst="rect">
                <a:avLst/>
              </a:prstGeom>
              <a:blipFill>
                <a:blip r:embed="rId4"/>
                <a:stretch>
                  <a:fillRect l="-1668" t="-31325" r="-1766" b="-3855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1_1#001e5e415?vop=1&amp;pid=b9b0288d9&amp;color=0,0,0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选择题。</a:t>
            </a:r>
            <a:endParaRPr lang="en-US" altLang="zh-CN" sz="3200" dirty="0"/>
          </a:p>
        </p:txBody>
      </p:sp>
      <p:sp>
        <p:nvSpPr>
          <p:cNvPr id="3" name="QC_4_BD.12_1#c11dd2415?vop=1&amp;pid=001e5e415&amp;color=0,0,0&amp;bbb=1"/>
          <p:cNvSpPr/>
          <p:nvPr/>
        </p:nvSpPr>
        <p:spPr>
          <a:xfrm>
            <a:off x="896112" y="1603927"/>
            <a:ext cx="10533888" cy="72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下面图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表示摸到红球的可能性最大。</a:t>
            </a:r>
            <a:endParaRPr lang="en-US" altLang="zh-CN" sz="3200" dirty="0"/>
          </a:p>
        </p:txBody>
      </p:sp>
      <p:sp>
        <p:nvSpPr>
          <p:cNvPr id="4" name="QC_4_AN.13_1#c11dd2415.bracket?vop=1&amp;pid=001e5e415&amp;color=0,0,0&amp;vpa=7"/>
          <p:cNvSpPr/>
          <p:nvPr/>
        </p:nvSpPr>
        <p:spPr>
          <a:xfrm>
            <a:off x="3448812" y="1603927"/>
            <a:ext cx="588963" cy="72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C</a:t>
            </a:r>
            <a:endParaRPr lang="en-US" altLang="zh-CN" sz="3200" dirty="0"/>
          </a:p>
        </p:txBody>
      </p:sp>
      <p:sp>
        <p:nvSpPr>
          <p:cNvPr id="5" name="QC_4_BD.12_2#c11dd2415.choices?vop=1&amp;pid=001e5e415&amp;color=0,0,0&amp;bbb=1"/>
          <p:cNvSpPr/>
          <p:nvPr/>
        </p:nvSpPr>
        <p:spPr>
          <a:xfrm>
            <a:off x="896112" y="2253820"/>
            <a:ext cx="10533888" cy="2057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162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8050" b="1" i="0" kern="0" spc="-99900" smtClean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8050" b="1" i="0" kern="0" spc="-99900" smtClean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8050" b="1" i="0" kern="0" spc="-99900" smtClean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9050" b="1" i="0" kern="0" spc="-99900" smtClean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</a:t>
            </a:r>
            <a:endParaRPr lang="en-US" altLang="zh-CN" sz="900" dirty="0">
              <a:latin typeface="SimSun" panose="02010600030101010101" pitchFamily="2" charset="-122"/>
            </a:endParaRPr>
          </a:p>
        </p:txBody>
      </p:sp>
      <p:pic>
        <p:nvPicPr>
          <p:cNvPr id="6" name="QC_4_BD.12_2#c11dd2415.choice_image?vop=1&amp;pid=001e5e415&amp;color=0,0,0&amp;tib=255,255,255&amp;ii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3364" y="2484706"/>
            <a:ext cx="1965960" cy="183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7" name="QC_4_BD.12_2#c11dd2415.choice_image?vop=1&amp;pid=001e5e415&amp;color=0,0,0&amp;tib=255,255,255&amp;iip=2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6036" y="2484706"/>
            <a:ext cx="1956816" cy="183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8" name="QC_4_BD.12_2#c11dd2415.choice_image?vop=1&amp;pid=001e5e415&amp;color=0,0,0&amp;tib=255,255,255&amp;iip=3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91789" y="2493850"/>
            <a:ext cx="196596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9" name="QC_4_BD.12_2#c11dd2415.choice_image?vop=1&amp;pid=001e5e415&amp;color=0,0,0&amp;tib=255,255,255&amp;iip=4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96686" y="2502994"/>
            <a:ext cx="1956816" cy="1819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4_1#c6db843a1?vop=1&amp;pid=001e5e415&amp;color=0,0,0&amp;bt=1&amp;bbb=1&amp;hb=1"/>
          <p:cNvSpPr/>
          <p:nvPr/>
        </p:nvSpPr>
        <p:spPr>
          <a:xfrm>
            <a:off x="896112" y="900000"/>
            <a:ext cx="10533888" cy="294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（2）三张卡片上分别写着讲故事、跳舞、唱歌，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由小龙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小依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、小霏三人依次抽取。小龙说：“我抽到了唱歌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依说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：“我没有抽到讲故事”，最后只有一张了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小霏一定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会抽到(</a:t>
            </a:r>
            <a:r>
              <a:rPr lang="en-US" altLang="zh-CN" sz="32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)。（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抽完后不放回）</a:t>
            </a:r>
            <a:endParaRPr lang="en-US" altLang="zh-CN" sz="3200" dirty="0"/>
          </a:p>
        </p:txBody>
      </p:sp>
      <p:sp>
        <p:nvSpPr>
          <p:cNvPr id="3" name="QC_4_AN.15_1#c6db843a1.bracket?vop=1&amp;pid=001e5e415&amp;color=0,0,0&amp;vpa=8"/>
          <p:cNvSpPr/>
          <p:nvPr/>
        </p:nvSpPr>
        <p:spPr>
          <a:xfrm>
            <a:off x="2429637" y="3114880"/>
            <a:ext cx="588963" cy="736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A</a:t>
            </a:r>
            <a:endParaRPr lang="en-US" altLang="zh-CN" sz="3200" dirty="0"/>
          </a:p>
        </p:txBody>
      </p:sp>
      <p:sp>
        <p:nvSpPr>
          <p:cNvPr id="4" name="QC_4_BD.14_2#c6db843a1.choices?vop=1&amp;pid=001e5e415&amp;color=0,0,0&amp;bbb=1"/>
          <p:cNvSpPr/>
          <p:nvPr/>
        </p:nvSpPr>
        <p:spPr>
          <a:xfrm>
            <a:off x="896112" y="3890181"/>
            <a:ext cx="10533888" cy="72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57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801747" algn="l"/>
                <a:tab pos="5158994" algn="l"/>
                <a:tab pos="7541641" algn="l"/>
              </a:tabLst>
              <a:defRPr/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讲故事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跳舞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唱歌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无法确定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6_1#e8bb2ef32?vop=1&amp;pid=b9b0288d9&amp;color=0,0,0&amp;bt=1&amp;bbb=1&amp;hb=1"/>
          <p:cNvSpPr/>
          <p:nvPr/>
        </p:nvSpPr>
        <p:spPr>
          <a:xfrm>
            <a:off x="896112" y="900000"/>
            <a:ext cx="10533888" cy="294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新考向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探究说理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一个不透明的盒子里有若干个球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每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次摸出一个球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，摸了5次，摸到的都是红球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那么可以推断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盒子里都是红球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，对吗？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请先判断再说一说你的理由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摸球后不放回）</a:t>
            </a:r>
            <a:endParaRPr lang="en-US" altLang="zh-CN" sz="3200" dirty="0"/>
          </a:p>
        </p:txBody>
      </p:sp>
      <p:sp>
        <p:nvSpPr>
          <p:cNvPr id="3" name="QO_3_AN.17_1#e8bb2ef32?vop=1&amp;pid=b9b0288d9&amp;color=0,0,0&amp;bbb=1&amp;hb=1"/>
          <p:cNvSpPr/>
          <p:nvPr/>
        </p:nvSpPr>
        <p:spPr>
          <a:xfrm>
            <a:off x="896112" y="3816429"/>
            <a:ext cx="10533888" cy="2209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这种推断不对。虽然摸了5次都是红球</a:t>
            </a:r>
            <a:r>
              <a:rPr lang="en-US" altLang="zh-CN" sz="3200" b="1" i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，</a:t>
            </a:r>
            <a:r>
              <a:rPr lang="en-US" altLang="zh-CN" sz="3200" b="1" i="0" smtClean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但不能仅仅根据这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有限的次数就确定盒子里所有球都是红球</a:t>
            </a:r>
            <a:r>
              <a:rPr lang="en-US" altLang="zh-CN" sz="3200" b="1" i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，</a:t>
            </a:r>
            <a:r>
              <a:rPr lang="en-US" altLang="zh-CN" sz="3200" b="1" i="0" smtClean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因为盒子里可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能还有其他颜色的球</a:t>
            </a: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，只是没有被摸到。（合理即可）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3_BD.18_1#724443a6a?htil=1&amp;vop=1&amp;pid=b9b0288d9&amp;color=0,0,0&amp;tib=255,255,255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84848" y="909144"/>
            <a:ext cx="4654296" cy="4242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3_BD.18_2#724443a6a?htil=1&amp;vop=1&amp;pid=b9b0288d9&amp;color=0,0,0&amp;bt=1&amp;bbb=1&amp;hb=1"/>
          <p:cNvSpPr/>
          <p:nvPr/>
        </p:nvSpPr>
        <p:spPr>
          <a:xfrm>
            <a:off x="896112" y="900000"/>
            <a:ext cx="5797296" cy="294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苹苹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依依和壮壮做摸珠子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游戏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每次从同一个箱子里任意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摸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1个珠子（珠子的质地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大小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相同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），记录下颜色后放回摇匀。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9_1#acd674669?vop=1&amp;pid=724443a6a&amp;color=0,0,0&amp;bt=1&amp;bbb=1&amp;hb=1"/>
          <p:cNvSpPr/>
          <p:nvPr/>
        </p:nvSpPr>
        <p:spPr>
          <a:xfrm>
            <a:off x="896112" y="900000"/>
            <a:ext cx="10533888" cy="2209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（1）他们摸了32次，摸到白珠子20次，摸到红珠子8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次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摸到蓝珠子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4次。他们最有可能从几号箱子里摸珠子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不可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能从几号箱子里摸珠子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3200" dirty="0"/>
          </a:p>
        </p:txBody>
      </p:sp>
      <p:sp>
        <p:nvSpPr>
          <p:cNvPr id="3" name="QO_4_AN.20_1#acd674669?vop=1&amp;pid=724443a6a&amp;color=0,0,0&amp;bbb=1&amp;hb=1"/>
          <p:cNvSpPr/>
          <p:nvPr/>
        </p:nvSpPr>
        <p:spPr>
          <a:xfrm>
            <a:off x="896112" y="3166281"/>
            <a:ext cx="10533888" cy="2209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spc="-5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摸到白珠子次数最多，说明箱子里的白珠子可能最多</a:t>
            </a:r>
            <a:r>
              <a:rPr lang="en-US" altLang="zh-CN" sz="3200" b="1" i="0" spc="-5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，</a:t>
            </a:r>
            <a:r>
              <a:rPr lang="en-US" altLang="zh-CN" sz="3200" b="1" i="0" spc="-50" smtClean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所以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pc="-50" smtClean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他们最有可能从</a:t>
            </a:r>
            <a:r>
              <a:rPr lang="en-US" altLang="zh-CN" sz="3200" b="1" i="0" spc="-5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4号箱子里摸珠子；</a:t>
            </a:r>
            <a:r>
              <a:rPr lang="en-US" altLang="zh-CN" sz="3200" b="1" i="0" spc="-5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因为他们摸到了白珠子</a:t>
            </a:r>
            <a:r>
              <a:rPr lang="en-US" altLang="zh-CN" sz="3200" b="1" i="0" spc="-50" smtClean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pc="-50" smtClean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而</a:t>
            </a:r>
            <a:r>
              <a:rPr lang="en-US" altLang="zh-CN" sz="3200" b="1" i="0" spc="-5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2号箱子里没有白珠子，所以不可能从2号箱子里摸珠子。</a:t>
            </a:r>
            <a:endParaRPr lang="en-US" altLang="zh-CN" sz="3200" spc="-5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305</Words>
  <Application>Microsoft Office PowerPoint</Application>
  <PresentationFormat>宽屏</PresentationFormat>
  <Paragraphs>64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KaiTi</vt:lpstr>
      <vt:lpstr>等线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2025-06-23T02:32:17Z</dcterms:created>
  <dcterms:modified xsi:type="dcterms:W3CDTF">2025-06-23T02:40:00Z</dcterms:modified>
  <cp:category/>
  <cp:contentStatus/>
</cp:coreProperties>
</file>