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6_1#131291d75?vop=1&amp;pid=49b6c5310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（1）李叔叔正在抽奖，他最有可能抽到什么奖？</a:t>
            </a:r>
            <a:endParaRPr lang="en-US" altLang="zh-CN" sz="3200" dirty="0"/>
          </a:p>
        </p:txBody>
      </p:sp>
      <p:sp>
        <p:nvSpPr>
          <p:cNvPr id="3" name="QO_5_AN.17_1#131291d75?vop=1&amp;pid=49b6c5310&amp;color=0,0,0&amp;bbb=1"/>
          <p:cNvSpPr/>
          <p:nvPr/>
        </p:nvSpPr>
        <p:spPr>
          <a:xfrm>
            <a:off x="896112" y="1582146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他最有可能抽到纪念奖。</a:t>
            </a:r>
            <a:endParaRPr lang="en-US" altLang="zh-CN" sz="3200" dirty="0"/>
          </a:p>
        </p:txBody>
      </p:sp>
      <p:sp>
        <p:nvSpPr>
          <p:cNvPr id="4" name="QO_5_BD.18_1#101f18be8?vop=1&amp;pid=49b6c5310&amp;color=0,0,0&amp;bbb=1&amp;hb=1"/>
          <p:cNvSpPr/>
          <p:nvPr/>
        </p:nvSpPr>
        <p:spPr>
          <a:xfrm>
            <a:off x="896112" y="2258611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（2）全全说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抽到一等奖的可能性比抽到二等奖的可能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。”你同意他的说法吗？说说你的理由。</a:t>
            </a:r>
            <a:endParaRPr lang="en-US" altLang="zh-CN" sz="3200" dirty="0"/>
          </a:p>
        </p:txBody>
      </p:sp>
      <p:sp>
        <p:nvSpPr>
          <p:cNvPr id="5" name="QO_5_AN.19_1#101f18be8?vop=1&amp;pid=49b6c5310&amp;color=0,0,0&amp;bbb=1&amp;hb=1"/>
          <p:cNvSpPr/>
          <p:nvPr/>
        </p:nvSpPr>
        <p:spPr>
          <a:xfrm>
            <a:off x="896112" y="3683458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不同意。因为和是2或12出现的次数少于和是3或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出现的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次数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所以抽到一等奖的可能性比抽到二等奖的可能性小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理由合理即可）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61cfb327.fixed?pid=97f53cd5b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可能性</a:t>
            </a:r>
            <a:endParaRPr lang="en-US" altLang="zh-CN" sz="4400" dirty="0"/>
          </a:p>
        </p:txBody>
      </p:sp>
      <p:sp>
        <p:nvSpPr>
          <p:cNvPr id="3" name="C_2_BD#861cfb327.fixed?pid=97f53cd5b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第四单元易错专练</a:t>
            </a:r>
            <a:endParaRPr lang="en-US" altLang="zh-CN" sz="1400" dirty="0"/>
          </a:p>
        </p:txBody>
      </p:sp>
      <p:sp>
        <p:nvSpPr>
          <p:cNvPr id="4" name="C_2#861cfb327.fixed?pid=97f53cd5b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1_1#176825106?vop=1&amp;pid=931f6b4ec&amp;color=0,0,0&amp;bbb=1"/>
          <p:cNvSpPr/>
          <p:nvPr/>
        </p:nvSpPr>
        <p:spPr>
          <a:xfrm>
            <a:off x="896112" y="1086768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在下面的括号里填上“一定”“可能”或“不可能”。</a:t>
            </a:r>
            <a:endParaRPr lang="en-US" altLang="zh-CN" sz="3200" dirty="0"/>
          </a:p>
        </p:txBody>
      </p:sp>
      <p:sp>
        <p:nvSpPr>
          <p:cNvPr id="5" name="QB_5_BD.2_1#86c979028?vop=1&amp;pid=176825106&amp;color=0,0,0&amp;bbb=1"/>
          <p:cNvSpPr/>
          <p:nvPr/>
        </p:nvSpPr>
        <p:spPr>
          <a:xfrm>
            <a:off x="896112" y="1763233"/>
            <a:ext cx="10533888" cy="289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（1）2025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是闰年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7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（2）在有余数的除法中，余数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)比除数小。</a:t>
            </a:r>
            <a:endParaRPr lang="en-US" altLang="zh-CN" sz="3200">
              <a:solidFill>
                <a:prstClr val="black"/>
              </a:solidFill>
            </a:endParaRPr>
          </a:p>
          <a:p>
            <a:pPr lvl="0" latinLnBrk="1">
              <a:lnSpc>
                <a:spcPts val="57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（3）用9根长度均是6厘米的小棒围成的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)是一个等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7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边三角形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6" name="QB_5_AN.3_1#86c979028.bracket?vop=1&amp;pid=176825106&amp;color=0,0,0&amp;vpa=1&amp;bbb=1"/>
          <p:cNvSpPr/>
          <p:nvPr/>
        </p:nvSpPr>
        <p:spPr>
          <a:xfrm>
            <a:off x="3293237" y="1775107"/>
            <a:ext cx="15192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不可能</a:t>
            </a:r>
            <a:endParaRPr lang="en-US" altLang="zh-CN" sz="3200" dirty="0"/>
          </a:p>
        </p:txBody>
      </p:sp>
      <p:sp>
        <p:nvSpPr>
          <p:cNvPr id="8" name="QB_5_AN.5_1#86c979028.bracket?vop=1&amp;pid=176825106&amp;color=0,0,0&amp;vpa=2&amp;bbb=1"/>
          <p:cNvSpPr/>
          <p:nvPr/>
        </p:nvSpPr>
        <p:spPr>
          <a:xfrm>
            <a:off x="6560313" y="2499008"/>
            <a:ext cx="11112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</a:t>
            </a:r>
            <a:endParaRPr lang="en-US" altLang="zh-CN" sz="3200" dirty="0"/>
          </a:p>
        </p:txBody>
      </p:sp>
      <p:sp>
        <p:nvSpPr>
          <p:cNvPr id="10" name="QB_5_AN.7_1#86c979028.bracket?vop=1&amp;pid=176825106&amp;color=0,0,0&amp;vpa=3&amp;bbb=1"/>
          <p:cNvSpPr/>
          <p:nvPr/>
        </p:nvSpPr>
        <p:spPr>
          <a:xfrm>
            <a:off x="8190674" y="3222907"/>
            <a:ext cx="11112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8_1#d9b456723?vop=1&amp;pid=1882699a6&amp;color=0,0,0&amp;bbb=1"/>
          <p:cNvSpPr/>
          <p:nvPr/>
        </p:nvSpPr>
        <p:spPr>
          <a:xfrm>
            <a:off x="896112" y="1129123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p:sp>
        <p:nvSpPr>
          <p:cNvPr id="5" name="QC_5_BD.9_1#261e52f66?vop=1&amp;pid=d9b456723&amp;color=0,0,0&amp;bbb=1&amp;hb=1"/>
          <p:cNvSpPr/>
          <p:nvPr/>
        </p:nvSpPr>
        <p:spPr>
          <a:xfrm>
            <a:off x="896112" y="1827623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（1）从布袋中摸大小相同的球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要使摸到红球的可能性最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，摸到白球的可能性最大，还有可能摸到黄球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布袋中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至少要放(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颗球。</a:t>
            </a:r>
            <a:endParaRPr lang="en-US" altLang="zh-CN" sz="3200" dirty="0"/>
          </a:p>
        </p:txBody>
      </p:sp>
      <p:sp>
        <p:nvSpPr>
          <p:cNvPr id="6" name="QC_5_AN.10_1#261e52f66.bracket?vop=1&amp;pid=d9b456723&amp;color=0,0,0&amp;vpa=4"/>
          <p:cNvSpPr/>
          <p:nvPr/>
        </p:nvSpPr>
        <p:spPr>
          <a:xfrm>
            <a:off x="2850324" y="327758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7" name="QC_5_BD.9_2#261e52f66.choices?vop=1&amp;pid=d9b456723&amp;color=0,0,0&amp;bbb=1"/>
          <p:cNvSpPr/>
          <p:nvPr/>
        </p:nvSpPr>
        <p:spPr>
          <a:xfrm>
            <a:off x="896112" y="4361272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220" algn="l"/>
                <a:tab pos="5260340" algn="l"/>
                <a:tab pos="7896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f29763b8a?sp=1&amp;vop=1&amp;pid=d9b456723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（2）六一联欢会上，五（1）班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名同学通过从盒子里抽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签决定演什么节目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每人抽签后再把节目签放回去打乱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下一个同学继续抽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，下面是同学们抽签的统计情况。</a:t>
            </a:r>
            <a:endParaRPr lang="en-US" altLang="zh-CN" sz="3200" dirty="0"/>
          </a:p>
        </p:txBody>
      </p:sp>
      <p:graphicFrame>
        <p:nvGraphicFramePr>
          <p:cNvPr id="6" name="QC_5_BD.11_2#f29763b8a?colgroup=6,3,3,3,6&amp;vop=1&amp;pid=d9b456723&amp;color=0,0,0&amp;bbb=1"/>
          <p:cNvGraphicFramePr>
            <a:graphicFrameLocks noGrp="1"/>
          </p:cNvGraphicFramePr>
          <p:nvPr/>
        </p:nvGraphicFramePr>
        <p:xfrm>
          <a:off x="896112" y="3232228"/>
          <a:ext cx="10533888" cy="1394968"/>
        </p:xfrm>
        <a:graphic>
          <a:graphicData uri="http://schemas.openxmlformats.org/drawingml/2006/table">
            <a:tbl>
              <a:tblPr/>
              <a:tblGrid>
                <a:gridCol w="2606040"/>
                <a:gridCol w="1773936"/>
                <a:gridCol w="1773936"/>
                <a:gridCol w="1773936"/>
                <a:gridCol w="2606040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节目类别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跳舞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朗诵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唱歌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乐器表演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3#f29763b8a?vop=1&amp;pid=d9b456723&amp;color=0,0,0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根据统计表中的数据判断，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5_AN.12_1#f29763b8a.bracket?vop=1&amp;pid=d9b456723&amp;color=0,0,0&amp;vpa=5"/>
          <p:cNvSpPr/>
          <p:nvPr/>
        </p:nvSpPr>
        <p:spPr>
          <a:xfrm>
            <a:off x="9365424" y="896112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4" name="QC_5_BD.11_4#f29763b8a.choices?vop=1&amp;pid=d9b456723&amp;color=0,0,0&amp;bbb=1"/>
          <p:cNvSpPr/>
          <p:nvPr/>
        </p:nvSpPr>
        <p:spPr>
          <a:xfrm>
            <a:off x="896112" y="1610199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盒子里一定是朗诵的节目签最多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盒子里可能是朗诵的节目签最多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盒子里可能是乐器表演的节目签最少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盒子里朗诵的节目签可能比跳舞多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3_1#b5b104187?vop=1&amp;pid=1882699a6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张老师为了帮助学生进行阶段复习，制作了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个转盘抽查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学生对于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“小数乘法”“位置”“小数除法”和“可能性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单元知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识的了解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（四个单元都有，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且按单元顺序分别用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）。请你按照要求标一标序号。</a:t>
            </a:r>
            <a:endParaRPr lang="en-US" altLang="zh-CN" sz="3200" dirty="0"/>
          </a:p>
        </p:txBody>
      </p:sp>
      <p:pic>
        <p:nvPicPr>
          <p:cNvPr id="3" name="QO_4_BD.13_2#b5b104187?vop=1&amp;pid=1882699a6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3956128"/>
            <a:ext cx="1049731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N.14_1#b5b104187?vop=1&amp;pid=1882699a6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900000"/>
            <a:ext cx="1049731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AN.14_2#b5b104187?vop=1&amp;pid=1882699a6&amp;color=0,0,0&amp;bbb=1"/>
          <p:cNvSpPr/>
          <p:nvPr/>
        </p:nvSpPr>
        <p:spPr>
          <a:xfrm>
            <a:off x="896112" y="243568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（画法不唯一）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5_1#49b6c5310?vop=1&amp;pid=1882699a6&amp;color=0,0,0&amp;bt=1&amp;bbb=1&amp;hb=1"/>
              <p:cNvSpPr/>
              <p:nvPr/>
            </p:nvSpPr>
            <p:spPr>
              <a:xfrm>
                <a:off x="896112" y="900000"/>
                <a:ext cx="10533888" cy="1752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国庆节期间，便民超市举办购物抽奖活动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顾客购物满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100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元即可参加抽奖活动。设有两个抽奖箱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每个箱子中都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6个乒乓球且乒乓球的标号依次为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5_1#49b6c5310?vop=1&amp;pid=1882699a6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752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5_2#49b6c5310?vop=1&amp;pid=1882699a6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0705" y="2775028"/>
            <a:ext cx="5002993" cy="326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>宽屏</PresentationFormat>
  <Paragraphs>84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2025-06-23T02:32:00Z</dcterms:created>
  <dcterms:modified xsi:type="dcterms:W3CDTF">2025-06-26T05:12:06Z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0CD674EA7D4643088866A2B48581E67F_12</vt:lpwstr>
  </property>
  <property fmtid="{D5CDD505-2E9C-101B-9397-08002B2CF9AE}" pid="3" name="KSOProductBuildVer">
    <vt:lpwstr>2052-12.1.0.21541</vt:lpwstr>
  </property>
</Properties>
</file>