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4"/>
  </p:notesMasterIdLst>
  <p:sldIdLst>
    <p:sldId id="256" r:id="rId3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65" d="100"/>
          <a:sy n="65" d="100"/>
        </p:scale>
        <p:origin x="72" y="3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math#pid=685295a71bb33c17b50b6c84#tid=6854c8cd7fde5d0009e7236a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0" y="2587752"/>
            <a:ext cx="12188952" cy="75895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4400" b="1" i="0" dirty="0">
                <a:solidFill>
                  <a:srgbClr val="ED7D3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全品作业本</a:t>
            </a:r>
            <a:endParaRPr lang="en-US" sz="4400" dirty="0"/>
          </a:p>
        </p:txBody>
      </p:sp>
      <p:sp>
        <p:nvSpPr>
          <p:cNvPr id="4" name="MasterShapeName"/>
          <p:cNvSpPr/>
          <p:nvPr/>
        </p:nvSpPr>
        <p:spPr>
          <a:xfrm>
            <a:off x="3758184" y="3520440"/>
            <a:ext cx="3118104" cy="310896"/>
          </a:xfrm>
          <a:prstGeom prst="rect">
            <a:avLst/>
          </a:prstGeom>
          <a:solidFill>
            <a:srgbClr val="FFFFFF"/>
          </a:solidFill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4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数学   五年级上册   人教RJ</a:t>
            </a:r>
            <a:endParaRPr lang="en-US" sz="1400" dirty="0"/>
          </a:p>
        </p:txBody>
      </p:sp>
      <p:sp>
        <p:nvSpPr>
          <p:cNvPr id="5" name="MasterShapeName"/>
          <p:cNvSpPr/>
          <p:nvPr/>
        </p:nvSpPr>
        <p:spPr>
          <a:xfrm>
            <a:off x="6876288" y="3520440"/>
            <a:ext cx="1609344" cy="310896"/>
          </a:xfrm>
          <a:prstGeom prst="rect">
            <a:avLst/>
          </a:prstGeom>
          <a:solidFill>
            <a:srgbClr val="C00000"/>
          </a:solidFill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400" b="1" i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作业课件</a:t>
            </a:r>
            <a:endParaRPr lang="en-US" sz="1400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0.xml"/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27.png"/><Relationship Id="rId2" Type="http://schemas.openxmlformats.org/officeDocument/2006/relationships/image" Target="../media/image17.jpeg"/><Relationship Id="rId1" Type="http://schemas.openxmlformats.org/officeDocument/2006/relationships/image" Target="../media/image26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1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29.png"/><Relationship Id="rId1" Type="http://schemas.openxmlformats.org/officeDocument/2006/relationships/image" Target="../media/image28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5.jpeg"/><Relationship Id="rId1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4.xml"/><Relationship Id="rId7" Type="http://schemas.openxmlformats.org/officeDocument/2006/relationships/slideLayout" Target="../slideLayouts/slideLayout5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12.png"/><Relationship Id="rId1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8.xml"/><Relationship Id="rId8" Type="http://schemas.openxmlformats.org/officeDocument/2006/relationships/slideLayout" Target="../slideLayouts/slideLayout5.xml"/><Relationship Id="rId7" Type="http://schemas.openxmlformats.org/officeDocument/2006/relationships/image" Target="../media/image22.jpeg"/><Relationship Id="rId6" Type="http://schemas.openxmlformats.org/officeDocument/2006/relationships/image" Target="../media/image21.jpeg"/><Relationship Id="rId5" Type="http://schemas.openxmlformats.org/officeDocument/2006/relationships/image" Target="../media/image20.png"/><Relationship Id="rId4" Type="http://schemas.openxmlformats.org/officeDocument/2006/relationships/image" Target="../media/image19.png"/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9.xml"/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25.png"/><Relationship Id="rId2" Type="http://schemas.openxmlformats.org/officeDocument/2006/relationships/image" Target="../media/image24.jpeg"/><Relationship Id="rId1" Type="http://schemas.openxmlformats.org/officeDocument/2006/relationships/image" Target="../media/image2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O_3_BD.36_1#df76fa4be?vop=1&amp;pid=85351b332&amp;color=0,0,0&amp;vtp=1&amp;bt=1&amp;bbb=1&amp;hb=1"/>
              <p:cNvSpPr/>
              <p:nvPr/>
            </p:nvSpPr>
            <p:spPr>
              <a:xfrm>
                <a:off x="896112" y="896112"/>
                <a:ext cx="10533888" cy="22098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800"/>
                  </a:lnSpc>
                </a:pP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5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900" b="1" i="0" kern="0" smtClean="0">
                    <a:solidFill>
                      <a:srgbClr val="FFFFFF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34" charset="-120"/>
                  </a:rPr>
                  <a:t>                     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一般来说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，课桌的高度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身高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𝟒𝟓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椅子的高</a:t>
                </a:r>
                <a:endParaRPr lang="en-US" altLang="zh-CN" sz="3200" b="1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度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身高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𝟐𝟓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。骏骏的身高是1.54米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他所需要的课桌和</a:t>
                </a:r>
                <a:endParaRPr lang="en-US" altLang="zh-CN" sz="3200" b="1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椅子的高度分别是多少米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？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2" name="QO_3_BD.36_1#df76fa4be?vop=1&amp;pid=85351b332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896112"/>
                <a:ext cx="10533888" cy="2209800"/>
              </a:xfrm>
              <a:prstGeom prst="rect">
                <a:avLst/>
              </a:prstGeom>
              <a:blipFill rotWithShape="1">
                <a:blip r:embed="rId1"/>
                <a:stretch>
                  <a:fillRect l="-1" t="-6" r="-229" b="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O_3_BD.36_1#df76fa4be?vop=1&amp;pid=85351b332&amp;color=0,0,0&amp;tib=255,255,255&amp;iip=11&amp;vtp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12589" y="932688"/>
            <a:ext cx="1243584" cy="658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QO_3_AN.37_1#df76fa4be?vop=1&amp;pid=85351b332&amp;color=0,0,0&amp;vtp=1&amp;bbb=1"/>
              <p:cNvSpPr/>
              <p:nvPr/>
            </p:nvSpPr>
            <p:spPr>
              <a:xfrm>
                <a:off x="896112" y="3159853"/>
                <a:ext cx="10533888" cy="22098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8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𝟓𝟒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𝟒𝟓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𝟔𝟗𝟑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（米）</a:t>
                </a:r>
                <a:endParaRPr lang="en-US" altLang="zh-CN" sz="100" dirty="0"/>
              </a:p>
              <a:p>
                <a:pPr latinLnBrk="1">
                  <a:lnSpc>
                    <a:spcPts val="58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𝟓𝟒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𝟐𝟓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𝟑𝟖𝟓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（米）</a:t>
                </a:r>
                <a:endParaRPr lang="en-US" altLang="zh-CN" sz="100" dirty="0"/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pc="-100" smtClean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答</a:t>
                </a:r>
                <a:r>
                  <a:rPr lang="en-US" altLang="zh-CN" sz="3200" b="1" i="0" spc="-10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：他所需要的课桌的高度是0.693米，椅子的高度是0.385米。</a:t>
                </a:r>
                <a:endParaRPr lang="en-US" altLang="zh-CN" sz="100" spc="-100" dirty="0"/>
              </a:p>
            </p:txBody>
          </p:sp>
        </mc:Choice>
        <mc:Fallback>
          <p:sp>
            <p:nvSpPr>
              <p:cNvPr id="4" name="QO_3_AN.37_1#df76fa4be?vop=1&amp;pid=85351b332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3159853"/>
                <a:ext cx="10533888" cy="2209800"/>
              </a:xfrm>
              <a:prstGeom prst="rect">
                <a:avLst/>
              </a:prstGeom>
              <a:blipFill rotWithShape="1">
                <a:blip r:embed="rId3"/>
                <a:stretch>
                  <a:fillRect l="-1" t="-4" r="-2562" b="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3_BD.38_1#22e12acc4?vop=1&amp;pid=85351b332&amp;color=0,0,0&amp;vtp=1&amp;bt=1&amp;bbb=1&amp;hb=1"/>
          <p:cNvSpPr/>
          <p:nvPr/>
        </p:nvSpPr>
        <p:spPr>
          <a:xfrm>
            <a:off x="896112" y="896112"/>
            <a:ext cx="10533888" cy="22098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32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900" b="1" i="0" kern="0" smtClea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小明在计算一个两位小数乘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0.04时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先按照整数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乘法进行计算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，结果是224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点小数点时他发现乘得的积的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小数位数不够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。这个两位小数是多少？正确的积是多少？</a:t>
            </a:r>
            <a:endParaRPr lang="en-US" altLang="zh-CN" sz="3200" dirty="0"/>
          </a:p>
        </p:txBody>
      </p:sp>
      <p:pic>
        <p:nvPicPr>
          <p:cNvPr id="3" name="QO_3_BD.38_1#22e12acc4?vop=1&amp;pid=85351b332&amp;color=0,0,0&amp;tib=255,255,255&amp;iip=12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12589" y="932688"/>
            <a:ext cx="1243584" cy="658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QO_3_AN.39_1#22e12acc4?vop=1&amp;pid=85351b332&amp;color=0,0,0&amp;vtp=1&amp;bbb=1"/>
              <p:cNvSpPr/>
              <p:nvPr/>
            </p:nvSpPr>
            <p:spPr>
              <a:xfrm>
                <a:off x="896112" y="3159853"/>
                <a:ext cx="10533888" cy="28956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7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𝟐𝟐𝟒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÷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𝟓𝟔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  <a:p>
                <a:pPr latinLnBrk="1">
                  <a:lnSpc>
                    <a:spcPts val="57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𝟓𝟔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÷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𝟏𝟎𝟎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𝟓𝟔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  <a:p>
                <a:pPr latinLnBrk="1">
                  <a:lnSpc>
                    <a:spcPts val="57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𝟓𝟔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𝟎𝟒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𝟎𝟐𝟐𝟒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  <a:p>
                <a:pPr latinLnBrk="1">
                  <a:lnSpc>
                    <a:spcPts val="5700"/>
                  </a:lnSpc>
                </a:pPr>
                <a:r>
                  <a:rPr lang="en-US" altLang="zh-CN" sz="3200" b="1" i="0" smtClean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答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：这个两位小数是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𝟓𝟔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，正确的积是0.0224。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4" name="QO_3_AN.39_1#22e12acc4?vop=1&amp;pid=85351b332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3159853"/>
                <a:ext cx="10533888" cy="2895600"/>
              </a:xfrm>
              <a:prstGeom prst="rect">
                <a:avLst/>
              </a:prstGeom>
              <a:blipFill rotWithShape="1">
                <a:blip r:embed="rId2"/>
                <a:stretch>
                  <a:fillRect l="-1" t="-3" b="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85351b332.fixed?pid=186e1703a&amp;color=237,125,49&amp;vtp=1&amp;bbb=1"/>
          <p:cNvSpPr/>
          <p:nvPr/>
        </p:nvSpPr>
        <p:spPr>
          <a:xfrm>
            <a:off x="0" y="2587752"/>
            <a:ext cx="12188952" cy="75895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400"/>
              </a:lnSpc>
            </a:pPr>
            <a:r>
              <a:rPr lang="en-US" altLang="zh-CN" sz="4400" b="1" i="0" dirty="0">
                <a:solidFill>
                  <a:srgbClr val="ED7D3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1</a:t>
            </a:r>
            <a:r>
              <a:rPr lang="en-US" altLang="zh-CN" sz="4400" b="1" i="0" dirty="0">
                <a:solidFill>
                  <a:srgbClr val="ED7D3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400" b="1" i="0" dirty="0">
                <a:solidFill>
                  <a:srgbClr val="ED7D3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小数乘法</a:t>
            </a:r>
            <a:endParaRPr lang="en-US" altLang="zh-CN" sz="4400" dirty="0"/>
          </a:p>
        </p:txBody>
      </p:sp>
      <p:sp>
        <p:nvSpPr>
          <p:cNvPr id="3" name="C_2_BD#85351b332.fixed?sp=1&amp;pid=186e1703a&amp;color=0,0,0&amp;vtp=1&amp;bbb=1"/>
          <p:cNvSpPr/>
          <p:nvPr/>
        </p:nvSpPr>
        <p:spPr>
          <a:xfrm>
            <a:off x="3383280" y="3520440"/>
            <a:ext cx="3849624" cy="310896"/>
          </a:xfrm>
          <a:prstGeom prst="rect">
            <a:avLst/>
          </a:prstGeom>
          <a:solidFill>
            <a:srgbClr val="FFFFFF"/>
          </a:solidFill>
        </p:spPr>
        <p:txBody>
          <a:bodyPr wrap="none" lIns="0" tIns="0" rIns="0" bIns="0" rtlCol="0" anchor="ctr"/>
          <a:lstStyle/>
          <a:p>
            <a:pPr algn="ctr" latinLnBrk="1">
              <a:lnSpc>
                <a:spcPts val="1700"/>
              </a:lnSpc>
            </a:pPr>
            <a:r>
              <a:rPr lang="en-US" altLang="zh-CN" sz="14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第3课时</a:t>
            </a:r>
            <a:r>
              <a:rPr lang="en-US" altLang="zh-CN" sz="14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14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小数乘小数（2）</a:t>
            </a:r>
            <a:endParaRPr lang="en-US" altLang="zh-CN" sz="1400" dirty="0"/>
          </a:p>
        </p:txBody>
      </p:sp>
      <p:sp>
        <p:nvSpPr>
          <p:cNvPr id="4" name="C_2#85351b332.fixed?pid=186e1703a&amp;color=255,255,255&amp;vtp=1&amp;bbb=1"/>
          <p:cNvSpPr/>
          <p:nvPr/>
        </p:nvSpPr>
        <p:spPr>
          <a:xfrm>
            <a:off x="7214616" y="3520440"/>
            <a:ext cx="1609344" cy="310896"/>
          </a:xfrm>
          <a:prstGeom prst="rect">
            <a:avLst/>
          </a:prstGeom>
          <a:solidFill>
            <a:srgbClr val="C00000"/>
          </a:solidFill>
        </p:spPr>
        <p:txBody>
          <a:bodyPr wrap="none" lIns="127000" tIns="127000" rIns="127000" bIns="127000" rtlCol="0" anchor="ctr"/>
          <a:lstStyle/>
          <a:p>
            <a:pPr algn="ctr" latinLnBrk="1">
              <a:lnSpc>
                <a:spcPts val="1700"/>
              </a:lnSpc>
            </a:pPr>
            <a:r>
              <a:rPr lang="en-US" altLang="zh-CN" sz="1400" b="1" i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作业课件</a:t>
            </a:r>
            <a:endParaRPr lang="en-US" altLang="zh-CN" sz="14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3_BD.1_1#a205bd3d8?vop=1&amp;pid=85351b332&amp;color=0,0,0&amp;vtp=1&amp;bt=1&amp;bbb=1"/>
          <p:cNvSpPr/>
          <p:nvPr/>
        </p:nvSpPr>
        <p:spPr>
          <a:xfrm>
            <a:off x="896112" y="896112"/>
            <a:ext cx="10533888" cy="7239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32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900" b="1" i="0" kern="0" smtClea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算一算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，填一填。</a:t>
            </a:r>
            <a:endParaRPr lang="en-US" altLang="zh-CN" sz="3200" dirty="0"/>
          </a:p>
        </p:txBody>
      </p:sp>
      <p:pic>
        <p:nvPicPr>
          <p:cNvPr id="3" name="QO_3_BD.1_1#a205bd3d8?vop=1&amp;pid=85351b332&amp;color=0,0,0&amp;tib=255,255,255&amp;iip=1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12589" y="969264"/>
            <a:ext cx="1243584" cy="658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pic>
        <p:nvPicPr>
          <p:cNvPr id="4" name="QO_3_BD.1_2#a205bd3d8?vop=1&amp;pid=85351b332&amp;color=0,0,0&amp;tib=255,255,255&amp;vip=1#3&amp;vtp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368296" y="1676146"/>
            <a:ext cx="7589520" cy="41879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5" name="QO_3_WB.2_1#a205bd3d8.white_block?vop=1&amp;pid=85351b332&amp;color=0,0,0&amp;vpa=1&amp;vtp=1"/>
          <p:cNvSpPr/>
          <p:nvPr/>
        </p:nvSpPr>
        <p:spPr>
          <a:xfrm>
            <a:off x="6464808" y="1840738"/>
            <a:ext cx="1097280" cy="530352"/>
          </a:xfrm>
          <a:prstGeom prst="rect">
            <a:avLst/>
          </a:prstGeom>
          <a:solidFill>
            <a:srgbClr val="FFFFFF"/>
          </a:solidFill>
          <a:ln w="12700">
            <a:solidFill>
              <a:srgbClr val="FFFFFF"/>
            </a:solidFill>
            <a:prstDash val="solid"/>
          </a:ln>
        </p:spPr>
        <p:txBody>
          <a:bodyPr wrap="square"/>
          <a:lstStyle/>
          <a:p>
            <a:endParaRPr lang="zh-CN" altLang="en-US"/>
          </a:p>
        </p:txBody>
      </p:sp>
      <p:sp>
        <p:nvSpPr>
          <p:cNvPr id="6" name="QO_3_WB.3_1#a205bd3d8.white_block?vop=1&amp;pid=85351b332&amp;color=0,0,0&amp;vpa=2&amp;vtp=1"/>
          <p:cNvSpPr/>
          <p:nvPr/>
        </p:nvSpPr>
        <p:spPr>
          <a:xfrm>
            <a:off x="6446520" y="2526538"/>
            <a:ext cx="1115568" cy="512064"/>
          </a:xfrm>
          <a:prstGeom prst="rect">
            <a:avLst/>
          </a:prstGeom>
          <a:solidFill>
            <a:srgbClr val="FFFFFF"/>
          </a:solidFill>
          <a:ln w="12700">
            <a:solidFill>
              <a:srgbClr val="FFFFFF"/>
            </a:solidFill>
            <a:prstDash val="solid"/>
          </a:ln>
        </p:spPr>
        <p:txBody>
          <a:bodyPr wrap="square"/>
          <a:lstStyle/>
          <a:p>
            <a:endParaRPr lang="zh-CN" altLang="en-US"/>
          </a:p>
        </p:txBody>
      </p:sp>
      <p:sp>
        <p:nvSpPr>
          <p:cNvPr id="7" name="QO_3_WB.4_1#a205bd3d8.white_block?vop=1&amp;pid=85351b332&amp;color=0,0,0&amp;vpa=3&amp;vtp=1"/>
          <p:cNvSpPr/>
          <p:nvPr/>
        </p:nvSpPr>
        <p:spPr>
          <a:xfrm>
            <a:off x="6080760" y="4711954"/>
            <a:ext cx="1563624" cy="530352"/>
          </a:xfrm>
          <a:prstGeom prst="rect">
            <a:avLst/>
          </a:prstGeom>
          <a:solidFill>
            <a:srgbClr val="FFFFFF"/>
          </a:solidFill>
          <a:ln w="12700">
            <a:solidFill>
              <a:srgbClr val="FFFFFF"/>
            </a:solidFill>
            <a:prstDash val="solid"/>
          </a:ln>
        </p:spPr>
        <p:txBody>
          <a:bodyPr wrap="square"/>
          <a:lstStyle/>
          <a:p>
            <a:endParaRPr lang="zh-CN" altLang="en-US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"/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1"/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 build="p"/>
      <p:bldP spid="6" grpId="0" animBg="1" build="p"/>
      <p:bldP spid="7" grpId="0" animBg="1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B_4_BD.5_1#183498c78?vop=1&amp;pid=a205bd3d8&amp;color=0,0,0&amp;vtp=1&amp;bt=1&amp;bbb=1&amp;hb=1"/>
              <p:cNvSpPr/>
              <p:nvPr/>
            </p:nvSpPr>
            <p:spPr>
              <a:xfrm>
                <a:off x="896112" y="896112"/>
                <a:ext cx="10533888" cy="14732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800"/>
                  </a:lnSpc>
                </a:pP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（1）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先按照整数乘法算出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(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</a:t>
                </a: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(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的积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再点</a:t>
                </a:r>
                <a:endParaRPr lang="en-US" altLang="zh-CN" sz="3200" b="1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(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   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)。</a:t>
                </a:r>
                <a:endParaRPr lang="en-US" altLang="zh-CN" sz="3200" dirty="0">
                  <a:solidFill>
                    <a:srgbClr val="000000"/>
                  </a:solidFill>
                </a:endParaRPr>
              </a:p>
            </p:txBody>
          </p:sp>
        </mc:Choice>
        <mc:Fallback>
          <p:sp>
            <p:nvSpPr>
              <p:cNvPr id="2" name="QB_4_BD.5_1#183498c78?vop=1&amp;pid=a205bd3d8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896112"/>
                <a:ext cx="10533888" cy="1473200"/>
              </a:xfrm>
              <a:prstGeom prst="rect">
                <a:avLst/>
              </a:prstGeom>
              <a:blipFill rotWithShape="1">
                <a:blip r:embed="rId1"/>
                <a:stretch>
                  <a:fillRect l="-1" t="-9" b="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B_4_AN.6_1#183498c78.bracket?vop=1&amp;pid=a205bd3d8&amp;color=0,0,0&amp;vpa=4&amp;vtp=1&amp;bbb=1"/>
          <p:cNvSpPr/>
          <p:nvPr/>
        </p:nvSpPr>
        <p:spPr>
          <a:xfrm>
            <a:off x="5744337" y="901192"/>
            <a:ext cx="701675" cy="736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23</a:t>
            </a:r>
            <a:endParaRPr lang="en-US" altLang="zh-CN" sz="3200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QB_4_AN.7_1#183498c78.bracket?vop=1&amp;pid=a205bd3d8&amp;color=0,0,0&amp;vpa=5&amp;vtp=1&amp;bbb=1"/>
              <p:cNvSpPr/>
              <p:nvPr/>
            </p:nvSpPr>
            <p:spPr>
              <a:xfrm>
                <a:off x="7373113" y="1080325"/>
                <a:ext cx="692150" cy="5080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40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𝟏𝟖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4" name="QB_4_AN.7_1#183498c78.bracket?vop=1&amp;pid=a205bd3d8&amp;color=0,0,0&amp;vpa=5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373113" y="1080325"/>
                <a:ext cx="692150" cy="508000"/>
              </a:xfrm>
              <a:prstGeom prst="rect">
                <a:avLst/>
              </a:prstGeom>
              <a:blipFill rotWithShape="1">
                <a:blip r:embed="rId2"/>
                <a:stretch>
                  <a:fillRect l="-18" t="-37" r="18" b="3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QB_4_AN.8_1#183498c78.bracket?vop=1&amp;pid=a205bd3d8&amp;color=0,0,0&amp;vpa=6&amp;vtp=1&amp;bbb=1"/>
          <p:cNvSpPr/>
          <p:nvPr/>
        </p:nvSpPr>
        <p:spPr>
          <a:xfrm>
            <a:off x="1053274" y="1637792"/>
            <a:ext cx="1519238" cy="736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小数点</a:t>
            </a:r>
            <a:endParaRPr lang="en-US" altLang="zh-CN" sz="3200" dirty="0">
              <a:solidFill>
                <a:srgbClr val="FF0000"/>
              </a:solidFill>
            </a:endParaRPr>
          </a:p>
        </p:txBody>
      </p:sp>
      <p:sp>
        <p:nvSpPr>
          <p:cNvPr id="6" name="QB_4_BD.9_1#63a0d9d99?vop=1&amp;pid=a205bd3d8&amp;color=0,0,0&amp;vtp=1&amp;bbb=1&amp;hb=1"/>
          <p:cNvSpPr/>
          <p:nvPr/>
        </p:nvSpPr>
        <p:spPr>
          <a:xfrm>
            <a:off x="896112" y="2423253"/>
            <a:ext cx="10533888" cy="22098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点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3200" b="1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   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时，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看两个因数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3200" b="1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 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和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3200" b="1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 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)中一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共有(</a:t>
            </a:r>
            <a:r>
              <a:rPr lang="en-US" altLang="zh-CN" sz="3200" b="1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位小数，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就从积的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3200" b="1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边起数出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3200" b="1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位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点上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小数点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3200" dirty="0">
              <a:solidFill>
                <a:srgbClr val="000000"/>
              </a:solidFill>
            </a:endParaRPr>
          </a:p>
        </p:txBody>
      </p:sp>
      <p:sp>
        <p:nvSpPr>
          <p:cNvPr id="7" name="QB_4_AN.10_1#63a0d9d99.bracket?vop=1&amp;pid=a205bd3d8&amp;color=0,0,0&amp;vpa=7&amp;vtp=1&amp;bbb=1"/>
          <p:cNvSpPr/>
          <p:nvPr/>
        </p:nvSpPr>
        <p:spPr>
          <a:xfrm>
            <a:off x="2480437" y="2428333"/>
            <a:ext cx="1519238" cy="736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小数点</a:t>
            </a:r>
            <a:endParaRPr lang="en-US" altLang="zh-CN" sz="3200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QB_4_AN.11_1#63a0d9d99.bracket?vop=1&amp;pid=a205bd3d8&amp;color=0,0,0&amp;vpa=8&amp;vtp=1&amp;bbb=1"/>
              <p:cNvSpPr/>
              <p:nvPr/>
            </p:nvSpPr>
            <p:spPr>
              <a:xfrm>
                <a:off x="7301674" y="2602801"/>
                <a:ext cx="1086930" cy="5080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40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𝟐𝟑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8" name="QB_4_AN.11_1#63a0d9d99.bracket?vop=1&amp;pid=a205bd3d8&amp;color=0,0,0&amp;vpa=8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301674" y="2602801"/>
                <a:ext cx="1086930" cy="508000"/>
              </a:xfrm>
              <a:prstGeom prst="rect">
                <a:avLst/>
              </a:prstGeom>
              <a:blipFill rotWithShape="1">
                <a:blip r:embed="rId3"/>
                <a:stretch>
                  <a:fillRect l="-41" t="-112" r="23" b="1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9" name="QB_4_AN.12_1#63a0d9d99.bracket?vop=1&amp;pid=a205bd3d8&amp;color=0,0,0&amp;vpa=9&amp;vtp=1&amp;bbb=1"/>
              <p:cNvSpPr/>
              <p:nvPr/>
            </p:nvSpPr>
            <p:spPr>
              <a:xfrm>
                <a:off x="9208263" y="2602801"/>
                <a:ext cx="1086930" cy="5080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40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𝟏𝟖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9" name="QB_4_AN.12_1#63a0d9d99.bracket?vop=1&amp;pid=a205bd3d8&amp;color=0,0,0&amp;vpa=9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208263" y="2602801"/>
                <a:ext cx="1086930" cy="508000"/>
              </a:xfrm>
              <a:prstGeom prst="rect">
                <a:avLst/>
              </a:prstGeom>
              <a:blipFill rotWithShape="1">
                <a:blip r:embed="rId4"/>
                <a:stretch>
                  <a:fillRect l="-12" t="-112" r="53" b="1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" name="QB_4_AN.13_1#63a0d9d99.bracket?vop=1&amp;pid=a205bd3d8&amp;color=0,0,0&amp;vpa=10&amp;vtp=1&amp;bbb=1"/>
              <p:cNvSpPr/>
              <p:nvPr/>
            </p:nvSpPr>
            <p:spPr>
              <a:xfrm>
                <a:off x="1939099" y="3341687"/>
                <a:ext cx="449263" cy="5080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40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𝟒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10" name="QB_4_AN.13_1#63a0d9d99.bracket?vop=1&amp;pid=a205bd3d8&amp;color=0,0,0&amp;vpa=1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39099" y="3341687"/>
                <a:ext cx="449263" cy="508000"/>
              </a:xfrm>
              <a:prstGeom prst="rect">
                <a:avLst/>
              </a:prstGeom>
              <a:blipFill rotWithShape="1">
                <a:blip r:embed="rId5"/>
                <a:stretch>
                  <a:fillRect l="-99" t="-62" r="28" b="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QB_4_AN.14_1#63a0d9d99.bracket?vop=1&amp;pid=a205bd3d8&amp;color=0,0,0&amp;vpa=11&amp;vtp=1"/>
          <p:cNvSpPr/>
          <p:nvPr/>
        </p:nvSpPr>
        <p:spPr>
          <a:xfrm>
            <a:off x="6017387" y="3164933"/>
            <a:ext cx="703263" cy="736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右</a:t>
            </a:r>
            <a:endParaRPr lang="en-US" altLang="zh-CN" sz="3200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2" name="QB_4_AN.15_1#63a0d9d99.bracket?vop=1&amp;pid=a205bd3d8&amp;color=0,0,0&amp;vpa=12&amp;vtp=1&amp;bbb=1"/>
              <p:cNvSpPr/>
              <p:nvPr/>
            </p:nvSpPr>
            <p:spPr>
              <a:xfrm>
                <a:off x="8808213" y="3341687"/>
                <a:ext cx="449263" cy="5080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40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𝟒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12" name="QB_4_AN.15_1#63a0d9d99.bracket?vop=1&amp;pid=a205bd3d8&amp;color=0,0,0&amp;vpa=12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808213" y="3341687"/>
                <a:ext cx="449263" cy="508000"/>
              </a:xfrm>
              <a:prstGeom prst="rect">
                <a:avLst/>
              </a:prstGeom>
              <a:blipFill rotWithShape="1">
                <a:blip r:embed="rId5"/>
                <a:stretch>
                  <a:fillRect l="-28" t="-62" r="99" b="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QB_4_BD.16_1#9038ab500?vop=1&amp;pid=a205bd3d8&amp;color=0,0,0&amp;vtp=1&amp;bbb=1&amp;hb=1"/>
          <p:cNvSpPr/>
          <p:nvPr/>
        </p:nvSpPr>
        <p:spPr>
          <a:xfrm>
            <a:off x="896112" y="4683853"/>
            <a:ext cx="10533888" cy="14732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（3）如果乘得的积的小数位数不够，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要在前面用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3200" b="1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)补足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位数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，再点小数点。</a:t>
            </a:r>
            <a:endParaRPr lang="en-US" altLang="zh-CN" sz="32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4" name="QB_4_AN.17_1#9038ab500.bracket?vop=1&amp;pid=a205bd3d8&amp;color=0,0,0&amp;vpa=13&amp;vtp=1&amp;bbb=1"/>
              <p:cNvSpPr/>
              <p:nvPr/>
            </p:nvSpPr>
            <p:spPr>
              <a:xfrm>
                <a:off x="9894063" y="4865941"/>
                <a:ext cx="449263" cy="5080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40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𝟎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14" name="QB_4_AN.17_1#9038ab500.bracket?vop=1&amp;pid=a205bd3d8&amp;color=0,0,0&amp;vpa=13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894063" y="4865941"/>
                <a:ext cx="449263" cy="508000"/>
              </a:xfrm>
              <a:prstGeom prst="rect">
                <a:avLst/>
              </a:prstGeom>
              <a:blipFill rotWithShape="1">
                <a:blip r:embed="rId6"/>
                <a:stretch>
                  <a:fillRect l="-28" t="-112" r="99" b="1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4" grpId="0" animBg="1" build="p"/>
      <p:bldP spid="5" grpId="0" animBg="1" build="p"/>
      <p:bldP spid="7" grpId="0" animBg="1" build="p"/>
      <p:bldP spid="8" grpId="0" animBg="1" build="p"/>
      <p:bldP spid="9" grpId="0" animBg="1" build="p"/>
      <p:bldP spid="10" grpId="0" animBg="1" build="p"/>
      <p:bldP spid="11" grpId="0" animBg="1" build="p"/>
      <p:bldP spid="12" grpId="0" animBg="1" build="p"/>
      <p:bldP spid="14" grpId="0" animBg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3_BD.18_1#61108aecc?vop=1&amp;pid=85351b332&amp;color=0,0,0&amp;vtp=1&amp;bt=1&amp;bbb=1"/>
          <p:cNvSpPr/>
          <p:nvPr/>
        </p:nvSpPr>
        <p:spPr>
          <a:xfrm>
            <a:off x="896112" y="896112"/>
            <a:ext cx="10533888" cy="7239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32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900" b="1" i="0" kern="0" smtClea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列竖式计算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3200" dirty="0"/>
          </a:p>
        </p:txBody>
      </p:sp>
      <p:pic>
        <p:nvPicPr>
          <p:cNvPr id="3" name="QB_3_BD.18_1#61108aecc?vop=1&amp;pid=85351b332&amp;color=0,0,0&amp;tib=255,255,255&amp;iip=2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12589" y="969264"/>
            <a:ext cx="1243584" cy="658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QB_3_BD.18_2#61108aecc?sp=1&amp;vop=1&amp;pid=85351b332&amp;color=0,0,0&amp;vtp=1&amp;bbb=1"/>
              <p:cNvSpPr/>
              <p:nvPr/>
            </p:nvSpPr>
            <p:spPr>
              <a:xfrm>
                <a:off x="896112" y="1610199"/>
                <a:ext cx="10533888" cy="14732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marL="0" marR="0" lvl="0" indent="0" defTabSz="914400" eaLnBrk="1" fontAlgn="auto" latinLnBrk="1" hangingPunct="1">
                  <a:lnSpc>
                    <a:spcPts val="58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None/>
                  <a:tabLst>
                    <a:tab pos="5450840" algn="l"/>
                  </a:tabLst>
                  <a:defRPr/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𝟒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𝟒𝟖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𝟏𝟕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spc="-1030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	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𝟑𝟔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𝟏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𝟎𝟗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3200" b="1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marL="0" marR="0" lvl="0" indent="0" defTabSz="914400" eaLnBrk="1" fontAlgn="auto" latinLnBrk="1" hangingPunct="1">
                  <a:lnSpc>
                    <a:spcPts val="58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None/>
                  <a:tabLst>
                    <a:tab pos="5450840" algn="l"/>
                  </a:tabLst>
                  <a:defRPr/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𝟎𝟓𝟖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𝟐𝟓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spc="-1030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	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𝟒𝟖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𝟏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𝟐𝟓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4" name="QB_3_BD.18_2#61108aecc?sp=1&amp;vop=1&amp;pid=85351b332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1610199"/>
                <a:ext cx="10533888" cy="1473200"/>
              </a:xfrm>
              <a:prstGeom prst="rect">
                <a:avLst/>
              </a:prstGeom>
              <a:blipFill rotWithShape="1">
                <a:blip r:embed="rId2"/>
                <a:stretch>
                  <a:fillRect l="-1" t="-32" b="3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QB_3_AN.19_1#61108aecc.bracket?vop=1&amp;pid=85351b332&amp;color=0,0,0&amp;vpa=14&amp;vtp=1&amp;bbb=1"/>
          <p:cNvSpPr/>
          <p:nvPr/>
        </p:nvSpPr>
        <p:spPr>
          <a:xfrm>
            <a:off x="3650805" y="1615279"/>
            <a:ext cx="1412875" cy="736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0.7616</a:t>
            </a:r>
            <a:endParaRPr lang="en-US" altLang="zh-CN" sz="3200" dirty="0"/>
          </a:p>
        </p:txBody>
      </p:sp>
      <p:sp>
        <p:nvSpPr>
          <p:cNvPr id="6" name="QB_3_AN.20_1#61108aecc.bracket?vop=1&amp;pid=85351b332&amp;color=0,0,0&amp;vpa=15&amp;vtp=1&amp;bbb=1"/>
          <p:cNvSpPr/>
          <p:nvPr/>
        </p:nvSpPr>
        <p:spPr>
          <a:xfrm>
            <a:off x="9101645" y="1615279"/>
            <a:ext cx="1412875" cy="736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0.3924</a:t>
            </a:r>
            <a:endParaRPr lang="en-US" altLang="zh-CN" sz="3200" dirty="0"/>
          </a:p>
        </p:txBody>
      </p:sp>
      <p:sp>
        <p:nvSpPr>
          <p:cNvPr id="7" name="QB_3_AN.21_1#61108aecc.bracket?vop=1&amp;pid=85351b332&amp;color=0,0,0&amp;vpa=16&amp;vtp=1&amp;bbb=1"/>
          <p:cNvSpPr/>
          <p:nvPr/>
        </p:nvSpPr>
        <p:spPr>
          <a:xfrm>
            <a:off x="3893693" y="2351879"/>
            <a:ext cx="1412875" cy="736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0.0145</a:t>
            </a:r>
            <a:endParaRPr lang="en-US" altLang="zh-CN" sz="3200" dirty="0"/>
          </a:p>
        </p:txBody>
      </p:sp>
      <p:sp>
        <p:nvSpPr>
          <p:cNvPr id="8" name="QB_3_AN.22_1#61108aecc.bracket?vop=1&amp;pid=85351b332&amp;color=0,0,0&amp;vpa=17&amp;vtp=1&amp;bbb=1"/>
          <p:cNvSpPr/>
          <p:nvPr/>
        </p:nvSpPr>
        <p:spPr>
          <a:xfrm>
            <a:off x="9101645" y="2351879"/>
            <a:ext cx="803275" cy="736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0.6</a:t>
            </a:r>
            <a:endParaRPr lang="en-US" altLang="zh-CN" sz="32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 build="p"/>
      <p:bldP spid="6" grpId="0" animBg="1" build="p"/>
      <p:bldP spid="7" grpId="0" animBg="1" build="p"/>
      <p:bldP spid="8" grpId="0" animBg="1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3_BD.23_1#5225b2d4b?vop=1&amp;pid=85351b332&amp;color=0,0,0&amp;vtp=1&amp;bt=1&amp;bbb=1"/>
          <p:cNvSpPr/>
          <p:nvPr/>
        </p:nvSpPr>
        <p:spPr>
          <a:xfrm>
            <a:off x="896112" y="896112"/>
            <a:ext cx="10533888" cy="7239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32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900" b="1" i="0" kern="0" smtClea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选择题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3200" dirty="0"/>
          </a:p>
        </p:txBody>
      </p:sp>
      <p:pic>
        <p:nvPicPr>
          <p:cNvPr id="3" name="QO_3_BD.23_1#5225b2d4b?vop=1&amp;pid=85351b332&amp;color=0,0,0&amp;tib=255,255,255&amp;iip=3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12589" y="969264"/>
            <a:ext cx="1243584" cy="658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QC_4_BD.24_1#43f24538a?vop=1&amp;pid=5225b2d4b&amp;color=0,0,0&amp;vtp=1&amp;bbb=1&amp;hb=1"/>
              <p:cNvSpPr/>
              <p:nvPr/>
            </p:nvSpPr>
            <p:spPr>
              <a:xfrm>
                <a:off x="896112" y="1610199"/>
                <a:ext cx="10533888" cy="14732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800"/>
                  </a:lnSpc>
                </a:pP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（1）关于算式“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𝟏𝟐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𝟑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𝟑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𝟑𝟗𝟔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”，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下面说法错误的是</a:t>
                </a:r>
                <a:endParaRPr lang="en-US" altLang="zh-CN" sz="3200" b="1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(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)。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4" name="QC_4_BD.24_1#43f24538a?vop=1&amp;pid=5225b2d4b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1610199"/>
                <a:ext cx="10533888" cy="1473200"/>
              </a:xfrm>
              <a:prstGeom prst="rect">
                <a:avLst/>
              </a:prstGeom>
              <a:blipFill rotWithShape="1">
                <a:blip r:embed="rId2"/>
                <a:stretch>
                  <a:fillRect l="-1" t="-32" b="3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QC_4_AN.25_1#43f24538a.bracket?vop=1&amp;pid=5225b2d4b&amp;color=0,0,0&amp;vpa=18&amp;vtp=1"/>
          <p:cNvSpPr/>
          <p:nvPr/>
        </p:nvSpPr>
        <p:spPr>
          <a:xfrm>
            <a:off x="1205674" y="2351879"/>
            <a:ext cx="588963" cy="736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A</a:t>
            </a:r>
            <a:endParaRPr lang="en-US" altLang="zh-CN" sz="32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QC_4_BD.24_2#43f24538a.choices?vop=1&amp;pid=5225b2d4b&amp;color=0,0,0&amp;vtp=1&amp;bbb=1"/>
              <p:cNvSpPr/>
              <p:nvPr/>
            </p:nvSpPr>
            <p:spPr>
              <a:xfrm>
                <a:off x="896112" y="3146899"/>
                <a:ext cx="10533888" cy="29464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800"/>
                  </a:lnSpc>
                </a:pP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A.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两个因数分别扩大到它们的100倍，积是396</a:t>
                </a:r>
                <a:endParaRPr lang="en-US" altLang="zh-CN" sz="3200" dirty="0"/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积0.396保留两位小数是0.40</a:t>
                </a:r>
                <a:endParaRPr lang="en-US" altLang="zh-CN" sz="3200" dirty="0"/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C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与算式“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𝟏𝟐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𝟎𝟑𝟑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”结果相等</a:t>
                </a:r>
                <a:endParaRPr lang="en-US" altLang="zh-CN" sz="3200" dirty="0"/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D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与算式“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𝟏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𝟎𝟐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)×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𝟑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𝟑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”结果相等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6" name="QC_4_BD.24_2#43f24538a.choices?vop=1&amp;pid=5225b2d4b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3146899"/>
                <a:ext cx="10533888" cy="2946400"/>
              </a:xfrm>
              <a:prstGeom prst="rect">
                <a:avLst/>
              </a:prstGeom>
              <a:blipFill rotWithShape="1">
                <a:blip r:embed="rId3"/>
                <a:stretch>
                  <a:fillRect l="-1" t="-16" b="1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4_BD.26_1#7eb2f2a9e?vop=1&amp;pid=5225b2d4b&amp;color=0,0,0&amp;vtp=1&amp;bt=1&amp;bbb=1"/>
          <p:cNvSpPr/>
          <p:nvPr/>
        </p:nvSpPr>
        <p:spPr>
          <a:xfrm>
            <a:off x="896112" y="896112"/>
            <a:ext cx="10533888" cy="7239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不计算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900" b="1" i="0" kern="0" smtClea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              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的正确的积可能是(</a:t>
            </a:r>
            <a:r>
              <a:rPr lang="en-US" altLang="zh-CN" sz="3200" b="1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)。</a:t>
            </a:r>
            <a:endParaRPr lang="en-US" altLang="zh-CN" sz="3200" dirty="0"/>
          </a:p>
        </p:txBody>
      </p:sp>
      <p:pic>
        <p:nvPicPr>
          <p:cNvPr id="3" name="QC_4_BD.26_1#7eb2f2a9e?vop=1&amp;pid=5225b2d4b&amp;color=0,0,0&amp;tib=255,255,255&amp;iip=4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547269" y="896112"/>
            <a:ext cx="2057400" cy="7315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4" name="QC_4_AN.27_1#7eb2f2a9e.bracket?vop=1&amp;pid=5225b2d4b&amp;color=0,0,0&amp;vpa=19&amp;vtp=1"/>
          <p:cNvSpPr/>
          <p:nvPr/>
        </p:nvSpPr>
        <p:spPr>
          <a:xfrm>
            <a:off x="9190799" y="896112"/>
            <a:ext cx="566738" cy="7239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B</a:t>
            </a:r>
            <a:endParaRPr lang="en-US" altLang="zh-CN" sz="3200" dirty="0"/>
          </a:p>
        </p:txBody>
      </p:sp>
      <p:sp>
        <p:nvSpPr>
          <p:cNvPr id="5" name="QC_4_BD.26_2#7eb2f2a9e.choices?vop=1&amp;pid=5225b2d4b&amp;color=0,0,0&amp;vtp=1&amp;bbb=1"/>
          <p:cNvSpPr/>
          <p:nvPr/>
        </p:nvSpPr>
        <p:spPr>
          <a:xfrm>
            <a:off x="896112" y="1610199"/>
            <a:ext cx="10533888" cy="7239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marR="0" lvl="0" indent="0" defTabSz="914400" eaLnBrk="1" fontAlgn="auto" latinLnBrk="1" hangingPunct="1">
              <a:lnSpc>
                <a:spcPts val="5700"/>
              </a:lnSpc>
              <a:spcBef>
                <a:spcPts val="0"/>
              </a:spcBef>
              <a:spcAft>
                <a:spcPts val="0"/>
              </a:spcAft>
              <a:buClrTx/>
              <a:buSzTx/>
              <a:buNone/>
              <a:tabLst>
                <a:tab pos="2649220" algn="l"/>
                <a:tab pos="5260340" algn="l"/>
                <a:tab pos="7896860" algn="l"/>
              </a:tabLst>
              <a:defRPr/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32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1.501</a:t>
            </a:r>
            <a:r>
              <a:rPr lang="en-US" altLang="zh-CN" sz="3200" b="1" i="0" spc="-1030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32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15.01</a:t>
            </a:r>
            <a:r>
              <a:rPr lang="en-US" altLang="zh-CN" sz="3200" b="1" i="0" spc="-1030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32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150.1</a:t>
            </a:r>
            <a:r>
              <a:rPr lang="en-US" altLang="zh-CN" sz="3200" b="1" i="0" spc="-1030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32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0.1501</a:t>
            </a:r>
            <a:endParaRPr lang="en-US" altLang="zh-CN" sz="32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B_3_BD.28_1#65a9a1ecb?vop=1&amp;pid=85351b332&amp;color=0,0,0&amp;vtp=1&amp;bt=1&amp;bbb=1"/>
              <p:cNvSpPr/>
              <p:nvPr/>
            </p:nvSpPr>
            <p:spPr>
              <a:xfrm>
                <a:off x="896112" y="900000"/>
                <a:ext cx="10533888" cy="9017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7100"/>
                  </a:lnSpc>
                </a:pP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4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900" b="1" i="0" kern="0" smtClean="0">
                    <a:solidFill>
                      <a:srgbClr val="FFFFFF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34" charset="-120"/>
                  </a:rPr>
                  <a:t>                     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在</a:t>
                </a:r>
                <a:r>
                  <a:rPr lang="en-US" altLang="zh-CN" sz="4000" b="1" i="0" kern="0" spc="-9990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900" b="1" i="0" kern="0" smtClean="0">
                    <a:solidFill>
                      <a:srgbClr val="FFFFFF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34" charset="-120"/>
                  </a:rPr>
                  <a:t>               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里填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“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&gt;</m:t>
                    </m:r>
                  </m:oMath>
                </a14:m>
                <a:r>
                  <a:rPr lang="en-US" altLang="zh-CN" sz="32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”“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&lt;</m:t>
                    </m:r>
                  </m:oMath>
                </a14:m>
                <a:r>
                  <a:rPr lang="en-US" altLang="zh-CN" sz="32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”或“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”，在（）里填数。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2" name="QB_3_BD.28_1#65a9a1ecb?vop=1&amp;pid=85351b332&amp;color=0,0,0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900000"/>
                <a:ext cx="10533888" cy="901700"/>
              </a:xfrm>
              <a:prstGeom prst="rect">
                <a:avLst/>
              </a:prstGeom>
              <a:blipFill rotWithShape="1">
                <a:blip r:embed="rId1"/>
                <a:stretch>
                  <a:fillRect l="-1" t="-23" b="2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B_3_BD.28_1#65a9a1ecb?vop=1&amp;pid=85351b332&amp;color=0,0,0&amp;tib=255,255,255&amp;iip=5&amp;vtp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12589" y="1156032"/>
            <a:ext cx="1243584" cy="658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pic>
        <p:nvPicPr>
          <p:cNvPr id="4" name="QB_3_BD.28_1#65a9a1ecb?vop=1&amp;pid=85351b332&amp;color=0,0,0&amp;tib=255,255,255&amp;iip=6&amp;vtp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071019" y="900000"/>
            <a:ext cx="914400" cy="914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pic>
        <p:nvPicPr>
          <p:cNvPr id="5" name="QB_3_BD.28_2#65a9a1ecb?vop=1&amp;pid=85351b332&amp;color=0,0,0&amp;tib=255,255,255&amp;vip=20#22&amp;vtp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96112" y="1825894"/>
            <a:ext cx="7744968" cy="19110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6" name="QB_3_BD.28_3#65a9a1ecb?vop=1&amp;pid=85351b332&amp;color=0,0,0&amp;vtp=1&amp;bbb=1"/>
              <p:cNvSpPr/>
              <p:nvPr/>
            </p:nvSpPr>
            <p:spPr>
              <a:xfrm>
                <a:off x="896112" y="3870594"/>
                <a:ext cx="10533888" cy="18288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7200"/>
                  </a:lnSpc>
                </a:pP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应用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当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𝒂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&gt;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𝟎</m:t>
                    </m:r>
                  </m:oMath>
                </a14:m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时，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𝒂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𝟏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𝟎𝟖</m:t>
                    </m:r>
                  </m:oMath>
                </a14:m>
                <a:r>
                  <a:rPr lang="en-US" altLang="zh-CN" sz="4000" b="1" i="0" kern="0" spc="-9990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900" b="1" i="0" kern="0" smtClean="0">
                    <a:solidFill>
                      <a:srgbClr val="FFFFFF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34" charset="-120"/>
                  </a:rPr>
                  <a:t>                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𝒂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b="1" i="0" kern="0" spc="-99900" smtClean="0">
                  <a:solidFill>
                    <a:srgbClr val="FFFFFF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vl="0" latinLnBrk="1">
                  <a:lnSpc>
                    <a:spcPts val="72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𝒂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𝟗𝟏</m:t>
                    </m:r>
                  </m:oMath>
                </a14:m>
                <a:r>
                  <a:rPr lang="en-US" altLang="zh-CN" sz="4000" b="1" kern="0" spc="-9990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900" b="1" kern="0">
                    <a:solidFill>
                      <a:srgbClr val="FFFFFF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34" charset="-120"/>
                  </a:rPr>
                  <a:t>                </a:t>
                </a:r>
                <a14:m>
                  <m:oMath xmlns:m="http://schemas.openxmlformats.org/officeDocument/2006/math"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𝒂</m:t>
                    </m:r>
                  </m:oMath>
                </a14:m>
                <a:r>
                  <a:rPr lang="en-US" altLang="zh-CN" sz="100" b="1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6" name="QB_3_BD.28_3#65a9a1ecb?vop=1&amp;pid=85351b332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3870594"/>
                <a:ext cx="10533888" cy="1828800"/>
              </a:xfrm>
              <a:prstGeom prst="rect">
                <a:avLst/>
              </a:prstGeom>
              <a:blipFill rotWithShape="1">
                <a:blip r:embed="rId5"/>
                <a:stretch>
                  <a:fillRect l="-1" t="-15" b="1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7" name="QB_3_BD.28_3#65a9a1ecb?vop=1&amp;pid=85351b332&amp;color=0,0,0&amp;tib=255,255,255&amp;iip=7&amp;vip=23#23&amp;vtp=1" descr="preencoded.png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770849" y="3870594"/>
            <a:ext cx="914400" cy="914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pic>
        <p:nvPicPr>
          <p:cNvPr id="9" name="QB_3_BD.28_4#65a9a1ecb?vop=1&amp;pid=85351b332&amp;color=0,0,0&amp;tib=255,255,255&amp;iip=8&amp;vip=24#24&amp;vtp=1" descr="preencoded.png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00218" y="4784994"/>
            <a:ext cx="914400" cy="914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10" name="QB_3_WB.29_1#65a9a1ecb.white_block?vop=1&amp;pid=85351b332&amp;color=0,0,0&amp;vpa=20&amp;vtp=1"/>
          <p:cNvSpPr/>
          <p:nvPr/>
        </p:nvSpPr>
        <p:spPr>
          <a:xfrm>
            <a:off x="3337560" y="2173366"/>
            <a:ext cx="411480" cy="420624"/>
          </a:xfrm>
          <a:prstGeom prst="rect">
            <a:avLst/>
          </a:prstGeom>
          <a:solidFill>
            <a:srgbClr val="FFFFFF"/>
          </a:solidFill>
          <a:ln w="12700">
            <a:solidFill>
              <a:srgbClr val="FFFFFF"/>
            </a:solidFill>
            <a:prstDash val="solid"/>
          </a:ln>
        </p:spPr>
        <p:txBody>
          <a:bodyPr wrap="square"/>
          <a:lstStyle/>
          <a:p>
            <a:endParaRPr lang="zh-CN" altLang="en-US"/>
          </a:p>
        </p:txBody>
      </p:sp>
      <p:sp>
        <p:nvSpPr>
          <p:cNvPr id="11" name="QB_3_WB.30_1#65a9a1ecb.white_block?vop=1&amp;pid=85351b332&amp;color=0,0,0&amp;vpa=21&amp;vtp=1"/>
          <p:cNvSpPr/>
          <p:nvPr/>
        </p:nvSpPr>
        <p:spPr>
          <a:xfrm>
            <a:off x="6912864" y="2191654"/>
            <a:ext cx="466344" cy="356616"/>
          </a:xfrm>
          <a:prstGeom prst="rect">
            <a:avLst/>
          </a:prstGeom>
          <a:solidFill>
            <a:srgbClr val="FFFFFF"/>
          </a:solidFill>
          <a:ln w="12700">
            <a:solidFill>
              <a:srgbClr val="FFFFFF"/>
            </a:solidFill>
            <a:prstDash val="solid"/>
          </a:ln>
        </p:spPr>
        <p:txBody>
          <a:bodyPr wrap="square"/>
          <a:lstStyle/>
          <a:p>
            <a:endParaRPr lang="zh-CN" altLang="en-US"/>
          </a:p>
        </p:txBody>
      </p:sp>
      <p:sp>
        <p:nvSpPr>
          <p:cNvPr id="12" name="QB_3_WB.31_1#65a9a1ecb.white_block?vop=1&amp;pid=85351b332&amp;color=0,0,0&amp;vpa=22&amp;vtp=1"/>
          <p:cNvSpPr/>
          <p:nvPr/>
        </p:nvSpPr>
        <p:spPr>
          <a:xfrm>
            <a:off x="2944368" y="3160918"/>
            <a:ext cx="384048" cy="429768"/>
          </a:xfrm>
          <a:prstGeom prst="rect">
            <a:avLst/>
          </a:prstGeom>
          <a:solidFill>
            <a:srgbClr val="FFFFFF"/>
          </a:solidFill>
          <a:ln w="12700">
            <a:solidFill>
              <a:srgbClr val="FFFFFF"/>
            </a:solidFill>
            <a:prstDash val="solid"/>
          </a:ln>
        </p:spPr>
        <p:txBody>
          <a:bodyPr wrap="square"/>
          <a:lstStyle/>
          <a:p>
            <a:endParaRPr lang="zh-CN" altLang="en-US"/>
          </a:p>
        </p:txBody>
      </p:sp>
      <p:sp>
        <p:nvSpPr>
          <p:cNvPr id="13" name="QB_3_WB.32_1#65a9a1ecb.white_block?vop=1&amp;pid=85351b332&amp;color=0,0,0&amp;vpa=23&amp;vtp=1"/>
          <p:cNvSpPr/>
          <p:nvPr/>
        </p:nvSpPr>
        <p:spPr>
          <a:xfrm>
            <a:off x="5944585" y="4062618"/>
            <a:ext cx="585216" cy="521208"/>
          </a:xfrm>
          <a:prstGeom prst="rect">
            <a:avLst/>
          </a:prstGeom>
          <a:solidFill>
            <a:srgbClr val="FFFFFF"/>
          </a:solidFill>
          <a:ln w="12700">
            <a:solidFill>
              <a:srgbClr val="FFFFFF"/>
            </a:solidFill>
            <a:prstDash val="solid"/>
          </a:ln>
        </p:spPr>
        <p:txBody>
          <a:bodyPr wrap="square"/>
          <a:lstStyle/>
          <a:p>
            <a:endParaRPr lang="zh-CN" altLang="en-US"/>
          </a:p>
        </p:txBody>
      </p:sp>
      <p:sp>
        <p:nvSpPr>
          <p:cNvPr id="14" name="QB_3_WB.33_1#65a9a1ecb.white_block?vop=1&amp;pid=85351b332&amp;color=0,0,0&amp;vpa=24&amp;vtp=1"/>
          <p:cNvSpPr/>
          <p:nvPr/>
        </p:nvSpPr>
        <p:spPr>
          <a:xfrm>
            <a:off x="2673954" y="5022738"/>
            <a:ext cx="585216" cy="457200"/>
          </a:xfrm>
          <a:prstGeom prst="rect">
            <a:avLst/>
          </a:prstGeom>
          <a:solidFill>
            <a:srgbClr val="FFFFFF"/>
          </a:solidFill>
          <a:ln w="12700">
            <a:solidFill>
              <a:srgbClr val="FFFFFF"/>
            </a:solidFill>
            <a:prstDash val="solid"/>
          </a:ln>
        </p:spPr>
        <p:txBody>
          <a:bodyPr wrap="square"/>
          <a:lstStyle/>
          <a:p>
            <a:endParaRPr lang="zh-CN" altLang="en-US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"/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1"/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xit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9"/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xit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37"/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 build="p"/>
      <p:bldP spid="11" grpId="0" animBg="1" build="p"/>
      <p:bldP spid="12" grpId="0" animBg="1" build="p"/>
      <p:bldP spid="13" grpId="0" animBg="1" build="p"/>
      <p:bldP spid="14" grpId="0" animBg="1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B_3_BD.34_1#65a9a1ecb?vop=1&amp;pid=85351b332&amp;color=0,0,0&amp;mp=1&amp;vtp=1&amp;bt=1&amp;bbb=1&amp;hb=1"/>
              <p:cNvSpPr/>
              <p:nvPr/>
            </p:nvSpPr>
            <p:spPr>
              <a:xfrm>
                <a:off x="896112" y="896112"/>
                <a:ext cx="10533888" cy="16510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7200"/>
                  </a:lnSpc>
                </a:pP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提升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要使“</a:t>
                </a: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𝟕𝟑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</m:t>
                    </m:r>
                  </m:oMath>
                </a14:m>
                <a:r>
                  <a:rPr lang="en-US" altLang="zh-CN" sz="32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4000" b="1" i="0" kern="0" spc="-9990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900" b="1" i="0" kern="0" smtClean="0">
                    <a:solidFill>
                      <a:srgbClr val="FFFFFF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34" charset="-120"/>
                  </a:rPr>
                  <a:t>               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92”的积大于</a:t>
                </a: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𝟕𝟑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，“</a:t>
                </a:r>
                <a:r>
                  <a:rPr lang="en-US" altLang="zh-CN" sz="4000" b="1" i="0" kern="0" spc="-9990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900" b="1" i="0" kern="0" smtClean="0">
                    <a:solidFill>
                      <a:srgbClr val="FFFFFF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34" charset="-120"/>
                  </a:rPr>
                  <a:t>               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”中最</a:t>
                </a:r>
                <a:endParaRPr lang="en-US" altLang="zh-CN" sz="3200" b="1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小填(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)。</a:t>
                </a:r>
                <a:endParaRPr lang="en-US" altLang="zh-CN" sz="3200" dirty="0">
                  <a:solidFill>
                    <a:srgbClr val="000000"/>
                  </a:solidFill>
                </a:endParaRPr>
              </a:p>
            </p:txBody>
          </p:sp>
        </mc:Choice>
        <mc:Fallback>
          <p:sp>
            <p:nvSpPr>
              <p:cNvPr id="2" name="QB_3_BD.34_1#65a9a1ecb?vop=1&amp;pid=85351b332&amp;color=0,0,0&amp;mp=1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896112"/>
                <a:ext cx="10533888" cy="1651000"/>
              </a:xfrm>
              <a:prstGeom prst="rect">
                <a:avLst/>
              </a:prstGeom>
              <a:blipFill rotWithShape="1">
                <a:blip r:embed="rId1"/>
                <a:stretch>
                  <a:fillRect l="-1" t="-8" b="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B_3_BD.34_1#65a9a1ecb?vop=1&amp;pid=85351b332&amp;color=0,0,0&amp;mp=1&amp;tib=255,255,255&amp;iip=9&amp;vtp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402233" y="896112"/>
            <a:ext cx="914400" cy="914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pic>
        <p:nvPicPr>
          <p:cNvPr id="4" name="QB_3_BD.34_1#65a9a1ecb?vop=1&amp;pid=85351b332&amp;color=0,0,0&amp;mp=1&amp;tib=255,255,255&amp;iip=10&amp;vtp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151525" y="896112"/>
            <a:ext cx="914400" cy="914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5" name="QB_3_AN.35_1#65a9a1ecb.bracket?vop=1&amp;pid=85351b332&amp;color=0,0,0&amp;mp=1&amp;vpa=25&amp;vtp=1&amp;bbb=1"/>
              <p:cNvSpPr/>
              <p:nvPr/>
            </p:nvSpPr>
            <p:spPr>
              <a:xfrm>
                <a:off x="1939099" y="1992439"/>
                <a:ext cx="449263" cy="5080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40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5" name="QB_3_AN.35_1#65a9a1ecb.bracket?vop=1&amp;pid=85351b332&amp;color=0,0,0&amp;mp=1&amp;vpa=25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39099" y="1992439"/>
                <a:ext cx="449263" cy="508000"/>
              </a:xfrm>
              <a:prstGeom prst="rect">
                <a:avLst/>
              </a:prstGeom>
              <a:blipFill rotWithShape="1">
                <a:blip r:embed="rId3"/>
                <a:stretch>
                  <a:fillRect l="-99" t="-87" r="28" b="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 build="p"/>
    </p:bldLst>
  </p:timing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1262</Words>
  <Application>WPS 演示</Application>
  <PresentationFormat>宽屏</PresentationFormat>
  <Paragraphs>96</Paragraphs>
  <Slides>12</Slides>
  <Notes>12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6" baseType="lpstr">
      <vt:lpstr>Arial</vt:lpstr>
      <vt:lpstr>宋体</vt:lpstr>
      <vt:lpstr>Wingdings</vt:lpstr>
      <vt:lpstr>微软雅黑</vt:lpstr>
      <vt:lpstr>微软雅黑</vt:lpstr>
      <vt:lpstr>宋体</vt:lpstr>
      <vt:lpstr>Times New Roman</vt:lpstr>
      <vt:lpstr>Times New Roman</vt:lpstr>
      <vt:lpstr>Cambria Math</vt:lpstr>
      <vt:lpstr>楷体</vt:lpstr>
      <vt:lpstr>Calibri</vt:lpstr>
      <vt:lpstr>Arial Unicode MS</vt:lpstr>
      <vt:lpstr>等线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张昀蓓</cp:lastModifiedBy>
  <cp:revision>3</cp:revision>
  <dcterms:created xsi:type="dcterms:W3CDTF">2025-06-23T04:17:00Z</dcterms:created>
  <dcterms:modified xsi:type="dcterms:W3CDTF">2025-06-26T02:34:47Z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5D7888DF881B471EA9EB84DA815D343C_12</vt:lpwstr>
  </property>
  <property fmtid="{D5CDD505-2E9C-101B-9397-08002B2CF9AE}" pid="3" name="KSOProductBuildVer">
    <vt:lpwstr>2052-12.1.0.21541</vt:lpwstr>
  </property>
</Properties>
</file>