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fb9ec990009638d9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36_1#22971a9be?sp=1&amp;vop=1&amp;pid=afd9dfbf4&amp;color=0,0,0&amp;vtp=1&amp;bt=1&amp;bb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（1）根据上面的规律，填一填。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𝟏𝟏𝟏𝟏𝟏𝟏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𝟏𝟏𝟏𝟏𝟏𝟏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𝟏𝟐𝟑𝟒𝟓𝟔𝟕𝟖𝟗𝟖𝟕𝟔𝟓𝟒𝟑𝟐𝟏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5_BD.36_1#22971a9be?sp=1&amp;vop=1&amp;pid=afd9dfbf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37_1#22971a9be.blank?vop=1&amp;pid=afd9dfbf4&amp;color=0,0,0&amp;vpa=28&amp;vtp=1&amp;bbb=1"/>
              <p:cNvSpPr/>
              <p:nvPr/>
            </p:nvSpPr>
            <p:spPr>
              <a:xfrm>
                <a:off x="4785296" y="1747915"/>
                <a:ext cx="28781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𝟏𝟐𝟑𝟒𝟓𝟔𝟓𝟒𝟑𝟐𝟏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37_1#22971a9be.blank?vop=1&amp;pid=afd9dfbf4&amp;color=0,0,0&amp;vpa=2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296" y="1747915"/>
                <a:ext cx="287813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0" t="-78" r="9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38_1#22971a9be.blank?vop=1&amp;pid=afd9dfbf4&amp;color=0,0,0&amp;vpa=29&amp;vtp=1&amp;bbb=1"/>
          <p:cNvSpPr/>
          <p:nvPr/>
        </p:nvSpPr>
        <p:spPr>
          <a:xfrm>
            <a:off x="900874" y="2340180"/>
            <a:ext cx="1944751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111111111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5" name="QB_5_AN.39_1#22971a9be.blank?vop=1&amp;pid=afd9dfbf4&amp;color=0,0,0&amp;vpa=30&amp;vtp=1&amp;bbb=1"/>
          <p:cNvSpPr/>
          <p:nvPr/>
        </p:nvSpPr>
        <p:spPr>
          <a:xfrm>
            <a:off x="3428174" y="2340180"/>
            <a:ext cx="1944751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111111111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0_1#0775b7bb2?vop=1&amp;pid=afd9dfbf4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（2）请用画图、列式或文字描述等方式解释上面算式的规律。</a:t>
            </a:r>
            <a:endParaRPr lang="en-US" altLang="zh-CN" sz="3200" spc="-100" dirty="0"/>
          </a:p>
        </p:txBody>
      </p:sp>
      <p:sp>
        <p:nvSpPr>
          <p:cNvPr id="3" name="QO_5_AN.41_1#0775b7bb2?vop=1&amp;pid=afd9dfbf4&amp;color=0,0,0&amp;vtp=1&amp;bbb=1"/>
          <p:cNvSpPr/>
          <p:nvPr/>
        </p:nvSpPr>
        <p:spPr>
          <a:xfrm>
            <a:off x="896112" y="1603927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方式不唯一，如：</a:t>
            </a:r>
            <a:endParaRPr lang="en-US" altLang="zh-CN" sz="3200" dirty="0"/>
          </a:p>
        </p:txBody>
      </p:sp>
      <p:pic>
        <p:nvPicPr>
          <p:cNvPr id="4" name="QO_5_AN.41_2#0775b7bb2?vop=1&amp;pid=afd9dfbf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239" y="2440510"/>
            <a:ext cx="5276088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41_3#0775b7bb2?vop=1&amp;pid=afd9dfbf4&amp;color=0,0,0&amp;vtp=1&amp;bt=1&amp;bbb=1&amp;hb=1"/>
              <p:cNvSpPr/>
              <p:nvPr/>
            </p:nvSpPr>
            <p:spPr>
              <a:xfrm>
                <a:off x="6445885" y="1604645"/>
                <a:ext cx="4984115" cy="490029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根据竖式可知，一个因数中</a:t>
                </a:r>
                <a:endParaRPr lang="en-US" altLang="zh-CN" sz="32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有几个“1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积的位数就是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几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,积最中间的数位上</a:t>
                </a:r>
                <a:endParaRPr lang="en-US" altLang="zh-CN" sz="32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就有几个“1”相加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并向两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边逐一递减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。（叙述合理</a:t>
                </a:r>
                <a:endParaRPr lang="en-US" altLang="zh-CN" sz="32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即可）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AN.41_3#0775b7bb2?vop=1&amp;pid=afd9dfbf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5885" y="1604645"/>
                <a:ext cx="4984115" cy="4900295"/>
              </a:xfrm>
              <a:prstGeom prst="rect">
                <a:avLst/>
              </a:prstGeom>
              <a:blipFill rotWithShape="1">
                <a:blip r:embed="rId2"/>
                <a:stretch>
                  <a:fillRect r="-5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2_1#680d00179?sp=1&amp;vop=1&amp;pid=afd9dfbf4&amp;color=0,0,0&amp;vtp=1&amp;bt=1&amp;bbb=1"/>
          <p:cNvSpPr/>
          <p:nvPr/>
        </p:nvSpPr>
        <p:spPr>
          <a:xfrm>
            <a:off x="896112" y="900000"/>
            <a:ext cx="1053388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（3）小亮也写了这样的一个式子，他写得对吗？为什么？</a:t>
            </a:r>
            <a:endParaRPr lang="en-US" altLang="zh-CN" sz="3200" dirty="0"/>
          </a:p>
          <a:p>
            <a:pPr latinLnBrk="1">
              <a:lnSpc>
                <a:spcPts val="100"/>
              </a:lnSpc>
            </a:pPr>
            <a:endParaRPr lang="en-US" altLang="zh-CN" sz="3200" dirty="0"/>
          </a:p>
        </p:txBody>
      </p:sp>
      <p:sp>
        <p:nvSpPr>
          <p:cNvPr id="3" name="QO_5_AN.43_1#680d00179?vop=1&amp;pid=afd9dfbf4&amp;color=0,0,0&amp;vtp=1&amp;bbb=1&amp;hb=1"/>
          <p:cNvSpPr/>
          <p:nvPr/>
        </p:nvSpPr>
        <p:spPr>
          <a:xfrm>
            <a:off x="896112" y="226525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他写得不对，积最中间的数位上是10个1相加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满十就要向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前一位进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1，积就是1234567900987654321。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42_1#680d00179?sp=1&amp;vop=1&amp;pid=afd9dfbf4&amp;color=0,0,0&amp;vtp=1&amp;bt=1&amp;bbb=1&amp;hb=1"/>
              <p:cNvSpPr/>
              <p:nvPr/>
            </p:nvSpPr>
            <p:spPr>
              <a:xfrm>
                <a:off x="896112" y="1632028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𝟏𝟏𝟏𝟏𝟏𝟏𝟏𝟏𝟏𝟏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𝟏𝟏𝟏𝟏𝟏𝟏𝟏𝟏𝟏𝟏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𝟏𝟐𝟑𝟒𝟓𝟔𝟕𝟖𝟗𝟏𝟎𝟗𝟖𝟕𝟔𝟓𝟒𝟑𝟐𝟏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BD.42_1#680d00179?sp=1&amp;vop=1&amp;pid=afd9dfbf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32028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11" r="-2767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af2ad3cfa.fixed?pid=0c6227221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小数除法</a:t>
            </a:r>
            <a:endParaRPr lang="en-US" altLang="zh-CN" sz="4400" dirty="0"/>
          </a:p>
        </p:txBody>
      </p:sp>
      <p:sp>
        <p:nvSpPr>
          <p:cNvPr id="3" name="C_3_BD#af2ad3cfa.fixed?pid=0c6227221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用计算器探索规律</a:t>
            </a:r>
            <a:endParaRPr lang="en-US" altLang="zh-CN" sz="1400" dirty="0"/>
          </a:p>
        </p:txBody>
      </p:sp>
      <p:sp>
        <p:nvSpPr>
          <p:cNvPr id="4" name="C_3#af2ad3cfa.fixed?pid=0c6227221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_1#56506ffe0?vop=1&amp;pid=af2ad3cfa&amp;color=0,0,0&amp;vtp=1&amp;bt=1&amp;bbb=1&amp;hb=1"/>
              <p:cNvSpPr/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用计算器计算前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3题，先找出规律，再将后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题补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充完整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并填空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𝟎𝟖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1_1#56506ffe0?vop=1&amp;pid=af2ad3cf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1_1#56506ffe0?vop=1&amp;pid=af2ad3cfa&amp;color=0,0,0&amp;tib=255,255,255&amp;ii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1_3#56506ffe0?sp=1&amp;vop=1&amp;pid=af2ad3cfa&amp;color=0,0,0&amp;vtp=1&amp;bbb=1"/>
              <p:cNvSpPr/>
              <p:nvPr/>
            </p:nvSpPr>
            <p:spPr>
              <a:xfrm>
                <a:off x="896112" y="30988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11.07÷0.9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=(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4_BD.1_3#56506ffe0?sp=1&amp;vop=1&amp;pid=af2ad3cf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098800"/>
                <a:ext cx="10533888" cy="2209800"/>
              </a:xfrm>
              <a:prstGeom prst="rect">
                <a:avLst/>
              </a:prstGeom>
              <a:blipFill rotWithShape="1">
                <a:blip r:embed="rId3"/>
                <a:stretch>
                  <a:fillRect l="-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2_1#56506ffe0.bracket?vop=1&amp;pid=af2ad3cfa&amp;color=0,0,0&amp;vpa=1&amp;vtp=1&amp;bbb=1"/>
          <p:cNvSpPr/>
          <p:nvPr/>
        </p:nvSpPr>
        <p:spPr>
          <a:xfrm>
            <a:off x="3420618" y="2374392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" name="QB_4_AN.3_1#56506ffe0.bracket?vop=1&amp;pid=af2ad3cfa&amp;color=0,0,0&amp;vpa=2&amp;vtp=1&amp;bbb=1"/>
          <p:cNvSpPr/>
          <p:nvPr/>
        </p:nvSpPr>
        <p:spPr>
          <a:xfrm>
            <a:off x="3042221" y="3103880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12.3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4_1#56506ffe0.bracket?vop=1&amp;pid=af2ad3cfa&amp;color=0,0,0&amp;vpa=3&amp;vtp=1&amp;bbb=1"/>
              <p:cNvSpPr/>
              <p:nvPr/>
            </p:nvSpPr>
            <p:spPr>
              <a:xfrm>
                <a:off x="3988943" y="4014787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4_1#56506ffe0.bracket?vop=1&amp;pid=af2ad3cfa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8943" y="4014787"/>
                <a:ext cx="1329817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38" t="-62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5_1#56506ffe0.bracket?vop=1&amp;pid=af2ad3cfa&amp;color=0,0,0&amp;vpa=4&amp;vtp=1&amp;bbb=1"/>
              <p:cNvSpPr/>
              <p:nvPr/>
            </p:nvSpPr>
            <p:spPr>
              <a:xfrm>
                <a:off x="4219130" y="4747831"/>
                <a:ext cx="157270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𝟏𝟐𝟑𝟒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5_1#56506ffe0.bracket?vop=1&amp;pid=af2ad3cfa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9130" y="4747831"/>
                <a:ext cx="1572705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12" t="-112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6_1#56506ffe0?vop=1&amp;pid=af2ad3cfa&amp;color=0,0,0&amp;mp=1&amp;vtp=1&amp;bt=1&amp;bbb=1"/>
              <p:cNvSpPr/>
              <p:nvPr/>
            </p:nvSpPr>
            <p:spPr>
              <a:xfrm>
                <a:off x="896112" y="896112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𝟏𝟏𝟏𝟏𝟏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𝟏𝟏𝟏𝟏𝟏𝟏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𝟏𝟐𝟑𝟒𝟓𝟔𝟕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6_1#56506ffe0?vop=1&amp;pid=af2ad3cfa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7_1#56506ffe0.bracket?vop=1&amp;pid=af2ad3cfa&amp;color=0,0,0&amp;mp=1&amp;vpa=5&amp;vtp=1&amp;bbb=1"/>
              <p:cNvSpPr/>
              <p:nvPr/>
            </p:nvSpPr>
            <p:spPr>
              <a:xfrm>
                <a:off x="4436618" y="1080325"/>
                <a:ext cx="181559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𝟏𝟐𝟑𝟒𝟓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7_1#56506ffe0.bracket?vop=1&amp;pid=af2ad3cfa&amp;color=0,0,0&amp;mp=1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618" y="1080325"/>
                <a:ext cx="1815592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8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8_1#56506ffe0.bracket?vop=1&amp;pid=af2ad3cfa&amp;color=0,0,0&amp;mp=1&amp;vpa=6&amp;vtp=1&amp;bbb=1"/>
              <p:cNvSpPr/>
              <p:nvPr/>
            </p:nvSpPr>
            <p:spPr>
              <a:xfrm>
                <a:off x="4768405" y="1820227"/>
                <a:ext cx="205848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𝟏𝟐𝟑𝟒𝟓𝟔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8_1#56506ffe0.bracket?vop=1&amp;pid=af2ad3cfa&amp;color=0,0,0&amp;mp=1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8405" y="1820227"/>
                <a:ext cx="205848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9" t="-62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9_1#56506ffe0.bracket?vop=1&amp;pid=af2ad3cfa&amp;color=0,0,0&amp;mp=1&amp;vpa=7&amp;vtp=1&amp;bbb=1"/>
          <p:cNvSpPr/>
          <p:nvPr/>
        </p:nvSpPr>
        <p:spPr>
          <a:xfrm>
            <a:off x="964374" y="2374392"/>
            <a:ext cx="2091182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1111111.02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6" name="QB_4_AN.10_1#56506ffe0.bracket?vop=1&amp;pid=af2ad3cfa&amp;color=0,0,0&amp;mp=1&amp;vpa=8&amp;vtp=1&amp;bbb=1"/>
          <p:cNvSpPr/>
          <p:nvPr/>
        </p:nvSpPr>
        <p:spPr>
          <a:xfrm>
            <a:off x="977074" y="3110992"/>
            <a:ext cx="2271967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11111111.01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11_1#56506ffe0.bracket?vop=1&amp;pid=af2ad3cfa&amp;color=0,0,0&amp;mp=1&amp;vpa=9&amp;vtp=1&amp;bbb=1"/>
              <p:cNvSpPr/>
              <p:nvPr/>
            </p:nvSpPr>
            <p:spPr>
              <a:xfrm>
                <a:off x="5067555" y="3293173"/>
                <a:ext cx="254425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𝟏𝟐𝟑𝟒𝟓𝟔𝟕𝟖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11_1#56506ffe0.bracket?vop=1&amp;pid=af2ad3cfa&amp;color=0,0,0&amp;mp=1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555" y="3293173"/>
                <a:ext cx="2544255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10" t="-12" r="3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12_1#56506ffe0?vop=1&amp;pid=af2ad3cfa&amp;color=0,0,0&amp;mp=1&amp;tib=255,255,255&amp;vip=10#14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3240" y="896112"/>
            <a:ext cx="6199632" cy="436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4_WB.13_1#56506ffe0.white_block?vop=1&amp;pid=af2ad3cfa&amp;color=0,0,0&amp;mp=1&amp;vpa=10&amp;vtp=1"/>
          <p:cNvSpPr/>
          <p:nvPr/>
        </p:nvSpPr>
        <p:spPr>
          <a:xfrm>
            <a:off x="6519672" y="1289304"/>
            <a:ext cx="713232" cy="42976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4" name="QB_4_WB.14_1#56506ffe0.white_block?vop=1&amp;pid=af2ad3cfa&amp;color=0,0,0&amp;mp=1&amp;vpa=11&amp;vtp=1"/>
          <p:cNvSpPr/>
          <p:nvPr/>
        </p:nvSpPr>
        <p:spPr>
          <a:xfrm>
            <a:off x="3493008" y="2834640"/>
            <a:ext cx="475488" cy="2834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5" name="QB_4_WB.15_1#56506ffe0.white_block?vop=1&amp;pid=af2ad3cfa&amp;color=0,0,0&amp;mp=1&amp;vpa=12&amp;vtp=1"/>
          <p:cNvSpPr/>
          <p:nvPr/>
        </p:nvSpPr>
        <p:spPr>
          <a:xfrm>
            <a:off x="8156448" y="2816352"/>
            <a:ext cx="438912" cy="39319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B_4_WB.16_1#56506ffe0.white_block?vop=1&amp;pid=af2ad3cfa&amp;color=0,0,0&amp;mp=1&amp;vpa=13&amp;vtp=1"/>
          <p:cNvSpPr/>
          <p:nvPr/>
        </p:nvSpPr>
        <p:spPr>
          <a:xfrm>
            <a:off x="8330184" y="4389120"/>
            <a:ext cx="393192" cy="4114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B_4_WB.17_1#56506ffe0.white_block?vop=1&amp;pid=af2ad3cfa&amp;color=0,0,0&amp;mp=1&amp;vpa=14&amp;vtp=1"/>
          <p:cNvSpPr/>
          <p:nvPr/>
        </p:nvSpPr>
        <p:spPr>
          <a:xfrm>
            <a:off x="5193792" y="4846320"/>
            <a:ext cx="548640" cy="30175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8_1#60a2f390b?vop=1&amp;pid=af2ad3cfa&amp;color=0,0,0&amp;vtp=1&amp;bt=1&amp;bbb=1&amp;hb=1"/>
          <p:cNvSpPr/>
          <p:nvPr/>
        </p:nvSpPr>
        <p:spPr>
          <a:xfrm>
            <a:off x="896112" y="896112"/>
            <a:ext cx="10533888" cy="1219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用计算器计算每小题的前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3题，找出规律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直接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写出后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3题的得数。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18_1#60a2f390b?vop=1&amp;pid=af2ad3cfa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84734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19_1#b0d29a56f?sp=1&amp;vop=1&amp;pid=60a2f390b&amp;color=0,0,0&amp;vtp=1&amp;bbb=1"/>
              <p:cNvSpPr/>
              <p:nvPr/>
            </p:nvSpPr>
            <p:spPr>
              <a:xfrm>
                <a:off x="896112" y="2181952"/>
                <a:ext cx="10533888" cy="3657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𝟑𝟑𝟑𝟑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𝟑𝟑𝟑𝟑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𝟑𝟑𝟑𝟑𝟑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𝟑𝟑𝟑𝟑𝟑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19_1#b0d29a56f?sp=1&amp;vop=1&amp;pid=60a2f390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181952"/>
                <a:ext cx="10533888" cy="3657600"/>
              </a:xfrm>
              <a:prstGeom prst="rect">
                <a:avLst/>
              </a:prstGeom>
              <a:blipFill rotWithShape="1">
                <a:blip r:embed="rId2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AN.20_1#b0d29a56f.bracket?vop=1&amp;pid=60a2f390b&amp;color=0,0,0&amp;vpa=15&amp;vtp=1&amp;bbb=1"/>
              <p:cNvSpPr/>
              <p:nvPr/>
            </p:nvSpPr>
            <p:spPr>
              <a:xfrm>
                <a:off x="3489897" y="2268537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5_AN.20_1#b0d29a56f.bracket?vop=1&amp;pid=60a2f390b&amp;color=0,0,0&amp;vpa=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9897" y="2268537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83" t="-62" r="83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5_AN.21_1#b0d29a56f.bracket?vop=1&amp;pid=60a2f390b&amp;color=0,0,0&amp;vpa=16&amp;vtp=1&amp;bbb=1"/>
          <p:cNvSpPr/>
          <p:nvPr/>
        </p:nvSpPr>
        <p:spPr>
          <a:xfrm>
            <a:off x="3177730" y="2791552"/>
            <a:ext cx="118726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11.22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5_AN.22_1#b0d29a56f.bracket?vop=1&amp;pid=60a2f390b&amp;color=0,0,0&amp;vpa=17&amp;vtp=1&amp;bbb=1"/>
              <p:cNvSpPr/>
              <p:nvPr/>
            </p:nvSpPr>
            <p:spPr>
              <a:xfrm>
                <a:off x="3695255" y="3489261"/>
                <a:ext cx="181559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5_AN.22_1#b0d29a56f.bracket?vop=1&amp;pid=60a2f390b&amp;color=0,0,0&amp;vpa=1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5255" y="3489261"/>
                <a:ext cx="1815592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10" t="-112" r="17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5_AN.23_1#b0d29a56f.bracket?vop=1&amp;pid=60a2f390b&amp;color=0,0,0&amp;vpa=18&amp;vtp=1&amp;bbb=1"/>
              <p:cNvSpPr/>
              <p:nvPr/>
            </p:nvSpPr>
            <p:spPr>
              <a:xfrm>
                <a:off x="4244530" y="4092765"/>
                <a:ext cx="230136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𝟏𝟏𝟏𝟏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𝟐𝟐𝟐𝟐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3" name="QB_5_AN.23_1#b0d29a56f.bracket?vop=1&amp;pid=60a2f390b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4530" y="4092765"/>
                <a:ext cx="2301367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8" t="-37" r="14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B_5_AN.24_1#b0d29a56f.bracket?vop=1&amp;pid=60a2f390b&amp;color=0,0,0&amp;vpa=19&amp;vtp=1&amp;bbb=1"/>
              <p:cNvSpPr/>
              <p:nvPr/>
            </p:nvSpPr>
            <p:spPr>
              <a:xfrm>
                <a:off x="4692205" y="4703127"/>
                <a:ext cx="27871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𝟏𝟏𝟏𝟏𝟏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𝟐𝟐𝟐𝟐𝟐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4" name="QB_5_AN.24_1#b0d29a56f.bracket?vop=1&amp;pid=60a2f390b&amp;color=0,0,0&amp;vpa=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205" y="4703127"/>
                <a:ext cx="2787142" cy="508000"/>
              </a:xfrm>
              <a:prstGeom prst="rect">
                <a:avLst/>
              </a:prstGeom>
              <a:blipFill rotWithShape="1">
                <a:blip r:embed="rId6"/>
                <a:stretch>
                  <a:fillRect l="-7" t="-62" r="11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QB_5_AN.25_1#b0d29a56f.bracket?vop=1&amp;pid=60a2f390b&amp;color=0,0,0&amp;vpa=20&amp;vtp=1&amp;bbb=1"/>
              <p:cNvSpPr/>
              <p:nvPr/>
            </p:nvSpPr>
            <p:spPr>
              <a:xfrm>
                <a:off x="5139880" y="5313489"/>
                <a:ext cx="32729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𝟏𝟏𝟏𝟏𝟏𝟏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𝟐𝟐𝟐𝟐𝟐𝟐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5" name="QB_5_AN.25_1#b0d29a56f.bracket?vop=1&amp;pid=60a2f390b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9880" y="5313489"/>
                <a:ext cx="3272917" cy="508000"/>
              </a:xfrm>
              <a:prstGeom prst="rect">
                <a:avLst/>
              </a:prstGeom>
              <a:blipFill rotWithShape="1">
                <a:blip r:embed="rId7"/>
                <a:stretch>
                  <a:fillRect l="-6" t="-87" r="10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26_1#c5e8838a9?sp=1&amp;vop=1&amp;pid=60a2f390b&amp;color=0,0,0&amp;vtp=1&amp;bt=1&amp;bbb=1"/>
              <p:cNvSpPr/>
              <p:nvPr/>
            </p:nvSpPr>
            <p:spPr>
              <a:xfrm>
                <a:off x="896112" y="896112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𝟐𝟐𝟐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𝟐𝟐𝟐𝟐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26_1#c5e8838a9?sp=1&amp;vop=1&amp;pid=60a2f390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BD.26_5#c5e8838a9?sp=1&amp;vop=1&amp;pid=60a2f390b&amp;color=0,0,0&amp;vtp=1&amp;bbb=1"/>
              <p:cNvSpPr/>
              <p:nvPr/>
            </p:nvSpPr>
            <p:spPr>
              <a:xfrm>
                <a:off x="896112" y="388375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𝟐𝟐𝟐𝟐𝟐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𝟏𝟏𝟏𝟏𝟏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𝟔𝟔𝟔𝟔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𝟐𝟐𝟐𝟐𝟐𝟐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𝟏𝟏𝟏𝟏𝟏𝟏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𝟔𝟔𝟔𝟔𝟔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BD.26_5#c5e8838a9?sp=1&amp;vop=1&amp;pid=60a2f390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83753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27_1#c5e8838a9.bracket?vop=1&amp;pid=60a2f390b&amp;color=0,0,0&amp;vpa=21&amp;vtp=1&amp;bbb=1"/>
              <p:cNvSpPr/>
              <p:nvPr/>
            </p:nvSpPr>
            <p:spPr>
              <a:xfrm>
                <a:off x="3770884" y="1080325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27_1#c5e8838a9.bracket?vop=1&amp;pid=60a2f390b&amp;color=0,0,0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0884" y="1080325"/>
                <a:ext cx="449263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57" t="-37" r="12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5_AN.28_1#c5e8838a9.bracket?vop=1&amp;pid=60a2f390b&amp;color=0,0,0&amp;vpa=22&amp;vtp=1&amp;bbb=1"/>
          <p:cNvSpPr/>
          <p:nvPr/>
        </p:nvSpPr>
        <p:spPr>
          <a:xfrm>
            <a:off x="3663505" y="1637792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9" name="QB_5_AN.29_1#c5e8838a9.bracket?vop=1&amp;pid=60a2f390b&amp;color=0,0,0&amp;vpa=23&amp;vtp=1&amp;bbb=1"/>
          <p:cNvSpPr/>
          <p:nvPr/>
        </p:nvSpPr>
        <p:spPr>
          <a:xfrm>
            <a:off x="4392168" y="2374392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3.33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0" name="QB_5_AN.30_1#c5e8838a9.bracket?vop=1&amp;pid=60a2f390b&amp;color=0,0,0&amp;vpa=24&amp;vtp=1&amp;bbb=1"/>
          <p:cNvSpPr/>
          <p:nvPr/>
        </p:nvSpPr>
        <p:spPr>
          <a:xfrm>
            <a:off x="5120830" y="3110992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3.333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1" name="QB_5_AN.31_1#c5e8838a9.bracket?vop=1&amp;pid=60a2f390b&amp;color=0,0,0&amp;vpa=25&amp;vtp=1&amp;bbb=1"/>
          <p:cNvSpPr/>
          <p:nvPr/>
        </p:nvSpPr>
        <p:spPr>
          <a:xfrm>
            <a:off x="5849493" y="3888833"/>
            <a:ext cx="1412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3.3333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5_AN.32_1#c5e8838a9.bracket?vop=1&amp;pid=60a2f390b&amp;color=0,0,0&amp;vpa=26&amp;vtp=1&amp;bbb=1"/>
              <p:cNvSpPr/>
              <p:nvPr/>
            </p:nvSpPr>
            <p:spPr>
              <a:xfrm>
                <a:off x="6622606" y="4803457"/>
                <a:ext cx="181559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𝟑𝟑𝟑𝟑𝟑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5_AN.32_1#c5e8838a9.bracket?vop=1&amp;pid=60a2f390b&amp;color=0,0,0&amp;vpa=2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2606" y="4803457"/>
                <a:ext cx="1815592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11" t="-62" r="18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33_1#7a038afd1?vop=1&amp;pid=af2ad3cfa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“？”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处的得数是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B_4_BD.33_1#7a038afd1?vop=1&amp;pid=af2ad3cfa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33_2#7a038afd1?sp=1&amp;vop=1&amp;pid=af2ad3cfa&amp;color=0,0,0&amp;vtp=1&amp;bbb=1"/>
              <p:cNvSpPr/>
              <p:nvPr/>
            </p:nvSpPr>
            <p:spPr>
              <a:xfrm>
                <a:off x="896112" y="1610199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𝟗𝟖𝟕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𝟕𝟏𝟏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𝟗𝟖𝟕𝟔𝟓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𝟗𝟖𝟕𝟔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33_2#7a038afd1?sp=1&amp;vop=1&amp;pid=af2ad3cf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1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34_1#7a038afd1.bracket?vop=1&amp;pid=af2ad3cfa&amp;color=0,0,0&amp;vpa=27&amp;vtp=1&amp;bbb=1"/>
              <p:cNvSpPr/>
              <p:nvPr/>
            </p:nvSpPr>
            <p:spPr>
              <a:xfrm>
                <a:off x="5757037" y="1075245"/>
                <a:ext cx="205848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𝟕𝟏𝟏𝟏𝟏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34_1#7a038afd1.bracket?vop=1&amp;pid=af2ad3cfa&amp;color=0,0,0&amp;vpa=2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7037" y="1075245"/>
                <a:ext cx="205848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6" t="-37" r="2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5_1#afd9dfbf4?vop=1&amp;pid=af2ad3cfa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观察下列算式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，回答问题。</a:t>
            </a:r>
            <a:endParaRPr lang="en-US" altLang="zh-CN" sz="3200" dirty="0"/>
          </a:p>
        </p:txBody>
      </p:sp>
      <p:pic>
        <p:nvPicPr>
          <p:cNvPr id="3" name="QO_4_BD.35_1#afd9dfbf4?vop=1&amp;pid=af2ad3cfa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35_2#afd9dfbf4?vop=1&amp;pid=af2ad3cfa&amp;color=0,0,0&amp;vtp=1&amp;bbb=1"/>
              <p:cNvSpPr/>
              <p:nvPr/>
            </p:nvSpPr>
            <p:spPr>
              <a:xfrm>
                <a:off x="896112" y="1610199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𝟏𝟐𝟑𝟐𝟏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𝟏𝟐𝟑𝟒𝟑𝟐𝟏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……</a:t>
                </a:r>
                <a:endParaRPr lang="en-US" altLang="zh-CN" sz="100" dirty="0"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QO_4_BD.35_2#afd9dfbf4?vop=1&amp;pid=af2ad3cf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3619500"/>
              </a:xfrm>
              <a:prstGeom prst="rect">
                <a:avLst/>
              </a:prstGeom>
              <a:blipFill rotWithShape="1">
                <a:blip r:embed="rId2"/>
                <a:stretch>
                  <a:fillRect l="-1" t="-1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1737</Words>
  <Application>WPS 演示</Application>
  <PresentationFormat>宽屏</PresentationFormat>
  <Paragraphs>125</Paragraphs>
  <Slides>13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5</cp:revision>
  <dcterms:created xsi:type="dcterms:W3CDTF">2025-06-23T03:14:00Z</dcterms:created>
  <dcterms:modified xsi:type="dcterms:W3CDTF">2025-06-26T03:33:56Z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A76DA1624C3042C5885DD8A54EAB2585_12</vt:lpwstr>
  </property>
  <property fmtid="{D5CDD505-2E9C-101B-9397-08002B2CF9AE}" pid="3" name="KSOProductBuildVer">
    <vt:lpwstr>2052-12.1.0.21541</vt:lpwstr>
  </property>
</Properties>
</file>