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26_1#1bbb38d98?vop=1&amp;pid=64fe133b7&amp;color=0,0,0&amp;vtp=1&amp;bbb=1"/>
              <p:cNvSpPr/>
              <p:nvPr/>
            </p:nvSpPr>
            <p:spPr>
              <a:xfrm>
                <a:off x="737362" y="977104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解方程，带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的要检验。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26_1#1bbb38d98?vop=1&amp;pid=64fe133b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362" y="977104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65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27_1#55b9926d7?vop=1&amp;pid=1bbb38d98&amp;color=0,0,0&amp;vtp=1&amp;bbb=1"/>
              <p:cNvSpPr/>
              <p:nvPr/>
            </p:nvSpPr>
            <p:spPr>
              <a:xfrm>
                <a:off x="737362" y="1688050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BD.27_1#55b9926d7?vop=1&amp;pid=1bbb38d9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362" y="1688050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3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28_1#55b9926d7?vop=1&amp;pid=1bbb38d98&amp;color=0,0,0&amp;vtp=1&amp;bbb=1"/>
              <p:cNvSpPr/>
              <p:nvPr/>
            </p:nvSpPr>
            <p:spPr>
              <a:xfrm>
                <a:off x="737362" y="2374929"/>
                <a:ext cx="10533888" cy="1460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O_5_AN.28_1#55b9926d7?vop=1&amp;pid=1bbb38d9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362" y="2374929"/>
                <a:ext cx="10533888" cy="1460500"/>
              </a:xfrm>
              <a:prstGeom prst="rect">
                <a:avLst/>
              </a:prstGeom>
              <a:blipFill rotWithShape="1">
                <a:blip r:embed="rId3"/>
                <a:stretch>
                  <a:fillRect l="-1" t="-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9_1#b9733e8fd?vop=1&amp;pid=1bbb38d98&amp;color=0,0,0&amp;vtp=1&amp;bt=1&amp;bbb=1"/>
              <p:cNvSpPr/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9_1#b9733e8fd?vop=1&amp;pid=1bbb38d9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0_1#b9733e8fd?vop=1&amp;pid=1bbb38d98&amp;color=0,0,0&amp;vtp=1&amp;bbb=1"/>
              <p:cNvSpPr/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0_1#b9733e8fd?vop=1&amp;pid=1bbb38d9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blipFill rotWithShape="1">
                <a:blip r:embed="rId2"/>
                <a:stretch>
                  <a:fillRect l="-1" t="-4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1_1#cfafbc1c9?vop=1&amp;pid=1bbb38d98&amp;color=0,0,0&amp;vtp=1&amp;bt=1&amp;bbb=1"/>
              <p:cNvSpPr/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31_1#cfafbc1c9?vop=1&amp;pid=1bbb38d9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2_1#cfafbc1c9?vop=1&amp;pid=1bbb38d98&amp;color=0,0,0&amp;vtp=1&amp;bbb=1"/>
              <p:cNvSpPr/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2_1#cfafbc1c9?vop=1&amp;pid=1bbb38d9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blipFill rotWithShape="1">
                <a:blip r:embed="rId2"/>
                <a:stretch>
                  <a:fillRect l="-1" t="-4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32_2#cfafbc1c9?vop=1&amp;pid=1bbb38d98&amp;color=0,0,0&amp;vtp=1&amp;bt=1&amp;bbb=1"/>
              <p:cNvSpPr/>
              <p:nvPr/>
            </p:nvSpPr>
            <p:spPr>
              <a:xfrm>
                <a:off x="5274310" y="895985"/>
                <a:ext cx="6155690" cy="434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检验：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方程左边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方程右边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是方程的解。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AN.32_2#cfafbc1c9?vop=1&amp;pid=1bbb38d9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4310" y="895985"/>
                <a:ext cx="6155690" cy="43434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3_1#c05fc859a?vop=1&amp;pid=1bbb38d98&amp;color=0,0,0&amp;vtp=1&amp;bt=1&amp;bbb=1"/>
              <p:cNvSpPr/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33_1#c05fc859a?vop=1&amp;pid=1bbb38d9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4_1#c05fc859a?vop=1&amp;pid=1bbb38d98&amp;color=0,0,0&amp;vtp=1&amp;bbb=1"/>
              <p:cNvSpPr/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4_1#c05fc859a?vop=1&amp;pid=1bbb38d9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blipFill rotWithShape="1">
                <a:blip r:embed="rId2"/>
                <a:stretch>
                  <a:fillRect l="-1" t="-4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5_1#66d52e9dd?vop=1&amp;pid=64fe133b7&amp;color=0,0,0&amp;vtp=1&amp;bt=1&amp;bbb=1"/>
          <p:cNvSpPr/>
          <p:nvPr/>
        </p:nvSpPr>
        <p:spPr>
          <a:xfrm>
            <a:off x="896112" y="900000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看图列方程计算。</a:t>
            </a:r>
            <a:endParaRPr lang="en-US" altLang="zh-CN" sz="3200" dirty="0"/>
          </a:p>
        </p:txBody>
      </p:sp>
      <p:sp>
        <p:nvSpPr>
          <p:cNvPr id="3" name="QO_5_BD.36_1#ab4bdd596?vop=1&amp;pid=66d52e9dd&amp;color=0,0,0&amp;vtp=1&amp;bbb=1"/>
          <p:cNvSpPr/>
          <p:nvPr/>
        </p:nvSpPr>
        <p:spPr>
          <a:xfrm>
            <a:off x="896112" y="1548744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endParaRPr lang="en-US" altLang="zh-CN" sz="3200" dirty="0"/>
          </a:p>
        </p:txBody>
      </p:sp>
      <p:pic>
        <p:nvPicPr>
          <p:cNvPr id="4" name="QO_5_BD.36_2#ab4bdd596?vop=1&amp;pid=66d52e9d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616" y="2257756"/>
            <a:ext cx="5282264" cy="249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7_1#ab4bdd596?vop=1&amp;pid=66d52e9dd&amp;color=0,0,0&amp;vtp=1&amp;bbb=1"/>
              <p:cNvSpPr/>
              <p:nvPr/>
            </p:nvSpPr>
            <p:spPr>
              <a:xfrm>
                <a:off x="896112" y="4886872"/>
                <a:ext cx="10533888" cy="114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37_1#ab4bdd596?vop=1&amp;pid=66d52e9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886872"/>
                <a:ext cx="10533888" cy="1143000"/>
              </a:xfrm>
              <a:prstGeom prst="rect">
                <a:avLst/>
              </a:prstGeom>
              <a:blipFill rotWithShape="1">
                <a:blip r:embed="rId2"/>
                <a:stretch>
                  <a:fillRect l="-1" t="-48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8_1#231974e32?vop=1&amp;pid=66d52e9dd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3200" dirty="0"/>
          </a:p>
        </p:txBody>
      </p:sp>
      <p:pic>
        <p:nvPicPr>
          <p:cNvPr id="3" name="QO_5_BD.38_2#231974e32?vop=1&amp;pid=66d52e9d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69874"/>
            <a:ext cx="7223760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39_1#231974e32?vop=1&amp;pid=66d52e9dd&amp;color=0,0,0&amp;vtp=1&amp;bbb=1"/>
              <p:cNvSpPr/>
              <p:nvPr/>
            </p:nvSpPr>
            <p:spPr>
              <a:xfrm>
                <a:off x="896112" y="3828874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39_1#231974e32?vop=1&amp;pid=66d52e9d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28874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4_BD.40_1#f26b410ba?vop=1&amp;pid=6584c60d9&amp;color=0,0,0&amp;vtp=1&amp;bbb=1&amp;hb=1"/>
          <p:cNvSpPr/>
          <p:nvPr/>
        </p:nvSpPr>
        <p:spPr>
          <a:xfrm>
            <a:off x="828802" y="753393"/>
            <a:ext cx="10533888" cy="3619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惠州的罗浮山与佛山的西樵山共享“南粤名山数二樵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，它们的地理位置优越，自然资源丰富，拥有泉、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池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、瀑、林、洞、观、寺、塔、峰等景观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罗浮山的海拔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1296米，比西樵山海拔的4倍少88米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你能算出西樵山的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海拔有多高吗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？（列方程解答）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41_1#f26b410ba?vop=1&amp;pid=6584c60d9&amp;color=0,0,0&amp;vtp=1&amp;bt=1&amp;bb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解：设西樵山的海拔高度是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𝟏𝟐𝟗𝟔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endParaRPr lang="en-US" altLang="zh-CN" sz="3200" b="1" i="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：西樵山的海拔高度是346米。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41_1#f26b410ba?vop=1&amp;pid=6584c60d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-33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2_1#9d4e32480?vop=1&amp;pid=6584c60d9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如今，支付方式越来越多，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某超市支持多种支付方式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月26日该超市收款情况如下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收到二维码支付和刷脸支付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169次，二维码支付的次数是刷脸支付的1.6倍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刷脸支付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2680元，比现金支付收款的5倍多280元。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3_1#c7a36c546?vop=1&amp;pid=9d4e32480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该超市收到刷脸支付和二维码支付各几次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写出数量关系式并列方程解答）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44_1#c7a36c546?vop=1&amp;pid=9d4e32480&amp;color=0,0,0&amp;vtp=1&amp;bbb=1"/>
              <p:cNvSpPr/>
              <p:nvPr/>
            </p:nvSpPr>
            <p:spPr>
              <a:xfrm>
                <a:off x="896112" y="2429681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二维码支付的次数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刷脸支付的次数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次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：设该超市收到刷脸支付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次，则收到二维码支付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次。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𝟏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𝟔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𝟏𝟔𝟗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：该超市收到刷脸支付65次，收到二维码支付104次。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44_1#c7a36c546?vop=1&amp;pid=9d4e3248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4431" b="-49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d16aadca.fixed?pid=084c66ba0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2_BD#3d16aadca.fixed?pid=084c66ba0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第五单元易错专练</a:t>
            </a:r>
            <a:endParaRPr lang="en-US" altLang="zh-CN" sz="1400" dirty="0"/>
          </a:p>
        </p:txBody>
      </p:sp>
      <p:sp>
        <p:nvSpPr>
          <p:cNvPr id="4" name="C_2#3d16aadca.fixed?pid=084c66ba0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46_1#7aa3bdb00?htil=1&amp;vop=1&amp;pid=9d4e32480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5936" y="909144"/>
            <a:ext cx="506577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5_BD.45_1#7aa3bdb00?htil=1&amp;vop=1&amp;pid=9d4e32480&amp;color=0,0,0&amp;vtp=1&amp;bt=1&amp;bbb=1&amp;hb=1&amp;hs=1"/>
          <p:cNvSpPr/>
          <p:nvPr/>
        </p:nvSpPr>
        <p:spPr>
          <a:xfrm>
            <a:off x="896112" y="900000"/>
            <a:ext cx="5330952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该超市当天收到现金支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付多少元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先画线段图分析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再列方程解答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46_2#7aa3bdb00?vop=1&amp;pid=9d4e32480&amp;color=0,0,0&amp;vtp=1&amp;bbb=1&amp;hs=1"/>
              <p:cNvSpPr/>
              <p:nvPr/>
            </p:nvSpPr>
            <p:spPr>
              <a:xfrm>
                <a:off x="896112" y="3166281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解：设该超市当天收到现金支付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𝟓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𝟐𝟖𝟎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𝟐𝟔𝟖𝟎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：该超市当天收到现金支付480元。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AN.46_2#7aa3bdb00?vop=1&amp;pid=9d4e32480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-33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7_1#d2db2cc16?vop=1&amp;pid=6584c60d9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甲、乙两车从A、B两地同时相向开出，经过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小时在小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旗处相遇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，甲车每小时行60千米。</a:t>
            </a:r>
            <a:endParaRPr lang="en-US" altLang="zh-CN" sz="3200" dirty="0"/>
          </a:p>
        </p:txBody>
      </p:sp>
      <p:pic>
        <p:nvPicPr>
          <p:cNvPr id="3" name="QO_4_BD.47_2#d2db2cc16?vop=1&amp;pid=6584c60d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472" y="2495628"/>
            <a:ext cx="7077456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48_1#3baec012e?vop=1&amp;pid=d2db2cc16&amp;color=0,0,0&amp;vtp=1&amp;bbb=1"/>
          <p:cNvSpPr/>
          <p:nvPr/>
        </p:nvSpPr>
        <p:spPr>
          <a:xfrm>
            <a:off x="896112" y="3930728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由图可知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车的速度快一些。</a:t>
            </a:r>
            <a:endParaRPr lang="en-US" altLang="zh-CN" sz="3200" dirty="0"/>
          </a:p>
        </p:txBody>
      </p:sp>
      <p:sp>
        <p:nvSpPr>
          <p:cNvPr id="5" name="QB_5_AN.49_1#3baec012e.bracket?vop=1&amp;pid=d2db2cc16&amp;color=0,0,0&amp;vpa=17&amp;vtp=1"/>
          <p:cNvSpPr/>
          <p:nvPr/>
        </p:nvSpPr>
        <p:spPr>
          <a:xfrm>
            <a:off x="3704399" y="3930728"/>
            <a:ext cx="7032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50_1#ca09b2d61?sp=1&amp;vop=1&amp;pid=d2db2cc16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（2）如果设乙车每小时行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将下列问题与对应的式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子连起来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50_1#ca09b2d61?sp=1&amp;vop=1&amp;pid=d2db2cc1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50_2#ca09b2d61?vop=1&amp;pid=d2db2cc16&amp;color=0,0,0&amp;tib=255,255,255&amp;vip=18#18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495628"/>
            <a:ext cx="1049731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WB.51_1#ca09b2d61.white_block?vop=1&amp;pid=d2db2cc16&amp;color=0,0,0&amp;vpa=18&amp;vtp=1"/>
          <p:cNvSpPr/>
          <p:nvPr/>
        </p:nvSpPr>
        <p:spPr>
          <a:xfrm>
            <a:off x="5961888" y="2568780"/>
            <a:ext cx="3438144" cy="22402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2_1#c14d92074?vop=1&amp;pid=d2db2cc16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（3）如果A、B两地相距450千米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那么乙车每小时行多少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？（用方程解答）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53_1#c14d92074?vop=1&amp;pid=d2db2cc16&amp;color=0,0,0&amp;vtp=1&amp;bbb=1"/>
              <p:cNvSpPr/>
              <p:nvPr/>
            </p:nvSpPr>
            <p:spPr>
              <a:xfrm>
                <a:off x="896112" y="2429681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解：设乙车每小时行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：乙车每小时行90千米。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53_1#c14d92074?vop=1&amp;pid=d2db2cc1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1_1#f2d460ed7?vop=1&amp;pid=220831c98&amp;color=0,0,0&amp;vtp=1&amp;bbb=1&amp;hb=1"/>
              <p:cNvSpPr/>
              <p:nvPr/>
            </p:nvSpPr>
            <p:spPr>
              <a:xfrm>
                <a:off x="896112" y="2575399"/>
                <a:ext cx="10533888" cy="149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读作(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)；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)或 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1_1#f2d460ed7?vop=1&amp;pid=220831c9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575399"/>
                <a:ext cx="10533888" cy="1498600"/>
              </a:xfrm>
              <a:prstGeom prst="rect">
                <a:avLst/>
              </a:prstGeom>
              <a:blipFill rotWithShape="1">
                <a:blip r:embed="rId1"/>
                <a:stretch>
                  <a:fillRect l="-1" t="-32" r="-235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2_1#f2d460ed7.bracket?vop=1&amp;pid=220831c98&amp;color=0,0,0&amp;vpa=1&amp;vtp=1&amp;bbb=1"/>
              <p:cNvSpPr/>
              <p:nvPr/>
            </p:nvSpPr>
            <p:spPr>
              <a:xfrm>
                <a:off x="2800540" y="2752280"/>
                <a:ext cx="17716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的平方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4_AN.2_1#f2d460ed7.bracket?vop=1&amp;pid=220831c98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0540" y="2752280"/>
                <a:ext cx="17716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1" t="-37" r="11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3_1#f2d460ed7.bracket?vop=1&amp;pid=220831c98&amp;color=0,0,0&amp;vpa=2&amp;vtp=1&amp;bbb=1"/>
              <p:cNvSpPr/>
              <p:nvPr/>
            </p:nvSpPr>
            <p:spPr>
              <a:xfrm>
                <a:off x="6169215" y="2763519"/>
                <a:ext cx="118230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3_1#f2d460ed7.bracket?vop=1&amp;pid=220831c98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9215" y="2763519"/>
                <a:ext cx="1182307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6" t="-125" r="11" b="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4_1#f2d460ed7.bracket?vop=1&amp;pid=220831c98&amp;color=0,0,0&amp;vpa=3&amp;vtp=1&amp;bbb=1"/>
              <p:cNvSpPr/>
              <p:nvPr/>
            </p:nvSpPr>
            <p:spPr>
              <a:xfrm>
                <a:off x="9387077" y="2763519"/>
                <a:ext cx="117278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4_1#f2d460ed7.bracket?vop=1&amp;pid=220831c98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7077" y="2763519"/>
                <a:ext cx="1172782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43" t="-125" r="38" b="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5_1#f2d460ed7.bracket?vop=1&amp;pid=220831c98&amp;color=0,0,0&amp;vpa=4&amp;vtp=1&amp;bbb=1"/>
              <p:cNvSpPr/>
              <p:nvPr/>
            </p:nvSpPr>
            <p:spPr>
              <a:xfrm>
                <a:off x="1046924" y="3512248"/>
                <a:ext cx="119500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5_1#f2d460ed7.bracket?vop=1&amp;pid=220831c98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924" y="3512248"/>
                <a:ext cx="1195007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37" t="-12" r="3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4_AN.6_1#f2d460ed7.bracket?vop=1&amp;pid=220831c98&amp;color=0,0,0&amp;vpa=5&amp;vtp=1&amp;bbb=1"/>
          <p:cNvSpPr/>
          <p:nvPr/>
        </p:nvSpPr>
        <p:spPr>
          <a:xfrm>
            <a:off x="6071362" y="3325906"/>
            <a:ext cx="701675" cy="74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0" name="QB_4_AN.7_1#f2d460ed7.bracket?vop=1&amp;pid=220831c98&amp;color=0,0,0&amp;vpa=6&amp;vtp=1&amp;bbb=1"/>
          <p:cNvSpPr/>
          <p:nvPr/>
        </p:nvSpPr>
        <p:spPr>
          <a:xfrm>
            <a:off x="8479790" y="3325906"/>
            <a:ext cx="701675" cy="74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8_1#16ab7e8b3?vop=1&amp;pid=220831c98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王阿姨买了4千克苹果，每千克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元，付了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元钱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用含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有字母的式子表示找回的钱数是(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那么找回的钱数是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8_1#16ab7e8b3?vop=1&amp;pid=220831c9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9_1#16ab7e8b3.bracket?vop=1&amp;pid=220831c98&amp;color=0,0,0&amp;vpa=7&amp;vtp=1&amp;bbb=1"/>
              <p:cNvSpPr/>
              <p:nvPr/>
            </p:nvSpPr>
            <p:spPr>
              <a:xfrm>
                <a:off x="6746049" y="1816241"/>
                <a:ext cx="1431544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9_1#16ab7e8b3.bracket?vop=1&amp;pid=220831c98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049" y="1816241"/>
                <a:ext cx="1431544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31" t="-28" r="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10_1#16ab7e8b3.bracket?vop=1&amp;pid=220831c98&amp;color=0,0,0&amp;vpa=8&amp;vtp=1&amp;bbb=1"/>
          <p:cNvSpPr/>
          <p:nvPr/>
        </p:nvSpPr>
        <p:spPr>
          <a:xfrm>
            <a:off x="7418325" y="23782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1_1#14236f1a9?vop=1&amp;pid=220831c98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一个两位数，它十位上的数字是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，个位上的数字是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这个两位数用含有字母的式子表示为(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1_1#14236f1a9?vop=1&amp;pid=220831c9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1133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12_1#14236f1a9.bracket?vop=1&amp;pid=220831c98&amp;color=0,0,0&amp;vpa=9&amp;vtp=1&amp;bbb=1"/>
              <p:cNvSpPr/>
              <p:nvPr/>
            </p:nvSpPr>
            <p:spPr>
              <a:xfrm>
                <a:off x="7574724" y="1816241"/>
                <a:ext cx="1815719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12_1#14236f1a9.bracket?vop=1&amp;pid=220831c98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4724" y="1816241"/>
                <a:ext cx="1815719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4" t="-28" r="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3_1#ab703a9ab?vop=1&amp;pid=220831c98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小军把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错算成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结果与正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确结果相差(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13_1#ab703a9ab?vop=1&amp;pid=220831c9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14_1#ab703a9ab.bracket?vop=1&amp;pid=220831c98&amp;color=0,0,0&amp;vpa=10&amp;vtp=1&amp;bbb=1"/>
          <p:cNvSpPr/>
          <p:nvPr/>
        </p:nvSpPr>
        <p:spPr>
          <a:xfrm>
            <a:off x="3042413" y="1641680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5_1#bc5776c9e?vop=1&amp;pid=220831c98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乐乐买了</a:t>
                </a:r>
                <a14:m>
                  <m:oMath xmlns:m="http://schemas.openxmlformats.org/officeDocument/2006/math">
                    <m:r>
                      <a:rPr lang="en-US" altLang="zh-CN" sz="3200" b="1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支笔，每支2.4元</a:t>
                </a:r>
                <a:r>
                  <a:rPr lang="en-US" altLang="zh-CN" sz="32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pc="-5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他付给售货员一张十元和一</a:t>
                </a:r>
                <a:endParaRPr lang="en-US" altLang="zh-CN" sz="3200" b="1" i="0" spc="-5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pc="-5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张五元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用含有字母的式子表示找回的钱数是</a:t>
                </a:r>
                <a:r>
                  <a:rPr lang="en-US" altLang="zh-CN" sz="3200" b="1" i="0" spc="-5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</a:t>
                </a:r>
                <a:r>
                  <a:rPr lang="en-US" altLang="zh-CN" sz="3200" b="1" i="0" spc="-5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pc="-5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pc="-5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；这里的</a:t>
                </a:r>
                <a14:m>
                  <m:oMath xmlns:m="http://schemas.openxmlformats.org/officeDocument/2006/math">
                    <m:r>
                      <a:rPr lang="en-US" altLang="zh-CN" sz="3200" b="1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可能表示</a:t>
                </a:r>
                <a:r>
                  <a:rPr lang="en-US" altLang="zh-CN" sz="3200" b="1" i="0" spc="-5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pc="-5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)（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写出所有可能）。</a:t>
                </a:r>
                <a:endParaRPr lang="en-US" altLang="zh-CN" sz="3200" spc="-5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5_1#bc5776c9e?vop=1&amp;pid=220831c9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25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16_1#bc5776c9e.bracket?vop=1&amp;pid=220831c98&amp;color=0,0,0&amp;vpa=11&amp;vtp=1&amp;bbb=1"/>
              <p:cNvSpPr/>
              <p:nvPr/>
            </p:nvSpPr>
            <p:spPr>
              <a:xfrm>
                <a:off x="9181274" y="1816241"/>
                <a:ext cx="2015236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16_1#bc5776c9e.bracket?vop=1&amp;pid=220831c98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1274" y="1816241"/>
                <a:ext cx="2015236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2" t="-28" r="9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17_1#bc5776c9e.bracket?vop=1&amp;pid=220831c98&amp;color=0,0,0&amp;vpa=12&amp;vtp=1&amp;bbb=1"/>
          <p:cNvSpPr/>
          <p:nvPr/>
        </p:nvSpPr>
        <p:spPr>
          <a:xfrm>
            <a:off x="4910899" y="2378280"/>
            <a:ext cx="1084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5或6</a:t>
            </a:r>
            <a:endParaRPr lang="en-US" altLang="zh-CN" sz="3200" spc="-5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18_1#d959ef0e8?vop=1&amp;pid=63425ad9f&amp;color=0,0,0&amp;vtp=1&amp;bbb=1"/>
              <p:cNvSpPr/>
              <p:nvPr/>
            </p:nvSpPr>
            <p:spPr>
              <a:xfrm>
                <a:off x="896112" y="135365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，根据等式的性质填空。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𝐧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4_BD.18_1#d959ef0e8?vop=1&amp;pid=63425ad9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353659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19_1#d959ef0e8.bracket?vop=1&amp;pid=63425ad9f&amp;color=0,0,0&amp;vpa=13&amp;vtp=1"/>
          <p:cNvSpPr/>
          <p:nvPr/>
        </p:nvSpPr>
        <p:spPr>
          <a:xfrm>
            <a:off x="3342260" y="209533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6" name="QB_4_AN.20_1#d959ef0e8.bracket?vop=1&amp;pid=63425ad9f&amp;color=0,0,0&amp;vpa=14&amp;vtp=1"/>
          <p:cNvSpPr/>
          <p:nvPr/>
        </p:nvSpPr>
        <p:spPr>
          <a:xfrm>
            <a:off x="5201031" y="209533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1_1#cddfd08a0?vop=1&amp;pid=63425ad9f&amp;color=0,0,0&amp;vtp=1&amp;bt=1&amp;bbb=1"/>
          <p:cNvSpPr/>
          <p:nvPr/>
        </p:nvSpPr>
        <p:spPr>
          <a:xfrm>
            <a:off x="896112" y="900000"/>
            <a:ext cx="1053388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将正确答案的序号填在括号里。</a:t>
            </a:r>
            <a:endParaRPr lang="en-US" altLang="zh-CN" sz="3200" dirty="0"/>
          </a:p>
        </p:txBody>
      </p:sp>
      <p:sp>
        <p:nvSpPr>
          <p:cNvPr id="3" name="QC_5_BD.22_1#baa5a7845?vop=1&amp;pid=cddfd08a0&amp;color=0,0,0&amp;vtp=1&amp;bbb=1"/>
          <p:cNvSpPr/>
          <p:nvPr/>
        </p:nvSpPr>
        <p:spPr>
          <a:xfrm>
            <a:off x="896112" y="1506770"/>
            <a:ext cx="1053388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下面各式中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是方程。</a:t>
            </a:r>
            <a:endParaRPr lang="en-US" altLang="zh-CN" sz="3200" dirty="0"/>
          </a:p>
        </p:txBody>
      </p:sp>
      <p:sp>
        <p:nvSpPr>
          <p:cNvPr id="4" name="QC_5_AN.23_1#baa5a7845.bracket?vop=1&amp;pid=cddfd08a0&amp;color=0,0,0&amp;vpa=15&amp;vtp=1"/>
          <p:cNvSpPr/>
          <p:nvPr/>
        </p:nvSpPr>
        <p:spPr>
          <a:xfrm>
            <a:off x="4277487" y="1506770"/>
            <a:ext cx="56673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22_2#baa5a7845.choices?vop=1&amp;pid=cddfd08a0&amp;color=0,0,0&amp;vtp=1&amp;bbb=1"/>
              <p:cNvSpPr/>
              <p:nvPr/>
            </p:nvSpPr>
            <p:spPr>
              <a:xfrm>
                <a:off x="896112" y="2107861"/>
                <a:ext cx="10533888" cy="1231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5_BD.22_2#baa5a7845.choices?vop=1&amp;pid=cddfd08a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107861"/>
                <a:ext cx="10533888" cy="1231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24_1#7ef2fb38d?vop=1&amp;pid=cddfd08a0&amp;color=0,0,0&amp;vtp=1&amp;bbb=1&amp;hb=1"/>
              <p:cNvSpPr/>
              <p:nvPr/>
            </p:nvSpPr>
            <p:spPr>
              <a:xfrm>
                <a:off x="896112" y="3390562"/>
                <a:ext cx="10533888" cy="121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，根据等式的性质，经过变换后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式中错误的是(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C_5_BD.24_1#7ef2fb38d?vop=1&amp;pid=cddfd08a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390562"/>
                <a:ext cx="10533888" cy="1219200"/>
              </a:xfrm>
              <a:prstGeom prst="rect">
                <a:avLst/>
              </a:prstGeom>
              <a:blipFill rotWithShape="1">
                <a:blip r:embed="rId2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5_AN.25_1#7ef2fb38d.bracket?vop=1&amp;pid=cddfd08a0&amp;color=0,0,0&amp;vpa=16&amp;vtp=1"/>
          <p:cNvSpPr/>
          <p:nvPr/>
        </p:nvSpPr>
        <p:spPr>
          <a:xfrm>
            <a:off x="3666299" y="4000162"/>
            <a:ext cx="56673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C_5_BD.24_2#7ef2fb38d.choices?vop=1&amp;pid=cddfd08a0&amp;color=0,0,0&amp;vtp=1&amp;bbb=1"/>
              <p:cNvSpPr/>
              <p:nvPr/>
            </p:nvSpPr>
            <p:spPr>
              <a:xfrm>
                <a:off x="896112" y="4673262"/>
                <a:ext cx="10533888" cy="1231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8" name="QC_5_BD.24_2#7ef2fb38d.choices?vop=1&amp;pid=cddfd08a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73262"/>
                <a:ext cx="10533888" cy="1231900"/>
              </a:xfrm>
              <a:prstGeom prst="rect">
                <a:avLst/>
              </a:prstGeom>
              <a:blipFill rotWithShape="1">
                <a:blip r:embed="rId3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7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2100</Words>
  <Application>WPS 演示</Application>
  <PresentationFormat>宽屏</PresentationFormat>
  <Paragraphs>165</Paragraphs>
  <Slides>24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2025-06-23T03:31:00Z</dcterms:created>
  <dcterms:modified xsi:type="dcterms:W3CDTF">2025-06-26T06:44:32Z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3218B47A96BD4AF79D3068A1765B09C1_12</vt:lpwstr>
  </property>
  <property fmtid="{D5CDD505-2E9C-101B-9397-08002B2CF9AE}" pid="3" name="KSOProductBuildVer">
    <vt:lpwstr>2052-12.1.0.21541</vt:lpwstr>
  </property>
</Properties>
</file>