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7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1_1#cbf1967df?vop=1&amp;pid=d5d1d260d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（1）如果再摸一次，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摸出什么颜色小正方体的可能性最大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摸出什么颜色小正方体的可能性最小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22_1#cbf1967df?vop=1&amp;pid=d5d1d260d&amp;color=0,0,0&amp;vtp=1&amp;bbb=1&amp;hb=1"/>
              <p:cNvSpPr/>
              <p:nvPr/>
            </p:nvSpPr>
            <p:spPr>
              <a:xfrm>
                <a:off x="896112" y="2429681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，说明红色小正方体可能最多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蓝色小正方体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可能最少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，如果再摸一次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摸出红色小正方体的可能性最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大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，摸出蓝色小正方体的可能性最小。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22_1#cbf1967df?vop=1&amp;pid=d5d1d260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8" r="-229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3_1#fd81a681c?vop=1&amp;pid=d5d1d260d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（2）根据上表，如果盒子里三种颜色的小正方体分别有2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个、11个，那么红色、黄色、蓝色的小正方体各有多少个？</a:t>
            </a:r>
            <a:endParaRPr lang="en-US" altLang="zh-CN" sz="3200" spc="-50" dirty="0"/>
          </a:p>
        </p:txBody>
      </p:sp>
      <p:sp>
        <p:nvSpPr>
          <p:cNvPr id="3" name="QO_4_AN.24_1#fd81a681c?vop=1&amp;pid=d5d1d260d&amp;color=0,0,0&amp;vtp=1&amp;bbb=1&amp;hb=1"/>
          <p:cNvSpPr/>
          <p:nvPr/>
        </p:nvSpPr>
        <p:spPr>
          <a:xfrm>
            <a:off x="896112" y="2429681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红色小正方体有11个，黄色小正方体有5个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蓝色小正方体</a:t>
            </a:r>
            <a:endParaRPr lang="en-US" altLang="zh-CN" sz="32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2个。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65ee1928.fixed?pid=97f53cd5b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可能性</a:t>
            </a:r>
            <a:endParaRPr lang="en-US" altLang="zh-CN" sz="4400" dirty="0"/>
          </a:p>
        </p:txBody>
      </p:sp>
      <p:sp>
        <p:nvSpPr>
          <p:cNvPr id="3" name="C_2_BD#c65ee1928.fixed?pid=97f53cd5b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可能性（2）</a:t>
            </a:r>
            <a:endParaRPr lang="en-US" altLang="zh-CN" sz="1400" dirty="0"/>
          </a:p>
        </p:txBody>
      </p:sp>
      <p:sp>
        <p:nvSpPr>
          <p:cNvPr id="4" name="C_2#c65ee1928.fixed?pid=97f53cd5b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_1#42cc8b16f?vop=1&amp;pid=c65ee1928&amp;color=0,0,0&amp;vtp=1&amp;bt=1&amp;bbb=1&amp;hb=1"/>
          <p:cNvSpPr/>
          <p:nvPr/>
        </p:nvSpPr>
        <p:spPr>
          <a:xfrm>
            <a:off x="896112" y="896112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晶晶在装有蓝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、白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黑三种颜色小球的盒子里摸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，每次摸出一个，记录下颜色，再放回去摇匀，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重复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，摸出球的情况如下表。根据下表推测，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盒子里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)色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的球可能最多，(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色的球可能最少。</a:t>
            </a:r>
            <a:endParaRPr lang="en-US" altLang="zh-CN" sz="3200" dirty="0"/>
          </a:p>
        </p:txBody>
      </p:sp>
      <p:pic>
        <p:nvPicPr>
          <p:cNvPr id="3" name="QB_3_BD.1_1#42cc8b16f?vop=1&amp;pid=c65ee1928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graphicFrame>
        <p:nvGraphicFramePr>
          <p:cNvPr id="4" name="QB_3_BD.1_2#42cc8b16f?colgroup=6,6,6,6&amp;vop=1&amp;pid=c65ee1928&amp;color=0,0,0&amp;vtp=1&amp;bbb=1"/>
          <p:cNvGraphicFramePr>
            <a:graphicFrameLocks noGrp="1"/>
          </p:cNvGraphicFramePr>
          <p:nvPr/>
        </p:nvGraphicFramePr>
        <p:xfrm>
          <a:off x="896112" y="3949700"/>
          <a:ext cx="10488168" cy="1394968"/>
        </p:xfrm>
        <a:graphic>
          <a:graphicData uri="http://schemas.openxmlformats.org/drawingml/2006/table">
            <a:tbl>
              <a:tblPr/>
              <a:tblGrid>
                <a:gridCol w="2642616"/>
                <a:gridCol w="2615184"/>
                <a:gridCol w="2615184"/>
                <a:gridCol w="2615184"/>
              </a:tblGrid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颜色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蓝色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白色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黑色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次数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B_3_AN.2_1#42cc8b16f.bracket?vop=1&amp;pid=c65ee1928&amp;color=0,0,0&amp;vpa=1&amp;vtp=1"/>
          <p:cNvSpPr/>
          <p:nvPr/>
        </p:nvSpPr>
        <p:spPr>
          <a:xfrm>
            <a:off x="10028999" y="2374392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蓝</a:t>
            </a:r>
            <a:endParaRPr lang="en-US" altLang="zh-CN" sz="3200" dirty="0"/>
          </a:p>
        </p:txBody>
      </p:sp>
      <p:sp>
        <p:nvSpPr>
          <p:cNvPr id="6" name="QB_3_AN.3_1#42cc8b16f.bracket?vop=1&amp;pid=c65ee1928&amp;color=0,0,0&amp;vpa=2&amp;vtp=1"/>
          <p:cNvSpPr/>
          <p:nvPr/>
        </p:nvSpPr>
        <p:spPr>
          <a:xfrm>
            <a:off x="3909187" y="3110992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白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4_1#479b2d9a9?htil=1&amp;vop=1&amp;pid=c65ee1928&amp;color=0,0,0&amp;tib=255,255,255&amp;vtp=1&amp;bt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5664" y="900000"/>
            <a:ext cx="4112584" cy="2234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4_2#479b2d9a9?htil=1&amp;vop=1&amp;pid=c65ee1928&amp;color=0,0,0&amp;vtp=1&amp;bbb=1&amp;hs=1"/>
          <p:cNvSpPr/>
          <p:nvPr/>
        </p:nvSpPr>
        <p:spPr>
          <a:xfrm>
            <a:off x="896112" y="912699"/>
            <a:ext cx="5440680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转动转盘游戏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4" name="QO_3_BD.4_2#479b2d9a9?htil=1&amp;vop=1&amp;pid=c65ee1928&amp;color=0,0,0&amp;tib=255,255,255&amp;iip=2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85851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4_BD.5_1#ba4f54aff?htil=1&amp;vop=1&amp;pid=479b2d9a9&amp;color=0,0,0&amp;vtp=1&amp;bbb=1&amp;hb=1&amp;hs=1"/>
          <p:cNvSpPr/>
          <p:nvPr/>
        </p:nvSpPr>
        <p:spPr>
          <a:xfrm>
            <a:off x="896112" y="1620182"/>
            <a:ext cx="5440680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（1）转盘①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中指针停在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色区域的可能性大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6" name="QB_4_AN.6_1#ba4f54aff.bracket?vop=1&amp;pid=479b2d9a9&amp;color=0,0,0&amp;vpa=3&amp;vtp=1"/>
          <p:cNvSpPr/>
          <p:nvPr/>
        </p:nvSpPr>
        <p:spPr>
          <a:xfrm>
            <a:off x="5336349" y="1625262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红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7" name="QB_4_BD.7_1#bd0d7d33d?vop=1&amp;pid=479b2d9a9&amp;color=0,0,0&amp;vtp=1&amp;bbb=1&amp;hs=1"/>
          <p:cNvSpPr/>
          <p:nvPr/>
        </p:nvSpPr>
        <p:spPr>
          <a:xfrm>
            <a:off x="896112" y="3144275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（2）转盘②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中指针停在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色区域的可能性最小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8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（3）指针不可能停在蓝色区域的是转盘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8" name="QB_4_AN.8_1#bd0d7d33d.bracket?vop=1&amp;pid=479b2d9a9&amp;color=0,0,0&amp;vpa=4&amp;vtp=1"/>
          <p:cNvSpPr/>
          <p:nvPr/>
        </p:nvSpPr>
        <p:spPr>
          <a:xfrm>
            <a:off x="5336349" y="3149355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黄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4_AN.10_1#bd0d7d33d.bracket?vop=1&amp;pid=479b2d9a9&amp;color=0,0,0&amp;vpa=5&amp;vtp=1&amp;bbb=1"/>
              <p:cNvSpPr/>
              <p:nvPr/>
            </p:nvSpPr>
            <p:spPr>
              <a:xfrm>
                <a:off x="8173213" y="4046614"/>
                <a:ext cx="612775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①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4_AN.10_1#bd0d7d33d.bracket?vop=1&amp;pid=479b2d9a9&amp;color=0,0,0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3213" y="4046614"/>
                <a:ext cx="612775" cy="533400"/>
              </a:xfrm>
              <a:prstGeom prst="rect">
                <a:avLst/>
              </a:prstGeom>
              <a:blipFill rotWithShape="1">
                <a:blip r:embed="rId3"/>
                <a:stretch>
                  <a:fillRect l="-21" t="-74" r="21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8" grpId="0" animBg="1" build="p"/>
      <p:bldP spid="10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1_1#7e7bb0d71?vop=1&amp;pid=c65ee1928&amp;color=0,0,0&amp;vtp=1&amp;bt=1&amp;bbb=1&amp;hb=1"/>
          <p:cNvSpPr/>
          <p:nvPr/>
        </p:nvSpPr>
        <p:spPr>
          <a:xfrm>
            <a:off x="896112" y="896112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一个盒子里装有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种除颜色外其他均相同的球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乐乐每次摸出一个球后放回去再摸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。他一共摸到红球12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次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5次，绿球1次，紫球22次。</a:t>
            </a:r>
            <a:endParaRPr lang="en-US" altLang="zh-CN" sz="3200" dirty="0"/>
          </a:p>
        </p:txBody>
      </p:sp>
      <p:pic>
        <p:nvPicPr>
          <p:cNvPr id="3" name="QO_3_BD.11_1#7e7bb0d71?vop=1&amp;pid=c65ee1928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4_BD.12_1#1ff122256?vop=1&amp;pid=7e7bb0d71&amp;color=0,0,0&amp;vtp=1&amp;bbb=1"/>
          <p:cNvSpPr/>
          <p:nvPr/>
        </p:nvSpPr>
        <p:spPr>
          <a:xfrm>
            <a:off x="896112" y="3159853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盒子中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色的球可能最多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色的球可能最少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8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（2）如果乐乐再摸一次，那么最有可能摸到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)色球，</a:t>
            </a:r>
            <a:endParaRPr lang="en-US" altLang="zh-CN" sz="3200" b="1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8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还有可能摸到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色球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spc="-50" dirty="0"/>
          </a:p>
        </p:txBody>
      </p:sp>
      <p:sp>
        <p:nvSpPr>
          <p:cNvPr id="5" name="QB_4_AN.13_1#1ff122256.bracket?vop=1&amp;pid=7e7bb0d71&amp;color=0,0,0&amp;vpa=6&amp;vtp=1"/>
          <p:cNvSpPr/>
          <p:nvPr/>
        </p:nvSpPr>
        <p:spPr>
          <a:xfrm>
            <a:off x="3267837" y="3164933"/>
            <a:ext cx="6905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紫</a:t>
            </a:r>
            <a:endParaRPr lang="en-US" altLang="zh-CN" sz="3200" spc="-50" dirty="0"/>
          </a:p>
        </p:txBody>
      </p:sp>
      <p:sp>
        <p:nvSpPr>
          <p:cNvPr id="6" name="QB_4_AN.14_1#1ff122256.bracket?vop=1&amp;pid=7e7bb0d71&amp;color=0,0,0&amp;vpa=7&amp;vtp=1"/>
          <p:cNvSpPr/>
          <p:nvPr/>
        </p:nvSpPr>
        <p:spPr>
          <a:xfrm>
            <a:off x="7557263" y="3164933"/>
            <a:ext cx="6905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绿</a:t>
            </a:r>
            <a:endParaRPr lang="en-US" altLang="zh-CN" sz="3200" spc="-50" dirty="0"/>
          </a:p>
        </p:txBody>
      </p:sp>
      <p:sp>
        <p:nvSpPr>
          <p:cNvPr id="8" name="QB_4_AN.16_1#1ff122256.bracket?vop=1&amp;pid=7e7bb0d71&amp;color=0,0,0&amp;vpa=8&amp;vtp=1"/>
          <p:cNvSpPr/>
          <p:nvPr/>
        </p:nvSpPr>
        <p:spPr>
          <a:xfrm>
            <a:off x="9008238" y="3901533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紫</a:t>
            </a:r>
            <a:endParaRPr lang="en-US" altLang="zh-CN" sz="3200" dirty="0"/>
          </a:p>
        </p:txBody>
      </p:sp>
      <p:sp>
        <p:nvSpPr>
          <p:cNvPr id="9" name="QB_4_AN.17_1#1ff122256.bracket?vop=1&amp;pid=7e7bb0d71&amp;color=0,0,0&amp;vpa=9&amp;vtp=1&amp;bbb=1"/>
          <p:cNvSpPr/>
          <p:nvPr/>
        </p:nvSpPr>
        <p:spPr>
          <a:xfrm>
            <a:off x="2766504" y="4707983"/>
            <a:ext cx="315118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红</a:t>
            </a:r>
            <a:endParaRPr lang="en-US" altLang="zh-CN" sz="3200" dirty="0"/>
          </a:p>
        </p:txBody>
      </p:sp>
      <p:sp>
        <p:nvSpPr>
          <p:cNvPr id="7" name="QB_4_AN.17_1#1ff122256.bracket?vop=1&amp;pid=7e7bb0d71&amp;color=0,0,0&amp;vpa=9&amp;vtp=1&amp;bbb=1"/>
          <p:cNvSpPr/>
          <p:nvPr/>
        </p:nvSpPr>
        <p:spPr>
          <a:xfrm>
            <a:off x="2870009" y="5423628"/>
            <a:ext cx="315118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（或白、绿）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8" grpId="0" animBg="1" build="p"/>
      <p:bldP spid="9" grpId="0" animBg="1" build="p"/>
      <p:bldP spid="7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8_1#e52199998?vop=1&amp;pid=c65ee1928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在转盘上按要求涂色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。（教材P47第5题变式）</a:t>
            </a:r>
            <a:endParaRPr lang="en-US" altLang="zh-CN" sz="3200" dirty="0"/>
          </a:p>
        </p:txBody>
      </p:sp>
      <p:pic>
        <p:nvPicPr>
          <p:cNvPr id="3" name="QO_3_BD.18_1#e52199998?vop=1&amp;pid=c65ee1928&amp;color=0,0,0&amp;tib=255,255,255&amp;iip=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3_BD.18_2#e52199998?sp=1&amp;vop=1&amp;pid=c65ee1928&amp;color=0,0,0&amp;vtp=1&amp;bbb=1"/>
          <p:cNvSpPr/>
          <p:nvPr/>
        </p:nvSpPr>
        <p:spPr>
          <a:xfrm>
            <a:off x="896112" y="1610199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（1）转盘①中指针一定停在红色区域。</a:t>
            </a:r>
            <a:endParaRPr lang="en-US" altLang="zh-CN" sz="3200" dirty="0"/>
          </a:p>
        </p:txBody>
      </p:sp>
      <p:sp>
        <p:nvSpPr>
          <p:cNvPr id="5" name="QO_3_BD.18_3#e52199998?sp=1&amp;vop=1&amp;pid=c65ee1928&amp;color=0,0,0&amp;vtp=1&amp;bbb=1"/>
          <p:cNvSpPr/>
          <p:nvPr/>
        </p:nvSpPr>
        <p:spPr>
          <a:xfrm>
            <a:off x="896112" y="2321145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（2）转盘②中指针可能停在红色、黄色或蓝色区域。</a:t>
            </a:r>
            <a:endParaRPr lang="en-US" altLang="zh-CN" sz="3200" dirty="0"/>
          </a:p>
        </p:txBody>
      </p:sp>
      <p:sp>
        <p:nvSpPr>
          <p:cNvPr id="6" name="QO_3_BD.18_4#e52199998?sp=1&amp;vop=1&amp;pid=c65ee1928&amp;color=0,0,0&amp;vtp=1&amp;bbb=1&amp;hb=1"/>
          <p:cNvSpPr/>
          <p:nvPr/>
        </p:nvSpPr>
        <p:spPr>
          <a:xfrm>
            <a:off x="896112" y="3032091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（3）转盘③中指针可能停在红色、黄色或蓝色区域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并且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停在黄色区域的可能性最大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，停在蓝色区域的可能性最小。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8_5#e52199998?sp=1&amp;vop=1&amp;pid=c65ee1928&amp;color=0,0,0&amp;mp=1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（4）转盘④中指针不可能停在红色区域。</a:t>
            </a:r>
            <a:endParaRPr lang="en-US" altLang="zh-CN" sz="3200" dirty="0"/>
          </a:p>
        </p:txBody>
      </p:sp>
      <p:pic>
        <p:nvPicPr>
          <p:cNvPr id="3" name="QO_3_BD.18_6#e52199998?vop=1&amp;pid=c65ee192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304" y="1676146"/>
            <a:ext cx="5184648" cy="429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AN.19_1#e52199998?vop=1&amp;pid=c65ee1928&amp;color=0,0,0&amp;tib=255,255,255&amp;iip=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147" y="891540"/>
            <a:ext cx="5495544" cy="464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AN.19_1#e52199998?vop=1&amp;pid=c65ee1928&amp;color=0,0,0&amp;vtp=1&amp;bt=1&amp;bbb=1"/>
          <p:cNvSpPr/>
          <p:nvPr/>
        </p:nvSpPr>
        <p:spPr>
          <a:xfrm>
            <a:off x="896112" y="896112"/>
            <a:ext cx="10533888" cy="4622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400"/>
              </a:lnSpc>
            </a:pPr>
            <a:r>
              <a:rPr lang="en-US" altLang="zh-CN" sz="20300" b="1" i="0" kern="0" spc="-99900" smtClean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                          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转盘②、③涂法不唯一）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0_1#d5d1d260d?vop=1&amp;pid=c65ee1928&amp;color=0,0,0&amp;vtp=1&amp;bt=1&amp;bbb=1&amp;hb=1"/>
          <p:cNvSpPr/>
          <p:nvPr/>
        </p:nvSpPr>
        <p:spPr>
          <a:xfrm>
            <a:off x="896112" y="896112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盒子里有红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、黄、蓝三种颜色不一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其他均相同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的小正方体若干个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，小刚从盒子中任意取出1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个小正方体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记录它的颜色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，再放回去，这样重复60次，记录如下表：</a:t>
            </a:r>
            <a:endParaRPr lang="en-US" altLang="zh-CN" sz="3200" dirty="0"/>
          </a:p>
        </p:txBody>
      </p:sp>
      <p:pic>
        <p:nvPicPr>
          <p:cNvPr id="3" name="QO_3_BD.20_1#d5d1d260d?vop=1&amp;pid=c65ee1928&amp;color=0,0,0&amp;tib=255,255,255&amp;iip=6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graphicFrame>
        <p:nvGraphicFramePr>
          <p:cNvPr id="10" name="QO_3_BD.20_2#d5d1d260d?colgroup=9,4,4,4&amp;vop=1&amp;pid=c65ee1928&amp;color=0,0,0&amp;vtp=1&amp;bbb=1"/>
          <p:cNvGraphicFramePr>
            <a:graphicFrameLocks noGrp="1"/>
          </p:cNvGraphicFramePr>
          <p:nvPr/>
        </p:nvGraphicFramePr>
        <p:xfrm>
          <a:off x="896112" y="3225800"/>
          <a:ext cx="10488168" cy="1394968"/>
        </p:xfrm>
        <a:graphic>
          <a:graphicData uri="http://schemas.openxmlformats.org/drawingml/2006/table">
            <a:tbl>
              <a:tblPr/>
              <a:tblGrid>
                <a:gridCol w="4206240"/>
                <a:gridCol w="2093976"/>
                <a:gridCol w="2093976"/>
                <a:gridCol w="2093976"/>
              </a:tblGrid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小正方体的颜色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红色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蓝色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次数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1046</Words>
  <Application>WPS 演示</Application>
  <PresentationFormat>宽屏</PresentationFormat>
  <Paragraphs>109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楷体</vt:lpstr>
      <vt:lpstr>Cambria Math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2025-06-23T04:24:00Z</dcterms:created>
  <dcterms:modified xsi:type="dcterms:W3CDTF">2025-06-26T05:10:10Z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1C20EBE9C2C84444B6E6DE692A817C6E_12</vt:lpwstr>
  </property>
  <property fmtid="{D5CDD505-2E9C-101B-9397-08002B2CF9AE}" pid="3" name="KSOProductBuildVer">
    <vt:lpwstr>2052-12.1.0.21541</vt:lpwstr>
  </property>
</Properties>
</file>