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d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30_1#97ef90491?vop=1&amp;pid=4ed43ab7d&amp;color=0,0,0&amp;vtp=1&amp;bt=1&amp;bbb=1"/>
              <p:cNvSpPr/>
              <p:nvPr/>
            </p:nvSpPr>
            <p:spPr>
              <a:xfrm>
                <a:off x="1286510" y="899795"/>
                <a:ext cx="1014349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30_1#97ef90491?vop=1&amp;pid=4ed43ab7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6510" y="899795"/>
                <a:ext cx="10143490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1_1#97ef90491?vop=1&amp;pid=4ed43ab7d&amp;color=0,0,0&amp;vtp=1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31_1#97ef90491?vop=1&amp;pid=4ed43ab7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32_1#1afafb51f?vop=1&amp;pid=c23ac2b90&amp;color=0,0,0&amp;vtp=1&amp;bbb=1&amp;hb=1"/>
              <p:cNvSpPr/>
              <p:nvPr/>
            </p:nvSpPr>
            <p:spPr>
              <a:xfrm>
                <a:off x="723392" y="913223"/>
                <a:ext cx="10533888" cy="1790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王阿姨带100元去超市购物。她买了2袋水饺，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千克排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骨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，水饺每袋13.4元，排骨每千克38元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。剩下的钱还够买一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箱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36元的牛奶吗？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BD.32_1#1afafb51f?vop=1&amp;pid=c23ac2b9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392" y="913223"/>
                <a:ext cx="10533888" cy="1790700"/>
              </a:xfrm>
              <a:prstGeom prst="rect">
                <a:avLst/>
              </a:prstGeom>
              <a:blipFill rotWithShape="1">
                <a:blip r:embed="rId1"/>
                <a:stretch>
                  <a:fillRect l="-1" t="-5" r="-1097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O_4_BD.32_2#1afafb51f?colgroup=25&amp;vop=1&amp;pid=c23ac2b90&amp;color=0,0,0&amp;vtp=1&amp;bbb=1&amp;hb=1"/>
              <p:cNvGraphicFramePr>
                <a:graphicFrameLocks noGrp="1"/>
              </p:cNvGraphicFramePr>
              <p:nvPr/>
            </p:nvGraphicFramePr>
            <p:xfrm>
              <a:off x="741807" y="2826385"/>
              <a:ext cx="10515600" cy="1784985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1784985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7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小方是这样估算的：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≈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𝟏𝟑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≈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𝟑𝟖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（元）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𝟑𝟔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𝟏𝟎𝟎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元）</a:t>
                          </a:r>
                          <a:r>
                            <a:rPr lang="en-US" altLang="zh-CN" sz="32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endParaRPr lang="en-US" altLang="zh-CN" sz="3200" b="1" i="0" spc="-10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够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O_4_BD.32_2#1afafb51f?colgroup=25&amp;vop=1&amp;pid=c23ac2b90&amp;color=0,0,0&amp;vtp=1&amp;bbb=1&amp;hb=1"/>
              <p:cNvGraphicFramePr>
                <a:graphicFrameLocks noGrp="1"/>
              </p:cNvGraphicFramePr>
              <p:nvPr/>
            </p:nvGraphicFramePr>
            <p:xfrm>
              <a:off x="741807" y="2826385"/>
              <a:ext cx="10515600" cy="1784985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17849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3_1#3485bc9c0?vop=1&amp;pid=1afafb51f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（1）你认为小方的估算策略合适吗？为什么？</a:t>
            </a:r>
            <a:endParaRPr lang="en-US" altLang="zh-CN" sz="3200" dirty="0"/>
          </a:p>
        </p:txBody>
      </p:sp>
      <p:sp>
        <p:nvSpPr>
          <p:cNvPr id="3" name="QO_5_AN.34_1#3485bc9c0?vop=1&amp;pid=1afafb51f&amp;color=0,0,0&amp;vtp=1&amp;bbb=1&amp;hb=1"/>
          <p:cNvSpPr/>
          <p:nvPr/>
        </p:nvSpPr>
        <p:spPr>
          <a:xfrm>
            <a:off x="896112" y="1603927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小方的估算策略不合适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。因为他把水饺的单价和排骨的质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量都估小了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，再加上36元的牛奶正好等于100元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。实际购买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水饺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、排骨和牛奶的总价钱会超过100元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，所以剩下的钱不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够买一箱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36元的牛奶。（合理即可）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5_1#869f8696b?vop=1&amp;pid=1afafb51f&amp;color=0,0,0&amp;vtp=1&amp;bt=1&amp;bbb=1"/>
          <p:cNvSpPr/>
          <p:nvPr/>
        </p:nvSpPr>
        <p:spPr>
          <a:xfrm>
            <a:off x="896112" y="900000"/>
            <a:ext cx="1100455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（2）如果让你来估算，你会怎样算？请写出你的思考过程。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6_1#869f8696b?vop=1&amp;pid=1afafb51f&amp;color=0,0,0&amp;vtp=1&amp;bbb=1&amp;hb=1"/>
              <p:cNvSpPr/>
              <p:nvPr/>
            </p:nvSpPr>
            <p:spPr>
              <a:xfrm>
                <a:off x="896112" y="1603927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一袋水饺13.4元，2袋水饺超过26元。每千克排骨38元，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千克排骨超过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38元。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），实际剩</a:t>
                </a:r>
                <a:endParaRPr lang="en-US" altLang="zh-CN" sz="3200" b="1" i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下的钱比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36元少。所以剩下的钱不够买一箱36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元的牛奶。</a:t>
                </a:r>
                <a:endParaRPr lang="en-US" altLang="zh-CN" sz="3200" b="1" i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合理即可）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36_1#869f8696b?vop=1&amp;pid=1afafb51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19" r="-24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7_1#89fe25f1e?vop=1&amp;pid=c23ac2b90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生活中经常看到代驾情况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，就是车主不能自行开车到达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目的地时，由专业人员驾驶车主的车将其送至指定地点并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收取一定的费用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。代驾费用根据时间段不同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，以及路程长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短收费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。某平台收费标准如下：（时段以预约时间为准）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QO_4_BD.37_2#89fe25f1e?colgroup=8,6,8&amp;vop=1&amp;pid=c23ac2b90&amp;color=0,0,0&amp;mp=1&amp;vtp=1&amp;bt=1&amp;bbb=1"/>
              <p:cNvGraphicFramePr>
                <a:graphicFrameLocks noGrp="1"/>
              </p:cNvGraphicFramePr>
              <p:nvPr/>
            </p:nvGraphicFramePr>
            <p:xfrm>
              <a:off x="896112" y="896112"/>
              <a:ext cx="10488168" cy="4184904"/>
            </p:xfrm>
            <a:graphic>
              <a:graphicData uri="http://schemas.openxmlformats.org/drawingml/2006/table">
                <a:tbl>
                  <a:tblPr/>
                  <a:tblGrid>
                    <a:gridCol w="3749040"/>
                    <a:gridCol w="2999232"/>
                    <a:gridCol w="3739896"/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时间段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8千米及以内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超过8千米的部分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：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：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𝟓𝟗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3.5元/千米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：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：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𝟓𝟗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3.5元/千米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：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：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𝟓𝟗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65元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3.5元/千米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：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：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𝟓𝟗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85元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3.5元/千米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说明：不足1千米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按1千米计算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QO_4_BD.37_2#89fe25f1e?colgroup=8,6,8&amp;vop=1&amp;pid=c23ac2b90&amp;color=0,0,0&amp;mp=1&amp;vtp=1&amp;bt=1&amp;bbb=1"/>
              <p:cNvGraphicFramePr>
                <a:graphicFrameLocks noGrp="1"/>
              </p:cNvGraphicFramePr>
              <p:nvPr/>
            </p:nvGraphicFramePr>
            <p:xfrm>
              <a:off x="896112" y="896112"/>
              <a:ext cx="10488168" cy="4184904"/>
            </p:xfrm>
            <a:graphic>
              <a:graphicData uri="http://schemas.openxmlformats.org/drawingml/2006/table">
                <a:tbl>
                  <a:tblPr/>
                  <a:tblGrid>
                    <a:gridCol w="3749040"/>
                    <a:gridCol w="2999232"/>
                    <a:gridCol w="3739896"/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时间段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8千米及以内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超过8千米的部分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3.5元/千米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2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3.5元/千米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65元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3.5元/千米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2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85元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3.5元/千米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说明：不足1千米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按1千米计算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7_3#89fe25f1e?vop=1&amp;pid=c23ac2b90&amp;color=0,0,0&amp;mp=1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聪聪爸爸参加公司年会，和同事一起饮酒。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21：00年会结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束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，同时在该平台预约了代驾送他回家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，从年会现场到家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一共有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13.7千米，需要支付代驾费多少元？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38_1#89fe25f1e?vop=1&amp;pid=c23ac2b90&amp;color=0,0,0&amp;vtp=1&amp;bbb=1"/>
              <p:cNvSpPr/>
              <p:nvPr/>
            </p:nvSpPr>
            <p:spPr>
              <a:xfrm>
                <a:off x="896112" y="3159853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13.7千米按14千米计算。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：需要支付代驾费56元。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38_1#89fe25f1e?vop=1&amp;pid=c23ac2b9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9853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38c56a1a.fixed?pid=186e1703a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小数乘法</a:t>
            </a:r>
            <a:endParaRPr lang="en-US" altLang="zh-CN" sz="4400" dirty="0"/>
          </a:p>
        </p:txBody>
      </p:sp>
      <p:sp>
        <p:nvSpPr>
          <p:cNvPr id="3" name="C_2_BD#438c56a1a.fixed?pid=186e1703a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第一单元易错专练</a:t>
            </a:r>
            <a:endParaRPr lang="en-US" altLang="zh-CN" sz="1400" dirty="0"/>
          </a:p>
        </p:txBody>
      </p:sp>
      <p:sp>
        <p:nvSpPr>
          <p:cNvPr id="4" name="C_2#438c56a1a.fixed?pid=186e1703a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1_1#c3fe714b2?vop=1&amp;pid=384187fea&amp;color=0,0,0&amp;vtp=1&amp;bbb=1"/>
              <p:cNvSpPr/>
              <p:nvPr/>
            </p:nvSpPr>
            <p:spPr>
              <a:xfrm>
                <a:off x="828802" y="1349214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根据“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𝟏𝟔𝟒𝟓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写出下面各题的积。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1523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𝟑𝟓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spc="-103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1523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𝟒𝟕𝟎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𝟑𝟓𝟎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1_1#c3fe714b2?vop=1&amp;pid=384187fe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802" y="1349214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2_1#c3fe714b2.bracket?vop=1&amp;pid=384187fea&amp;color=0,0,0&amp;vpa=1&amp;vtp=1&amp;bbb=1"/>
          <p:cNvSpPr/>
          <p:nvPr/>
        </p:nvSpPr>
        <p:spPr>
          <a:xfrm>
            <a:off x="3097720" y="2090894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16.45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3_1#c3fe714b2.bracket?vop=1&amp;pid=384187fea&amp;color=0,0,0&amp;vpa=2&amp;vtp=1&amp;bbb=1"/>
              <p:cNvSpPr/>
              <p:nvPr/>
            </p:nvSpPr>
            <p:spPr>
              <a:xfrm>
                <a:off x="8575548" y="2266378"/>
                <a:ext cx="1329817" cy="4712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𝟔𝟒𝟓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3_1#c3fe714b2.bracket?vop=1&amp;pid=384187fea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5548" y="2266378"/>
                <a:ext cx="1329817" cy="471297"/>
              </a:xfrm>
              <a:prstGeom prst="rect">
                <a:avLst/>
              </a:prstGeom>
              <a:blipFill rotWithShape="1">
                <a:blip r:embed="rId2"/>
                <a:stretch>
                  <a:fillRect l="-38" t="-13" b="-77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4_1#c3fe714b2.bracket?vop=1&amp;pid=384187fea&amp;color=0,0,0&amp;vpa=3&amp;vtp=1&amp;bbb=1"/>
              <p:cNvSpPr/>
              <p:nvPr/>
            </p:nvSpPr>
            <p:spPr>
              <a:xfrm>
                <a:off x="3245866" y="2998406"/>
                <a:ext cx="1177925" cy="4712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𝟏𝟔𝟒𝟓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4_1#c3fe714b2.bracket?vop=1&amp;pid=384187fea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5866" y="2998406"/>
                <a:ext cx="1177925" cy="471297"/>
              </a:xfrm>
              <a:prstGeom prst="rect">
                <a:avLst/>
              </a:prstGeom>
              <a:blipFill rotWithShape="1">
                <a:blip r:embed="rId3"/>
                <a:stretch>
                  <a:fillRect l="-32" t="-121" r="32" b="-7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5_1#c3fe714b2.bracket?vop=1&amp;pid=384187fea&amp;color=0,0,0&amp;vpa=4&amp;vtp=1&amp;bbb=1"/>
              <p:cNvSpPr/>
              <p:nvPr/>
            </p:nvSpPr>
            <p:spPr>
              <a:xfrm>
                <a:off x="8666544" y="2998406"/>
                <a:ext cx="1329817" cy="4712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5_1#c3fe714b2.bracket?vop=1&amp;pid=384187fea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6544" y="2998406"/>
                <a:ext cx="1329817" cy="471297"/>
              </a:xfrm>
              <a:prstGeom prst="rect">
                <a:avLst/>
              </a:prstGeom>
              <a:blipFill rotWithShape="1">
                <a:blip r:embed="rId4"/>
                <a:stretch>
                  <a:fillRect l="-5" t="-121" r="14" b="-7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_1#9930c576e?vop=1&amp;pid=384187fea&amp;color=0,0,0&amp;vtp=1&amp;bt=1&amp;bbb=1"/>
              <p:cNvSpPr/>
              <p:nvPr/>
            </p:nvSpPr>
            <p:spPr>
              <a:xfrm>
                <a:off x="896112" y="896112"/>
                <a:ext cx="10533888" cy="90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1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:r>
                  <a:rPr lang="en-US" altLang="zh-CN" sz="4000" b="1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里填上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6_1#9930c576e?vop=1&amp;pid=384187fe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90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6_1#9930c576e?vop=1&amp;pid=384187fea&amp;color=0,0,0&amp;tib=255,255,255&amp;ii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3719" y="89611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6_2#9930c576e?vop=1&amp;pid=384187fea&amp;color=0,0,0&amp;tib=255,255,255&amp;vip=5#8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1824038"/>
            <a:ext cx="10497312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WB.7_1#9930c576e.white_block?vop=1&amp;pid=384187fea&amp;color=0,0,0&amp;vpa=5&amp;vtp=1"/>
          <p:cNvSpPr/>
          <p:nvPr/>
        </p:nvSpPr>
        <p:spPr>
          <a:xfrm>
            <a:off x="2999232" y="2025206"/>
            <a:ext cx="283464" cy="30175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4_WB.8_1#9930c576e.white_block?vop=1&amp;pid=384187fea&amp;color=0,0,0&amp;vpa=6&amp;vtp=1"/>
          <p:cNvSpPr/>
          <p:nvPr/>
        </p:nvSpPr>
        <p:spPr>
          <a:xfrm>
            <a:off x="8887968" y="2052638"/>
            <a:ext cx="411480" cy="2834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O_4_WB.9_1#9930c576e.white_block?vop=1&amp;pid=384187fea&amp;color=0,0,0&amp;vpa=7&amp;vtp=1"/>
          <p:cNvSpPr/>
          <p:nvPr/>
        </p:nvSpPr>
        <p:spPr>
          <a:xfrm>
            <a:off x="2843784" y="2848166"/>
            <a:ext cx="283464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4_WB.10_1#9930c576e.white_block?vop=1&amp;pid=384187fea&amp;color=0,0,0&amp;vpa=8&amp;vtp=1"/>
          <p:cNvSpPr/>
          <p:nvPr/>
        </p:nvSpPr>
        <p:spPr>
          <a:xfrm>
            <a:off x="8942832" y="2839022"/>
            <a:ext cx="310896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1_1#c2ca12cc2?vop=1&amp;pid=384187fea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选择题。</a:t>
            </a:r>
            <a:endParaRPr lang="en-US" altLang="zh-CN" sz="3200" dirty="0"/>
          </a:p>
        </p:txBody>
      </p:sp>
      <p:pic>
        <p:nvPicPr>
          <p:cNvPr id="3" name="QC_5_BD.12_1#c47adaf12?htil=1&amp;vop=1&amp;pid=c2ca12cc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4522" y="1633045"/>
            <a:ext cx="1951652" cy="260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5_BD.12_2#c47adaf12?htil=1&amp;sp=1&amp;vop=1&amp;pid=c2ca12cc2&amp;color=0,0,0&amp;vtp=1&amp;bbb=1&amp;hb=1"/>
          <p:cNvSpPr/>
          <p:nvPr/>
        </p:nvSpPr>
        <p:spPr>
          <a:xfrm>
            <a:off x="896112" y="1623900"/>
            <a:ext cx="7808976" cy="1939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（1）爸爸开车在高速公路上行驶，以每小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时85千米的速度行驶1.2小时，竖式中箭头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所指的数表示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(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5" name="QC_5_BD.12_3#c47adaf12.choices?htil=1&amp;vop=1&amp;pid=c2ca12cc2&amp;color=0,0,0&amp;vtp=1&amp;bbb=1"/>
          <p:cNvSpPr/>
          <p:nvPr/>
        </p:nvSpPr>
        <p:spPr>
          <a:xfrm>
            <a:off x="896112" y="3591523"/>
            <a:ext cx="7808976" cy="24322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2分钟行驶了170千米</a:t>
            </a:r>
            <a:endParaRPr lang="en-US" altLang="zh-CN" sz="3200" dirty="0"/>
          </a:p>
          <a:p>
            <a:pPr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2分钟行驶了17千米</a:t>
            </a:r>
            <a:endParaRPr lang="en-US" altLang="zh-CN" sz="3200" dirty="0"/>
          </a:p>
          <a:p>
            <a:pPr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0.2小时行驶了170千米</a:t>
            </a:r>
            <a:endParaRPr lang="en-US" altLang="zh-CN" sz="3200" dirty="0"/>
          </a:p>
          <a:p>
            <a:pPr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0.2小时行驶了17千米</a:t>
            </a:r>
            <a:endParaRPr lang="en-US" altLang="zh-CN" sz="3200" dirty="0"/>
          </a:p>
        </p:txBody>
      </p:sp>
      <p:sp>
        <p:nvSpPr>
          <p:cNvPr id="6" name="QC_5_AN.13_1#c47adaf12.bracket?vop=1&amp;pid=c2ca12cc2&amp;color=0,0,0&amp;vpa=9&amp;vtp=1"/>
          <p:cNvSpPr/>
          <p:nvPr/>
        </p:nvSpPr>
        <p:spPr>
          <a:xfrm>
            <a:off x="3755199" y="2826732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14_1#826443279?vop=1&amp;pid=c2ca12cc2&amp;color=0,0,0&amp;vtp=1&amp;bt=1&amp;bbb=1"/>
              <p:cNvSpPr/>
              <p:nvPr/>
            </p:nvSpPr>
            <p:spPr>
              <a:xfrm>
                <a:off x="896112" y="896113"/>
                <a:ext cx="10533888" cy="584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（2）计算</a:t>
                </a:r>
                <a14:m>
                  <m:oMath xmlns:m="http://schemas.openxmlformats.org/officeDocument/2006/math"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95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时，下列方法中不正确的是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2950" dirty="0"/>
              </a:p>
            </p:txBody>
          </p:sp>
        </mc:Choice>
        <mc:Fallback>
          <p:sp>
            <p:nvSpPr>
              <p:cNvPr id="2" name="QC_5_BD.14_1#826443279?vop=1&amp;pid=c2ca12cc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3"/>
                <a:ext cx="10533888" cy="584200"/>
              </a:xfrm>
              <a:prstGeom prst="rect">
                <a:avLst/>
              </a:prstGeom>
              <a:blipFill rotWithShape="1">
                <a:blip r:embed="rId1"/>
                <a:stretch>
                  <a:fillRect l="-1" t="-22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15_1#826443279.bracket?vop=1&amp;pid=c2ca12cc2&amp;color=0,0,0&amp;vpa=10&amp;vtp=1"/>
          <p:cNvSpPr/>
          <p:nvPr/>
        </p:nvSpPr>
        <p:spPr>
          <a:xfrm>
            <a:off x="8644222" y="890906"/>
            <a:ext cx="541338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95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2950" dirty="0"/>
          </a:p>
        </p:txBody>
      </p:sp>
      <p:sp>
        <p:nvSpPr>
          <p:cNvPr id="4" name="QC_5_BD.14_2#826443279.choices?vop=1&amp;pid=c2ca12cc2&amp;color=0,0,0&amp;vtp=1&amp;bbb=1"/>
          <p:cNvSpPr/>
          <p:nvPr/>
        </p:nvSpPr>
        <p:spPr>
          <a:xfrm>
            <a:off x="896112" y="1429893"/>
            <a:ext cx="10533888" cy="1397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1000"/>
              </a:lnSpc>
            </a:pPr>
            <a:r>
              <a:rPr lang="en-US" altLang="zh-CN" sz="29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95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95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15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5_BD.14_2#826443279.choice_image?vop=1&amp;pid=c2ca12cc2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4596" y="1546479"/>
            <a:ext cx="2825496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5_BD.14_3#826443279.choices?vop=1&amp;pid=c2ca12cc2&amp;color=0,0,0&amp;vtp=1&amp;bbb=1&amp;hb=1"/>
              <p:cNvSpPr/>
              <p:nvPr/>
            </p:nvSpPr>
            <p:spPr>
              <a:xfrm>
                <a:off x="896112" y="3075263"/>
                <a:ext cx="10533888" cy="327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5里面有6个一和5个</a:t>
                </a:r>
                <a14:m>
                  <m:oMath xmlns:m="http://schemas.openxmlformats.org/officeDocument/2006/math"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95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是18个一，也就是18；</a:t>
                </a:r>
                <a14:m>
                  <m:oMath xmlns:m="http://schemas.openxmlformats.org/officeDocument/2006/math"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95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95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也就是</a:t>
                </a:r>
                <a14:m>
                  <m:oMath xmlns:m="http://schemas.openxmlformats.org/officeDocument/2006/math"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95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𝟔𝟓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𝟏𝟗𝟓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95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5元</a:t>
                </a:r>
                <a14:m>
                  <m:oMath xmlns:m="http://schemas.openxmlformats.org/officeDocument/2006/math"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元5角，6元</a:t>
                </a:r>
                <a14:m>
                  <m:oMath xmlns:m="http://schemas.openxmlformats.org/officeDocument/2006/math"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</m:oMath>
                </a14:m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元，5角</a:t>
                </a:r>
                <a14:m>
                  <m:oMath xmlns:m="http://schemas.openxmlformats.org/officeDocument/2006/math"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角，18元</a:t>
                </a:r>
                <a14:m>
                  <m:oMath xmlns:m="http://schemas.openxmlformats.org/officeDocument/2006/math"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角</a:t>
                </a:r>
                <a14:m>
                  <m:oMath xmlns:m="http://schemas.openxmlformats.org/officeDocument/2006/math"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</a:t>
                </a:r>
                <a:endParaRPr lang="en-US" altLang="zh-CN" sz="2950" dirty="0"/>
              </a:p>
            </p:txBody>
          </p:sp>
        </mc:Choice>
        <mc:Fallback>
          <p:sp>
            <p:nvSpPr>
              <p:cNvPr id="6" name="QC_5_BD.14_3#826443279.choices?vop=1&amp;pid=c2ca12cc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075263"/>
                <a:ext cx="10533888" cy="3276600"/>
              </a:xfrm>
              <a:prstGeom prst="rect">
                <a:avLst/>
              </a:prstGeom>
              <a:blipFill rotWithShape="1">
                <a:blip r:embed="rId3"/>
                <a:stretch>
                  <a:fillRect l="-1" t="-18" r="-1212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16_1#0eac07abf?vop=1&amp;pid=fe5fe2d4f&amp;color=0,0,0&amp;vtp=1&amp;bbb=1"/>
              <p:cNvSpPr/>
              <p:nvPr/>
            </p:nvSpPr>
            <p:spPr>
              <a:xfrm>
                <a:off x="759587" y="1261076"/>
                <a:ext cx="10533888" cy="6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列竖式计算。（带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※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的得数保留一位小数）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BD.16_1#0eac07abf?vop=1&amp;pid=fe5fe2d4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587" y="1261076"/>
                <a:ext cx="10533888" cy="635000"/>
              </a:xfrm>
              <a:prstGeom prst="rect">
                <a:avLst/>
              </a:prstGeom>
              <a:blipFill rotWithShape="1">
                <a:blip r:embed="rId1"/>
                <a:stretch>
                  <a:fillRect l="-1" t="-95" b="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BD.17_1#6333e206c?vop=1&amp;pid=0eac07abf&amp;color=0,0,0&amp;vtp=1&amp;bbb=1"/>
              <p:cNvSpPr/>
              <p:nvPr/>
            </p:nvSpPr>
            <p:spPr>
              <a:xfrm>
                <a:off x="759587" y="1902298"/>
                <a:ext cx="10533888" cy="264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                        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b="1" kern="0" spc="-999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200"/>
                  </a:lnSpc>
                </a:pPr>
                <a:endParaRPr lang="en-US" altLang="zh-CN" sz="3200" b="1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200"/>
                  </a:lnSpc>
                </a:pPr>
                <a:endParaRPr lang="en-US" altLang="zh-CN" sz="3200" b="1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                 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※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BD.17_1#6333e206c?vop=1&amp;pid=0eac07ab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587" y="1902298"/>
                <a:ext cx="10533888" cy="2641600"/>
              </a:xfrm>
              <a:prstGeom prst="rect">
                <a:avLst/>
              </a:prstGeom>
              <a:blipFill rotWithShape="1">
                <a:blip r:embed="rId2"/>
                <a:stretch>
                  <a:fillRect l="-1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18_1#6333e206c.bracket?vop=1&amp;pid=0eac07abf&amp;color=0,0,0&amp;vpa=11&amp;vtp=1&amp;bbb=1"/>
          <p:cNvSpPr/>
          <p:nvPr/>
        </p:nvSpPr>
        <p:spPr>
          <a:xfrm>
            <a:off x="2633726" y="1904330"/>
            <a:ext cx="1006475" cy="66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86.4</a:t>
            </a:r>
            <a:endParaRPr lang="en-US" altLang="zh-CN" sz="3200" dirty="0"/>
          </a:p>
        </p:txBody>
      </p:sp>
      <p:sp>
        <p:nvSpPr>
          <p:cNvPr id="8" name="QB_5_AN.20_1#6333e206c.bracket?vop=1&amp;pid=0eac07abf&amp;color=0,0,0&amp;vpa=12&amp;vtp=1&amp;bbb=1"/>
          <p:cNvSpPr/>
          <p:nvPr/>
        </p:nvSpPr>
        <p:spPr>
          <a:xfrm>
            <a:off x="8010715" y="1904330"/>
            <a:ext cx="1006475" cy="66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31.1</a:t>
            </a:r>
            <a:endParaRPr lang="en-US" altLang="zh-CN" sz="3200" dirty="0"/>
          </a:p>
        </p:txBody>
      </p:sp>
      <p:sp>
        <p:nvSpPr>
          <p:cNvPr id="10" name="QB_5_AN.22_1#6333e206c.bracket?vop=1&amp;pid=0eac07abf&amp;color=0,0,0&amp;vpa=13&amp;vtp=1&amp;bbb=1"/>
          <p:cNvSpPr/>
          <p:nvPr/>
        </p:nvSpPr>
        <p:spPr>
          <a:xfrm>
            <a:off x="2928175" y="3885530"/>
            <a:ext cx="1006475" cy="66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13.6</a:t>
            </a:r>
            <a:endParaRPr lang="en-US" altLang="zh-CN" sz="3200" dirty="0"/>
          </a:p>
        </p:txBody>
      </p:sp>
      <p:sp>
        <p:nvSpPr>
          <p:cNvPr id="12" name="QB_5_AN.24_1#6333e206c.bracket?vop=1&amp;pid=0eac07abf&amp;color=0,0,0&amp;vpa=14&amp;vtp=1&amp;bbb=1"/>
          <p:cNvSpPr/>
          <p:nvPr/>
        </p:nvSpPr>
        <p:spPr>
          <a:xfrm>
            <a:off x="8010715" y="3883625"/>
            <a:ext cx="1006475" cy="66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13.1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  <p:bldP spid="10" grpId="0" animBg="1" build="p"/>
      <p:bldP spid="12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5_1#4ed43ab7d?vop=1&amp;pid=fe5fe2d4f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怎样简便就怎样算。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BD.26_1#6932338f1?vop=1&amp;pid=4ed43ab7d&amp;color=0,0,0&amp;vtp=1&amp;bbb=1"/>
              <p:cNvSpPr/>
              <p:nvPr/>
            </p:nvSpPr>
            <p:spPr>
              <a:xfrm>
                <a:off x="1349375" y="1604010"/>
                <a:ext cx="1008062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BD.26_1#6932338f1?vop=1&amp;pid=4ed43ab7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9375" y="1604010"/>
                <a:ext cx="1008062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27_1#6932338f1?vop=1&amp;pid=4ed43ab7d&amp;color=0,0,0&amp;vtp=1&amp;bbb=1"/>
              <p:cNvSpPr/>
              <p:nvPr/>
            </p:nvSpPr>
            <p:spPr>
              <a:xfrm>
                <a:off x="896112" y="2290806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27_1#6932338f1?vop=1&amp;pid=4ed43ab7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0806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8_1#f91832f04?vop=1&amp;pid=4ed43ab7d&amp;color=0,0,0&amp;vtp=1&amp;bt=1&amp;bbb=1"/>
              <p:cNvSpPr/>
              <p:nvPr/>
            </p:nvSpPr>
            <p:spPr>
              <a:xfrm>
                <a:off x="1413510" y="899795"/>
                <a:ext cx="1001649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28_1#f91832f04?vop=1&amp;pid=4ed43ab7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3510" y="899795"/>
                <a:ext cx="10016490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29_1#f91832f04?vop=1&amp;pid=4ed43ab7d&amp;color=0,0,0&amp;vtp=1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29_1#f91832f04?vop=1&amp;pid=4ed43ab7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1913</Words>
  <Application>WPS 演示</Application>
  <PresentationFormat>宽屏</PresentationFormat>
  <Paragraphs>155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黑体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2025-06-23T03:19:00Z</dcterms:created>
  <dcterms:modified xsi:type="dcterms:W3CDTF">2025-06-26T02:56:46Z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1165250423BB4941A101E8F9C271F20C_12</vt:lpwstr>
  </property>
  <property fmtid="{D5CDD505-2E9C-101B-9397-08002B2CF9AE}" pid="3" name="KSOProductBuildVer">
    <vt:lpwstr>2052-12.1.0.21541</vt:lpwstr>
  </property>
</Properties>
</file>